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media/image59.png" ContentType="image/png"/>
  <Override PartName="/ppt/media/image3.png" ContentType="image/png"/>
  <Override PartName="/ppt/media/image28.png" ContentType="image/png"/>
  <Override PartName="/ppt/media/image1.jpeg" ContentType="image/jpeg"/>
  <Override PartName="/ppt/media/image58.png" ContentType="image/png"/>
  <Override PartName="/ppt/media/image2.png" ContentType="image/png"/>
  <Override PartName="/ppt/media/image70.png" ContentType="image/png"/>
  <Override PartName="/ppt/media/image4.png" ContentType="image/png"/>
  <Override PartName="/ppt/media/image73.png" ContentType="image/png"/>
  <Override PartName="/ppt/media/image7.png" ContentType="image/png"/>
  <Override PartName="/ppt/media/image11.png" ContentType="image/png"/>
  <Override PartName="/ppt/media/image5.jpeg" ContentType="image/jpeg"/>
  <Override PartName="/ppt/media/image72.png" ContentType="image/png"/>
  <Override PartName="/ppt/media/image6.png" ContentType="image/png"/>
  <Override PartName="/ppt/media/image23.jpeg" ContentType="image/jpeg"/>
  <Override PartName="/ppt/media/image8.png" ContentType="image/png"/>
  <Override PartName="/ppt/media/image9.png" ContentType="image/png"/>
  <Override PartName="/ppt/media/image10.png" ContentType="image/png"/>
  <Override PartName="/ppt/media/image18.jpeg" ContentType="image/jpeg"/>
  <Override PartName="/ppt/media/image49.tif" ContentType="image/tiff"/>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9.png" ContentType="image/png"/>
  <Override PartName="/ppt/media/image20.png" ContentType="image/png"/>
  <Override PartName="/ppt/media/image21.png" ContentType="image/png"/>
  <Override PartName="/ppt/media/image22.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57.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1.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
</Relationships>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000000"/>
                </a:solidFill>
                <a:latin typeface="Arial"/>
                <a:ea typeface="DejaVu Sans"/>
              </a:defRPr>
            </a:pPr>
            <a:r>
              <a:rPr b="1" sz="1800" spc="-1" strike="noStrike">
                <a:solidFill>
                  <a:srgbClr val="000000"/>
                </a:solidFill>
                <a:latin typeface="Arial"/>
                <a:ea typeface="DejaVu Sans"/>
              </a:rPr>
              <a:t>Taux d'incidence COVID-19 par semaine glissante</a:t>
            </a:r>
          </a:p>
        </c:rich>
      </c:tx>
      <c:overlay val="0"/>
      <c:spPr>
        <a:noFill/>
        <a:ln>
          <a:noFill/>
        </a:ln>
      </c:spPr>
    </c:title>
    <c:autoTitleDeleted val="0"/>
    <c:plotArea>
      <c:layout>
        <c:manualLayout>
          <c:layoutTarget val="inner"/>
          <c:xMode val="edge"/>
          <c:yMode val="edge"/>
          <c:x val="0.0395027265645287"/>
          <c:y val="0.115547624358688"/>
          <c:w val="0.831764476759283"/>
          <c:h val="0.748234069447543"/>
        </c:manualLayout>
      </c:layout>
      <c:lineChart>
        <c:grouping val="standard"/>
        <c:varyColors val="0"/>
        <c:ser>
          <c:idx val="0"/>
          <c:order val="0"/>
          <c:tx>
            <c:strRef>
              <c:f>label 0</c:f>
              <c:strCache>
                <c:ptCount val="1"/>
                <c:pt idx="0">
                  <c:v>Taux d'incidence</c:v>
                </c:pt>
              </c:strCache>
            </c:strRef>
          </c:tx>
          <c:spPr>
            <a:solidFill>
              <a:srgbClr val="4a7ebb"/>
            </a:solidFill>
            <a:ln w="28440">
              <a:solidFill>
                <a:srgbClr val="4a7ebb"/>
              </a:solidFill>
              <a:round/>
            </a:ln>
          </c:spPr>
          <c:marker>
            <c:symbol val="square"/>
            <c:size val="5"/>
            <c:spPr>
              <a:solidFill>
                <a:srgbClr val="4a7ebb"/>
              </a:solidFill>
            </c:spPr>
          </c:marker>
          <c:dLbls>
            <c:numFmt formatCode="General" sourceLinked="1"/>
            <c:txPr>
              <a:bodyPr/>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dLbls>
          <c:cat>
            <c:strRef>
              <c:f>categories</c:f>
              <c:strCache>
                <c:ptCount val="206"/>
                <c:pt idx="0">
                  <c:v>4-Oct</c:v>
                </c:pt>
                <c:pt idx="1">
                  <c:v>10-Oct</c:v>
                </c:pt>
                <c:pt idx="2">
                  <c:v>11-Oct</c:v>
                </c:pt>
                <c:pt idx="3">
                  <c:v>12-Oct</c:v>
                </c:pt>
                <c:pt idx="4">
                  <c:v>13-Oct</c:v>
                </c:pt>
                <c:pt idx="5">
                  <c:v>14-Oct</c:v>
                </c:pt>
                <c:pt idx="6">
                  <c:v>15-Oct</c:v>
                </c:pt>
                <c:pt idx="7">
                  <c:v>16-Oct</c:v>
                </c:pt>
                <c:pt idx="8">
                  <c:v>17-Oct</c:v>
                </c:pt>
                <c:pt idx="9">
                  <c:v>18-Oct</c:v>
                </c:pt>
                <c:pt idx="10">
                  <c:v>19-Oct</c:v>
                </c:pt>
                <c:pt idx="11">
                  <c:v>20-Oct</c:v>
                </c:pt>
                <c:pt idx="12">
                  <c:v>21-Oct</c:v>
                </c:pt>
                <c:pt idx="13">
                  <c:v>22-Oct</c:v>
                </c:pt>
                <c:pt idx="14">
                  <c:v>23-Oct</c:v>
                </c:pt>
                <c:pt idx="15">
                  <c:v>24-Oct</c:v>
                </c:pt>
                <c:pt idx="16">
                  <c:v>25-Oct</c:v>
                </c:pt>
                <c:pt idx="17">
                  <c:v>26-Oct</c:v>
                </c:pt>
                <c:pt idx="18">
                  <c:v>27-Oct</c:v>
                </c:pt>
                <c:pt idx="19">
                  <c:v>28-Oct</c:v>
                </c:pt>
                <c:pt idx="20">
                  <c:v>29-Oct</c:v>
                </c:pt>
                <c:pt idx="21">
                  <c:v>30-Oct</c:v>
                </c:pt>
                <c:pt idx="22">
                  <c:v>31-Oct</c:v>
                </c:pt>
                <c:pt idx="23">
                  <c:v>1-Nov</c:v>
                </c:pt>
                <c:pt idx="24">
                  <c:v>2-Nov</c:v>
                </c:pt>
                <c:pt idx="25">
                  <c:v>3-Nov</c:v>
                </c:pt>
                <c:pt idx="26">
                  <c:v>4-Nov</c:v>
                </c:pt>
                <c:pt idx="27">
                  <c:v>5-Nov</c:v>
                </c:pt>
                <c:pt idx="28">
                  <c:v>6-Nov</c:v>
                </c:pt>
                <c:pt idx="29">
                  <c:v>7-Nov</c:v>
                </c:pt>
                <c:pt idx="30">
                  <c:v>8-Nov</c:v>
                </c:pt>
                <c:pt idx="31">
                  <c:v>9-Nov</c:v>
                </c:pt>
                <c:pt idx="32">
                  <c:v>10-Nov</c:v>
                </c:pt>
                <c:pt idx="33">
                  <c:v>11-Nov</c:v>
                </c:pt>
                <c:pt idx="34">
                  <c:v>12-Nov</c:v>
                </c:pt>
                <c:pt idx="35">
                  <c:v>13-Nov</c:v>
                </c:pt>
                <c:pt idx="36">
                  <c:v>14-Nov</c:v>
                </c:pt>
                <c:pt idx="37">
                  <c:v>15-Nov</c:v>
                </c:pt>
                <c:pt idx="38">
                  <c:v>16-Nov</c:v>
                </c:pt>
                <c:pt idx="39">
                  <c:v>17-Nov</c:v>
                </c:pt>
                <c:pt idx="40">
                  <c:v>18-Nov</c:v>
                </c:pt>
                <c:pt idx="41">
                  <c:v>19-Nov</c:v>
                </c:pt>
                <c:pt idx="42">
                  <c:v>20-Nov</c:v>
                </c:pt>
                <c:pt idx="43">
                  <c:v>21-Nov</c:v>
                </c:pt>
                <c:pt idx="44">
                  <c:v>22-Nov</c:v>
                </c:pt>
                <c:pt idx="45">
                  <c:v>23-Nov</c:v>
                </c:pt>
                <c:pt idx="46">
                  <c:v>24-Nov</c:v>
                </c:pt>
                <c:pt idx="47">
                  <c:v>25-Nov</c:v>
                </c:pt>
                <c:pt idx="48">
                  <c:v>26-Nov</c:v>
                </c:pt>
                <c:pt idx="49">
                  <c:v>27-Nov</c:v>
                </c:pt>
                <c:pt idx="50">
                  <c:v>28-Nov</c:v>
                </c:pt>
                <c:pt idx="51">
                  <c:v>29-Nov</c:v>
                </c:pt>
                <c:pt idx="52">
                  <c:v>30-Nov</c:v>
                </c:pt>
                <c:pt idx="53">
                  <c:v>1-Dec</c:v>
                </c:pt>
                <c:pt idx="54">
                  <c:v>2-Dec</c:v>
                </c:pt>
                <c:pt idx="55">
                  <c:v>3-Dec</c:v>
                </c:pt>
                <c:pt idx="56">
                  <c:v>4-Dec</c:v>
                </c:pt>
                <c:pt idx="57">
                  <c:v>5-Dec</c:v>
                </c:pt>
                <c:pt idx="58">
                  <c:v>6-Dec</c:v>
                </c:pt>
                <c:pt idx="59">
                  <c:v>7-Dec</c:v>
                </c:pt>
                <c:pt idx="60">
                  <c:v>8-Dec</c:v>
                </c:pt>
                <c:pt idx="61">
                  <c:v>9-Dec</c:v>
                </c:pt>
                <c:pt idx="62">
                  <c:v>10-Dec</c:v>
                </c:pt>
                <c:pt idx="63">
                  <c:v>11-Dec</c:v>
                </c:pt>
                <c:pt idx="64">
                  <c:v>12-Dec</c:v>
                </c:pt>
                <c:pt idx="65">
                  <c:v>13-Dec</c:v>
                </c:pt>
                <c:pt idx="66">
                  <c:v>14-Dec</c:v>
                </c:pt>
                <c:pt idx="67">
                  <c:v>15-Dec</c:v>
                </c:pt>
                <c:pt idx="68">
                  <c:v>16-Dec</c:v>
                </c:pt>
                <c:pt idx="69">
                  <c:v>17-Dec</c:v>
                </c:pt>
                <c:pt idx="70">
                  <c:v>18-Dec</c:v>
                </c:pt>
                <c:pt idx="71">
                  <c:v>19-Dec</c:v>
                </c:pt>
                <c:pt idx="72">
                  <c:v>20-Dec</c:v>
                </c:pt>
                <c:pt idx="73">
                  <c:v>21-Dec</c:v>
                </c:pt>
                <c:pt idx="74">
                  <c:v>22-Dec</c:v>
                </c:pt>
                <c:pt idx="75">
                  <c:v>23-Dec</c:v>
                </c:pt>
                <c:pt idx="76">
                  <c:v>24-Dec</c:v>
                </c:pt>
                <c:pt idx="77">
                  <c:v>25-Dec</c:v>
                </c:pt>
                <c:pt idx="78">
                  <c:v>26-Dec</c:v>
                </c:pt>
                <c:pt idx="79">
                  <c:v>27-Dec</c:v>
                </c:pt>
                <c:pt idx="80">
                  <c:v>28-Dec</c:v>
                </c:pt>
                <c:pt idx="81">
                  <c:v>29-Dec</c:v>
                </c:pt>
                <c:pt idx="82">
                  <c:v>30-Dec</c:v>
                </c:pt>
                <c:pt idx="83">
                  <c:v>31-Dec</c:v>
                </c:pt>
                <c:pt idx="84">
                  <c:v>1-Jan</c:v>
                </c:pt>
                <c:pt idx="85">
                  <c:v>2-Jan</c:v>
                </c:pt>
                <c:pt idx="86">
                  <c:v>3-Jan</c:v>
                </c:pt>
                <c:pt idx="87">
                  <c:v>4-Jan</c:v>
                </c:pt>
                <c:pt idx="88">
                  <c:v>5-Jan</c:v>
                </c:pt>
                <c:pt idx="89">
                  <c:v>6-Jan</c:v>
                </c:pt>
                <c:pt idx="90">
                  <c:v>7-Jan</c:v>
                </c:pt>
                <c:pt idx="91">
                  <c:v>8-Jan</c:v>
                </c:pt>
                <c:pt idx="92">
                  <c:v>9-Jan</c:v>
                </c:pt>
                <c:pt idx="93">
                  <c:v>10-Jan</c:v>
                </c:pt>
                <c:pt idx="94">
                  <c:v>11-Jan</c:v>
                </c:pt>
                <c:pt idx="95">
                  <c:v>12-Jan</c:v>
                </c:pt>
                <c:pt idx="96">
                  <c:v>13-Jan</c:v>
                </c:pt>
                <c:pt idx="97">
                  <c:v>14-Jan</c:v>
                </c:pt>
                <c:pt idx="98">
                  <c:v>15-Jan</c:v>
                </c:pt>
                <c:pt idx="99">
                  <c:v>16-Jan</c:v>
                </c:pt>
                <c:pt idx="100">
                  <c:v>17-Jan</c:v>
                </c:pt>
                <c:pt idx="101">
                  <c:v>18-Jan</c:v>
                </c:pt>
                <c:pt idx="102">
                  <c:v>19-Jan</c:v>
                </c:pt>
                <c:pt idx="103">
                  <c:v>20-Jan</c:v>
                </c:pt>
                <c:pt idx="104">
                  <c:v>21-Jan</c:v>
                </c:pt>
                <c:pt idx="105">
                  <c:v>22-Jan</c:v>
                </c:pt>
                <c:pt idx="106">
                  <c:v>23-Jan</c:v>
                </c:pt>
                <c:pt idx="107">
                  <c:v>24-Jan</c:v>
                </c:pt>
                <c:pt idx="108">
                  <c:v>25-Jan</c:v>
                </c:pt>
                <c:pt idx="109">
                  <c:v>26-Jan</c:v>
                </c:pt>
                <c:pt idx="110">
                  <c:v>27-Jan</c:v>
                </c:pt>
                <c:pt idx="111">
                  <c:v>28-Jan</c:v>
                </c:pt>
                <c:pt idx="112">
                  <c:v>29-Jan</c:v>
                </c:pt>
                <c:pt idx="113">
                  <c:v>30-Jan</c:v>
                </c:pt>
                <c:pt idx="114">
                  <c:v>31-Jan</c:v>
                </c:pt>
                <c:pt idx="115">
                  <c:v>1-Feb</c:v>
                </c:pt>
                <c:pt idx="116">
                  <c:v>2-Feb</c:v>
                </c:pt>
                <c:pt idx="117">
                  <c:v>3-Feb</c:v>
                </c:pt>
                <c:pt idx="118">
                  <c:v>4-Feb</c:v>
                </c:pt>
                <c:pt idx="119">
                  <c:v>5-Feb</c:v>
                </c:pt>
                <c:pt idx="120">
                  <c:v>6-Feb</c:v>
                </c:pt>
                <c:pt idx="121">
                  <c:v>7-Feb</c:v>
                </c:pt>
                <c:pt idx="122">
                  <c:v>8-Feb</c:v>
                </c:pt>
                <c:pt idx="123">
                  <c:v>9-Feb</c:v>
                </c:pt>
                <c:pt idx="124">
                  <c:v>10-Feb</c:v>
                </c:pt>
                <c:pt idx="125">
                  <c:v>11-Feb</c:v>
                </c:pt>
                <c:pt idx="126">
                  <c:v>12-Feb</c:v>
                </c:pt>
                <c:pt idx="127">
                  <c:v>13-Feb</c:v>
                </c:pt>
                <c:pt idx="128">
                  <c:v>14-Feb</c:v>
                </c:pt>
                <c:pt idx="129">
                  <c:v>15-Feb</c:v>
                </c:pt>
                <c:pt idx="130">
                  <c:v>16-Feb</c:v>
                </c:pt>
                <c:pt idx="131">
                  <c:v>17-Feb</c:v>
                </c:pt>
                <c:pt idx="132">
                  <c:v>18-Feb</c:v>
                </c:pt>
                <c:pt idx="133">
                  <c:v>19-Feb</c:v>
                </c:pt>
                <c:pt idx="134">
                  <c:v>20-Feb</c:v>
                </c:pt>
                <c:pt idx="135">
                  <c:v>21-Feb</c:v>
                </c:pt>
                <c:pt idx="136">
                  <c:v>22-Feb</c:v>
                </c:pt>
                <c:pt idx="137">
                  <c:v>23-Feb</c:v>
                </c:pt>
                <c:pt idx="138">
                  <c:v>24-Feb</c:v>
                </c:pt>
                <c:pt idx="139">
                  <c:v>25-Feb</c:v>
                </c:pt>
                <c:pt idx="140">
                  <c:v>26-Feb</c:v>
                </c:pt>
                <c:pt idx="141">
                  <c:v>27-Feb</c:v>
                </c:pt>
                <c:pt idx="142">
                  <c:v>28-Feb</c:v>
                </c:pt>
                <c:pt idx="143">
                  <c:v>1-Mar</c:v>
                </c:pt>
                <c:pt idx="144">
                  <c:v>2-Mar</c:v>
                </c:pt>
                <c:pt idx="145">
                  <c:v>3-Mar</c:v>
                </c:pt>
                <c:pt idx="146">
                  <c:v>4-Mar</c:v>
                </c:pt>
                <c:pt idx="147">
                  <c:v>5-Mar</c:v>
                </c:pt>
                <c:pt idx="148">
                  <c:v>6-Mar</c:v>
                </c:pt>
                <c:pt idx="149">
                  <c:v>7-Mar</c:v>
                </c:pt>
                <c:pt idx="150">
                  <c:v>8-Mar</c:v>
                </c:pt>
                <c:pt idx="151">
                  <c:v>9-Mar</c:v>
                </c:pt>
                <c:pt idx="152">
                  <c:v>10-Mar</c:v>
                </c:pt>
                <c:pt idx="153">
                  <c:v>11-Mar</c:v>
                </c:pt>
                <c:pt idx="154">
                  <c:v>12-Mar</c:v>
                </c:pt>
                <c:pt idx="155">
                  <c:v>13-Mar</c:v>
                </c:pt>
                <c:pt idx="156">
                  <c:v>14-Mar</c:v>
                </c:pt>
                <c:pt idx="157">
                  <c:v>15-Mar</c:v>
                </c:pt>
                <c:pt idx="158">
                  <c:v>16-Mar</c:v>
                </c:pt>
                <c:pt idx="159">
                  <c:v>17-Mar</c:v>
                </c:pt>
                <c:pt idx="160">
                  <c:v>18-Mar</c:v>
                </c:pt>
                <c:pt idx="161">
                  <c:v>19-Mar</c:v>
                </c:pt>
                <c:pt idx="162">
                  <c:v>20-Mar</c:v>
                </c:pt>
                <c:pt idx="163">
                  <c:v>21-Mar</c:v>
                </c:pt>
                <c:pt idx="164">
                  <c:v>22-Mar</c:v>
                </c:pt>
                <c:pt idx="165">
                  <c:v>23-Mar</c:v>
                </c:pt>
                <c:pt idx="166">
                  <c:v>24-Mar</c:v>
                </c:pt>
                <c:pt idx="167">
                  <c:v>25-Mar</c:v>
                </c:pt>
                <c:pt idx="168">
                  <c:v>26-Mar</c:v>
                </c:pt>
                <c:pt idx="169">
                  <c:v>27-Mar</c:v>
                </c:pt>
                <c:pt idx="170">
                  <c:v>28-Mar</c:v>
                </c:pt>
                <c:pt idx="171">
                  <c:v>29-Mar</c:v>
                </c:pt>
                <c:pt idx="172">
                  <c:v>30-Mar</c:v>
                </c:pt>
                <c:pt idx="173">
                  <c:v>31-Mar</c:v>
                </c:pt>
                <c:pt idx="174">
                  <c:v>1-Apr</c:v>
                </c:pt>
                <c:pt idx="175">
                  <c:v>2-Apr</c:v>
                </c:pt>
                <c:pt idx="176">
                  <c:v>3-Apr</c:v>
                </c:pt>
                <c:pt idx="177">
                  <c:v>4-Apr</c:v>
                </c:pt>
                <c:pt idx="178">
                  <c:v>5-Apr</c:v>
                </c:pt>
                <c:pt idx="179">
                  <c:v>6-Apr</c:v>
                </c:pt>
                <c:pt idx="180">
                  <c:v>7-Apr</c:v>
                </c:pt>
                <c:pt idx="181">
                  <c:v>8-Apr</c:v>
                </c:pt>
                <c:pt idx="182">
                  <c:v>9-Apr</c:v>
                </c:pt>
                <c:pt idx="183">
                  <c:v>10-Apr</c:v>
                </c:pt>
                <c:pt idx="184">
                  <c:v>11-Apr</c:v>
                </c:pt>
                <c:pt idx="185">
                  <c:v>12-Apr</c:v>
                </c:pt>
                <c:pt idx="186">
                  <c:v>13-Apr</c:v>
                </c:pt>
                <c:pt idx="187">
                  <c:v>14-Apr</c:v>
                </c:pt>
                <c:pt idx="188">
                  <c:v>15-Apr</c:v>
                </c:pt>
                <c:pt idx="189">
                  <c:v>16-Apr</c:v>
                </c:pt>
                <c:pt idx="190">
                  <c:v>17-Apr</c:v>
                </c:pt>
                <c:pt idx="191">
                  <c:v>18-Apr</c:v>
                </c:pt>
                <c:pt idx="192">
                  <c:v>19-Apr</c:v>
                </c:pt>
                <c:pt idx="193">
                  <c:v>20-Apr</c:v>
                </c:pt>
                <c:pt idx="194">
                  <c:v>21-Apr</c:v>
                </c:pt>
                <c:pt idx="195">
                  <c:v>22-Apr</c:v>
                </c:pt>
                <c:pt idx="196">
                  <c:v>23-Apr</c:v>
                </c:pt>
                <c:pt idx="197">
                  <c:v>24-Apr</c:v>
                </c:pt>
                <c:pt idx="198">
                  <c:v>25-Apr</c:v>
                </c:pt>
                <c:pt idx="199">
                  <c:v>26-Apr</c:v>
                </c:pt>
                <c:pt idx="200">
                  <c:v>27-Apr</c:v>
                </c:pt>
                <c:pt idx="201">
                  <c:v>28-Apr</c:v>
                </c:pt>
                <c:pt idx="202">
                  <c:v>29-Apr</c:v>
                </c:pt>
                <c:pt idx="203">
                  <c:v>30-Apr</c:v>
                </c:pt>
                <c:pt idx="204">
                  <c:v>1-May</c:v>
                </c:pt>
                <c:pt idx="205">
                  <c:v>2-May</c:v>
                </c:pt>
              </c:strCache>
            </c:strRef>
          </c:cat>
          <c:val>
            <c:numRef>
              <c:f>0</c:f>
              <c:numCache>
                <c:formatCode>General</c:formatCode>
                <c:ptCount val="206"/>
                <c:pt idx="0">
                  <c:v>96</c:v>
                </c:pt>
                <c:pt idx="1">
                  <c:v>154</c:v>
                </c:pt>
                <c:pt idx="2">
                  <c:v>158</c:v>
                </c:pt>
                <c:pt idx="3">
                  <c:v>177</c:v>
                </c:pt>
                <c:pt idx="4">
                  <c:v>192</c:v>
                </c:pt>
                <c:pt idx="5">
                  <c:v>212</c:v>
                </c:pt>
                <c:pt idx="6">
                  <c:v>236</c:v>
                </c:pt>
                <c:pt idx="7">
                  <c:v>237</c:v>
                </c:pt>
                <c:pt idx="8">
                  <c:v>239</c:v>
                </c:pt>
                <c:pt idx="9">
                  <c:v>237</c:v>
                </c:pt>
                <c:pt idx="10">
                  <c:v>252</c:v>
                </c:pt>
                <c:pt idx="11">
                  <c:v>266</c:v>
                </c:pt>
                <c:pt idx="12">
                  <c:v>295</c:v>
                </c:pt>
                <c:pt idx="13">
                  <c:v>340</c:v>
                </c:pt>
                <c:pt idx="14">
                  <c:v>409</c:v>
                </c:pt>
                <c:pt idx="15">
                  <c:v>436</c:v>
                </c:pt>
                <c:pt idx="16">
                  <c:v>439</c:v>
                </c:pt>
                <c:pt idx="17">
                  <c:v>540</c:v>
                </c:pt>
                <c:pt idx="18">
                  <c:v>625</c:v>
                </c:pt>
                <c:pt idx="19">
                  <c:v>671</c:v>
                </c:pt>
                <c:pt idx="20">
                  <c:v>713</c:v>
                </c:pt>
                <c:pt idx="21">
                  <c:v>718</c:v>
                </c:pt>
                <c:pt idx="22">
                  <c:v>725</c:v>
                </c:pt>
                <c:pt idx="23">
                  <c:v>726</c:v>
                </c:pt>
                <c:pt idx="24">
                  <c:v>720</c:v>
                </c:pt>
                <c:pt idx="25">
                  <c:v>706</c:v>
                </c:pt>
                <c:pt idx="26">
                  <c:v>697</c:v>
                </c:pt>
                <c:pt idx="27">
                  <c:v>671</c:v>
                </c:pt>
                <c:pt idx="28">
                  <c:v>665</c:v>
                </c:pt>
                <c:pt idx="29">
                  <c:v>643</c:v>
                </c:pt>
                <c:pt idx="30">
                  <c:v>639</c:v>
                </c:pt>
                <c:pt idx="31">
                  <c:v>581</c:v>
                </c:pt>
                <c:pt idx="32">
                  <c:v>545</c:v>
                </c:pt>
                <c:pt idx="33">
                  <c:v>450</c:v>
                </c:pt>
                <c:pt idx="34">
                  <c:v>426</c:v>
                </c:pt>
                <c:pt idx="35">
                  <c:v>378</c:v>
                </c:pt>
                <c:pt idx="36">
                  <c:v>366</c:v>
                </c:pt>
                <c:pt idx="37">
                  <c:v>366</c:v>
                </c:pt>
                <c:pt idx="38">
                  <c:v>327</c:v>
                </c:pt>
                <c:pt idx="39">
                  <c:v>277</c:v>
                </c:pt>
                <c:pt idx="40">
                  <c:v>294</c:v>
                </c:pt>
                <c:pt idx="41">
                  <c:v>248</c:v>
                </c:pt>
                <c:pt idx="42">
                  <c:v>213</c:v>
                </c:pt>
                <c:pt idx="43">
                  <c:v>202</c:v>
                </c:pt>
                <c:pt idx="44">
                  <c:v>200</c:v>
                </c:pt>
                <c:pt idx="45">
                  <c:v>175</c:v>
                </c:pt>
                <c:pt idx="46">
                  <c:v>158</c:v>
                </c:pt>
                <c:pt idx="47">
                  <c:v>155</c:v>
                </c:pt>
                <c:pt idx="48">
                  <c:v>144</c:v>
                </c:pt>
                <c:pt idx="49">
                  <c:v>137</c:v>
                </c:pt>
                <c:pt idx="50">
                  <c:v>141</c:v>
                </c:pt>
                <c:pt idx="51">
                  <c:v>142</c:v>
                </c:pt>
                <c:pt idx="52">
                  <c:v>139</c:v>
                </c:pt>
                <c:pt idx="53">
                  <c:v>133</c:v>
                </c:pt>
                <c:pt idx="54">
                  <c:v>130</c:v>
                </c:pt>
                <c:pt idx="55">
                  <c:v>135</c:v>
                </c:pt>
                <c:pt idx="56">
                  <c:v>137</c:v>
                </c:pt>
                <c:pt idx="57">
                  <c:v>135</c:v>
                </c:pt>
                <c:pt idx="58">
                  <c:v>135</c:v>
                </c:pt>
                <c:pt idx="59">
                  <c:v>136</c:v>
                </c:pt>
                <c:pt idx="60">
                  <c:v>139</c:v>
                </c:pt>
                <c:pt idx="61">
                  <c:v>139</c:v>
                </c:pt>
                <c:pt idx="62">
                  <c:v>139</c:v>
                </c:pt>
                <c:pt idx="63">
                  <c:v>144</c:v>
                </c:pt>
                <c:pt idx="64">
                  <c:v>152</c:v>
                </c:pt>
                <c:pt idx="65">
                  <c:v>153</c:v>
                </c:pt>
                <c:pt idx="66">
                  <c:v>172</c:v>
                </c:pt>
                <c:pt idx="67">
                  <c:v>179</c:v>
                </c:pt>
                <c:pt idx="68">
                  <c:v>183</c:v>
                </c:pt>
                <c:pt idx="69">
                  <c:v>183</c:v>
                </c:pt>
                <c:pt idx="70">
                  <c:v>190</c:v>
                </c:pt>
                <c:pt idx="71">
                  <c:v>191</c:v>
                </c:pt>
                <c:pt idx="72">
                  <c:v>191</c:v>
                </c:pt>
                <c:pt idx="73">
                  <c:v>189</c:v>
                </c:pt>
                <c:pt idx="74">
                  <c:v>194</c:v>
                </c:pt>
                <c:pt idx="75">
                  <c:v>203</c:v>
                </c:pt>
                <c:pt idx="76">
                  <c:v>204</c:v>
                </c:pt>
                <c:pt idx="77">
                  <c:v>195</c:v>
                </c:pt>
                <c:pt idx="78">
                  <c:v>184</c:v>
                </c:pt>
                <c:pt idx="79">
                  <c:v>169</c:v>
                </c:pt>
                <c:pt idx="80">
                  <c:v>162</c:v>
                </c:pt>
                <c:pt idx="81">
                  <c:v>164</c:v>
                </c:pt>
                <c:pt idx="82">
                  <c:v>163</c:v>
                </c:pt>
                <c:pt idx="83">
                  <c:v>167</c:v>
                </c:pt>
                <c:pt idx="84">
                  <c:v>168</c:v>
                </c:pt>
                <c:pt idx="85">
                  <c:v>180</c:v>
                </c:pt>
                <c:pt idx="86">
                  <c:v>181</c:v>
                </c:pt>
                <c:pt idx="87">
                  <c:v>207</c:v>
                </c:pt>
                <c:pt idx="88">
                  <c:v>214</c:v>
                </c:pt>
                <c:pt idx="89">
                  <c:v>228</c:v>
                </c:pt>
                <c:pt idx="90">
                  <c:v>240</c:v>
                </c:pt>
                <c:pt idx="91">
                  <c:v>276</c:v>
                </c:pt>
                <c:pt idx="92">
                  <c:v>268</c:v>
                </c:pt>
                <c:pt idx="93">
                  <c:v>267</c:v>
                </c:pt>
                <c:pt idx="94">
                  <c:v>261</c:v>
                </c:pt>
                <c:pt idx="95">
                  <c:v>260</c:v>
                </c:pt>
                <c:pt idx="96">
                  <c:v>250</c:v>
                </c:pt>
                <c:pt idx="97">
                  <c:v>255</c:v>
                </c:pt>
                <c:pt idx="98">
                  <c:v>261</c:v>
                </c:pt>
                <c:pt idx="99">
                  <c:v>263</c:v>
                </c:pt>
                <c:pt idx="100">
                  <c:v>267</c:v>
                </c:pt>
                <c:pt idx="101">
                  <c:v>277</c:v>
                </c:pt>
                <c:pt idx="102">
                  <c:v>288</c:v>
                </c:pt>
                <c:pt idx="103">
                  <c:v>296</c:v>
                </c:pt>
                <c:pt idx="104">
                  <c:v>288</c:v>
                </c:pt>
                <c:pt idx="105">
                  <c:v>289</c:v>
                </c:pt>
                <c:pt idx="106">
                  <c:v>290</c:v>
                </c:pt>
                <c:pt idx="107">
                  <c:v>289</c:v>
                </c:pt>
                <c:pt idx="108">
                  <c:v>274</c:v>
                </c:pt>
                <c:pt idx="109">
                  <c:v>263</c:v>
                </c:pt>
                <c:pt idx="110">
                  <c:v>259</c:v>
                </c:pt>
                <c:pt idx="111">
                  <c:v>258</c:v>
                </c:pt>
                <c:pt idx="112">
                  <c:v>258</c:v>
                </c:pt>
                <c:pt idx="113">
                  <c:v>260</c:v>
                </c:pt>
                <c:pt idx="114">
                  <c:v>258</c:v>
                </c:pt>
                <c:pt idx="115">
                  <c:v>250</c:v>
                </c:pt>
                <c:pt idx="116">
                  <c:v>249</c:v>
                </c:pt>
                <c:pt idx="117">
                  <c:v>244</c:v>
                </c:pt>
                <c:pt idx="118">
                  <c:v>242</c:v>
                </c:pt>
                <c:pt idx="119">
                  <c:v>239</c:v>
                </c:pt>
                <c:pt idx="120">
                  <c:v>232</c:v>
                </c:pt>
                <c:pt idx="121">
                  <c:v>232</c:v>
                </c:pt>
                <c:pt idx="122">
                  <c:v>241</c:v>
                </c:pt>
                <c:pt idx="123">
                  <c:v>245</c:v>
                </c:pt>
                <c:pt idx="124">
                  <c:v>240</c:v>
                </c:pt>
                <c:pt idx="125">
                  <c:v>237</c:v>
                </c:pt>
                <c:pt idx="126">
                  <c:v>237</c:v>
                </c:pt>
                <c:pt idx="127">
                  <c:v>241</c:v>
                </c:pt>
                <c:pt idx="128">
                  <c:v>240</c:v>
                </c:pt>
                <c:pt idx="129">
                  <c:v>231</c:v>
                </c:pt>
                <c:pt idx="130">
                  <c:v>224</c:v>
                </c:pt>
                <c:pt idx="131">
                  <c:v>226</c:v>
                </c:pt>
                <c:pt idx="132">
                  <c:v>225</c:v>
                </c:pt>
                <c:pt idx="133">
                  <c:v>221</c:v>
                </c:pt>
                <c:pt idx="134">
                  <c:v>219</c:v>
                </c:pt>
                <c:pt idx="135">
                  <c:v>221</c:v>
                </c:pt>
                <c:pt idx="136">
                  <c:v>230</c:v>
                </c:pt>
                <c:pt idx="137">
                  <c:v>231</c:v>
                </c:pt>
                <c:pt idx="138">
                  <c:v>232</c:v>
                </c:pt>
                <c:pt idx="139">
                  <c:v>235</c:v>
                </c:pt>
                <c:pt idx="140">
                  <c:v>232</c:v>
                </c:pt>
                <c:pt idx="141">
                  <c:v>230</c:v>
                </c:pt>
                <c:pt idx="142">
                  <c:v>230</c:v>
                </c:pt>
                <c:pt idx="143">
                  <c:v>225</c:v>
                </c:pt>
                <c:pt idx="144">
                  <c:v>224</c:v>
                </c:pt>
                <c:pt idx="145">
                  <c:v>220</c:v>
                </c:pt>
                <c:pt idx="146">
                  <c:v>222</c:v>
                </c:pt>
                <c:pt idx="147">
                  <c:v>224</c:v>
                </c:pt>
                <c:pt idx="148">
                  <c:v>225</c:v>
                </c:pt>
                <c:pt idx="149">
                  <c:v>224</c:v>
                </c:pt>
                <c:pt idx="150">
                  <c:v>229</c:v>
                </c:pt>
                <c:pt idx="151">
                  <c:v>237</c:v>
                </c:pt>
                <c:pt idx="152">
                  <c:v>240</c:v>
                </c:pt>
                <c:pt idx="153">
                  <c:v>243</c:v>
                </c:pt>
                <c:pt idx="154">
                  <c:v>255</c:v>
                </c:pt>
                <c:pt idx="155">
                  <c:v>264</c:v>
                </c:pt>
                <c:pt idx="156">
                  <c:v>266</c:v>
                </c:pt>
                <c:pt idx="157">
                  <c:v>266</c:v>
                </c:pt>
                <c:pt idx="158">
                  <c:v>272</c:v>
                </c:pt>
                <c:pt idx="159">
                  <c:v>290</c:v>
                </c:pt>
                <c:pt idx="160">
                  <c:v>297</c:v>
                </c:pt>
                <c:pt idx="161">
                  <c:v>309</c:v>
                </c:pt>
                <c:pt idx="162">
                  <c:v>314</c:v>
                </c:pt>
                <c:pt idx="163">
                  <c:v>317</c:v>
                </c:pt>
                <c:pt idx="164">
                  <c:v>352</c:v>
                </c:pt>
                <c:pt idx="165">
                  <c:v>368</c:v>
                </c:pt>
                <c:pt idx="166">
                  <c:v>385</c:v>
                </c:pt>
                <c:pt idx="167">
                  <c:v>405</c:v>
                </c:pt>
                <c:pt idx="168">
                  <c:v>426</c:v>
                </c:pt>
                <c:pt idx="169">
                  <c:v>436</c:v>
                </c:pt>
                <c:pt idx="170">
                  <c:v>438</c:v>
                </c:pt>
                <c:pt idx="171">
                  <c:v>457</c:v>
                </c:pt>
                <c:pt idx="172">
                  <c:v>480</c:v>
                </c:pt>
                <c:pt idx="173">
                  <c:v>483</c:v>
                </c:pt>
                <c:pt idx="174">
                  <c:v>478</c:v>
                </c:pt>
                <c:pt idx="175">
                  <c:v>479</c:v>
                </c:pt>
                <c:pt idx="176">
                  <c:v>482</c:v>
                </c:pt>
                <c:pt idx="177">
                  <c:v>483</c:v>
                </c:pt>
                <c:pt idx="178">
                  <c:v>383</c:v>
                </c:pt>
                <c:pt idx="179">
                  <c:v>414</c:v>
                </c:pt>
                <c:pt idx="180">
                  <c:v>424</c:v>
                </c:pt>
                <c:pt idx="181">
                  <c:v>424</c:v>
                </c:pt>
                <c:pt idx="182">
                  <c:v>405</c:v>
                </c:pt>
                <c:pt idx="183">
                  <c:v>402</c:v>
                </c:pt>
                <c:pt idx="184">
                  <c:v>404</c:v>
                </c:pt>
                <c:pt idx="185">
                  <c:v>482</c:v>
                </c:pt>
                <c:pt idx="186">
                  <c:v>434</c:v>
                </c:pt>
                <c:pt idx="187">
                  <c:v>410</c:v>
                </c:pt>
                <c:pt idx="188">
                  <c:v>403</c:v>
                </c:pt>
                <c:pt idx="189">
                  <c:v>408</c:v>
                </c:pt>
                <c:pt idx="190">
                  <c:v>404</c:v>
                </c:pt>
                <c:pt idx="191">
                  <c:v>396</c:v>
                </c:pt>
                <c:pt idx="192">
                  <c:v>388</c:v>
                </c:pt>
                <c:pt idx="193">
                  <c:v>380</c:v>
                </c:pt>
                <c:pt idx="194">
                  <c:v>384</c:v>
                </c:pt>
                <c:pt idx="195">
                  <c:v>384</c:v>
                </c:pt>
                <c:pt idx="196">
                  <c:v>368</c:v>
                </c:pt>
                <c:pt idx="197">
                  <c:v>360</c:v>
                </c:pt>
                <c:pt idx="198">
                  <c:v>363</c:v>
                </c:pt>
                <c:pt idx="199">
                  <c:v>357</c:v>
                </c:pt>
                <c:pt idx="200">
                  <c:v>342</c:v>
                </c:pt>
                <c:pt idx="201">
                  <c:v>320</c:v>
                </c:pt>
                <c:pt idx="202">
                  <c:v>297</c:v>
                </c:pt>
                <c:pt idx="203">
                  <c:v>282</c:v>
                </c:pt>
                <c:pt idx="204">
                  <c:v>282</c:v>
                </c:pt>
                <c:pt idx="205">
                  <c:v>267</c:v>
                </c:pt>
              </c:numCache>
            </c:numRef>
          </c:val>
          <c:smooth val="0"/>
        </c:ser>
        <c:hiLowLines>
          <c:spPr>
            <a:ln>
              <a:noFill/>
            </a:ln>
          </c:spPr>
        </c:hiLowLines>
        <c:marker val="1"/>
        <c:axId val="73760598"/>
        <c:axId val="17043187"/>
      </c:lineChart>
      <c:catAx>
        <c:axId val="73760598"/>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17043187"/>
        <c:crosses val="autoZero"/>
        <c:auto val="1"/>
        <c:lblAlgn val="ctr"/>
        <c:lblOffset val="100"/>
      </c:catAx>
      <c:valAx>
        <c:axId val="17043187"/>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73760598"/>
        <c:crosses val="autoZero"/>
        <c:crossBetween val="midCat"/>
      </c:valAx>
      <c:spPr>
        <a:solidFill>
          <a:srgbClr val="ffffff"/>
        </a:solidFill>
        <a:ln>
          <a:noFill/>
        </a:ln>
      </c:spPr>
    </c:plotArea>
    <c:legend>
      <c:legendPos val="r"/>
      <c:overlay val="0"/>
      <c:spPr>
        <a:noFill/>
        <a:ln>
          <a:noFill/>
        </a:ln>
      </c:spPr>
      <c:txPr>
        <a:bodyPr/>
        <a:lstStyle/>
        <a:p>
          <a:pPr>
            <a:defRPr b="0" sz="1000" spc="-1" strike="noStrike">
              <a:solidFill>
                <a:srgbClr val="000000"/>
              </a:solidFill>
              <a:latin typeface="Arial"/>
              <a:ea typeface="DejaVu Sans"/>
            </a:defRPr>
          </a:pPr>
        </a:p>
      </c:txPr>
    </c:legend>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400" spc="-1" strike="noStrike">
                <a:solidFill>
                  <a:srgbClr val="000000"/>
                </a:solidFill>
                <a:latin typeface="Arial"/>
                <a:ea typeface="DejaVu Sans"/>
              </a:defRPr>
            </a:pPr>
            <a:r>
              <a:rPr b="1" sz="1400" spc="-1" strike="noStrike">
                <a:solidFill>
                  <a:srgbClr val="000000"/>
                </a:solidFill>
                <a:latin typeface="Arial"/>
                <a:ea typeface="DejaVu Sans"/>
              </a:rPr>
              <a:t>Tous Patients hospitalisés (Réa, SI, SC, HC, Urgences, SSR, USLD) </a:t>
            </a:r>
          </a:p>
        </c:rich>
      </c:tx>
      <c:layout>
        <c:manualLayout>
          <c:xMode val="edge"/>
          <c:yMode val="edge"/>
          <c:x val="0.155624568668047"/>
          <c:y val="0.0359906051395413"/>
        </c:manualLayout>
      </c:layout>
      <c:overlay val="0"/>
      <c:spPr>
        <a:noFill/>
        <a:ln>
          <a:noFill/>
        </a:ln>
      </c:spPr>
    </c:title>
    <c:autoTitleDeleted val="0"/>
    <c:plotArea>
      <c:layout>
        <c:manualLayout>
          <c:layoutTarget val="inner"/>
          <c:xMode val="edge"/>
          <c:yMode val="edge"/>
          <c:x val="0.0584639652962634"/>
          <c:y val="0.105692180160265"/>
          <c:w val="0.870699004239377"/>
          <c:h val="0.805747444045316"/>
        </c:manualLayout>
      </c:layout>
      <c:areaChart>
        <c:grouping val="stacked"/>
        <c:ser>
          <c:idx val="0"/>
          <c:order val="0"/>
          <c:tx>
            <c:strRef>
              <c:f>label 0</c:f>
              <c:strCache>
                <c:ptCount val="1"/>
                <c:pt idx="0">
                  <c:v>Réa</c:v>
                </c:pt>
              </c:strCache>
            </c:strRef>
          </c:tx>
          <c:spPr>
            <a:solidFill>
              <a:srgbClr val="c0504d"/>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38"/>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strCache>
            </c:strRef>
          </c:cat>
          <c:val>
            <c:numRef>
              <c:f>0</c:f>
              <c:numCache>
                <c:formatCode>General</c:formatCode>
                <c:ptCount val="238"/>
                <c:pt idx="0">
                  <c:v>8</c:v>
                </c:pt>
                <c:pt idx="1">
                  <c:v>6</c:v>
                </c:pt>
                <c:pt idx="2">
                  <c:v>6</c:v>
                </c:pt>
                <c:pt idx="3">
                  <c:v>5</c:v>
                </c:pt>
                <c:pt idx="4">
                  <c:v>5</c:v>
                </c:pt>
                <c:pt idx="5">
                  <c:v>5</c:v>
                </c:pt>
                <c:pt idx="6">
                  <c:v>5</c:v>
                </c:pt>
                <c:pt idx="7">
                  <c:v>8</c:v>
                </c:pt>
                <c:pt idx="8">
                  <c:v>9</c:v>
                </c:pt>
                <c:pt idx="9">
                  <c:v>12</c:v>
                </c:pt>
                <c:pt idx="10">
                  <c:v>14</c:v>
                </c:pt>
                <c:pt idx="11">
                  <c:v>14</c:v>
                </c:pt>
                <c:pt idx="12">
                  <c:v>14</c:v>
                </c:pt>
                <c:pt idx="13">
                  <c:v>14</c:v>
                </c:pt>
                <c:pt idx="14">
                  <c:v>11</c:v>
                </c:pt>
                <c:pt idx="15">
                  <c:v>11</c:v>
                </c:pt>
                <c:pt idx="16">
                  <c:v>11</c:v>
                </c:pt>
                <c:pt idx="17">
                  <c:v>11</c:v>
                </c:pt>
                <c:pt idx="18">
                  <c:v>12</c:v>
                </c:pt>
                <c:pt idx="19">
                  <c:v>12</c:v>
                </c:pt>
                <c:pt idx="20">
                  <c:v>12</c:v>
                </c:pt>
                <c:pt idx="21">
                  <c:v>12</c:v>
                </c:pt>
                <c:pt idx="22">
                  <c:v>12</c:v>
                </c:pt>
                <c:pt idx="23">
                  <c:v>12</c:v>
                </c:pt>
                <c:pt idx="24">
                  <c:v>11</c:v>
                </c:pt>
                <c:pt idx="25">
                  <c:v>12</c:v>
                </c:pt>
                <c:pt idx="26">
                  <c:v>12</c:v>
                </c:pt>
                <c:pt idx="27">
                  <c:v>12</c:v>
                </c:pt>
                <c:pt idx="28">
                  <c:v>13</c:v>
                </c:pt>
                <c:pt idx="29">
                  <c:v>12</c:v>
                </c:pt>
                <c:pt idx="30">
                  <c:v>12</c:v>
                </c:pt>
                <c:pt idx="31">
                  <c:v>10</c:v>
                </c:pt>
                <c:pt idx="32">
                  <c:v>11</c:v>
                </c:pt>
                <c:pt idx="33">
                  <c:v>11</c:v>
                </c:pt>
                <c:pt idx="34">
                  <c:v>11</c:v>
                </c:pt>
                <c:pt idx="35">
                  <c:v>13</c:v>
                </c:pt>
                <c:pt idx="36">
                  <c:v>12</c:v>
                </c:pt>
                <c:pt idx="37">
                  <c:v>11</c:v>
                </c:pt>
                <c:pt idx="38">
                  <c:v>10</c:v>
                </c:pt>
                <c:pt idx="39">
                  <c:v>11</c:v>
                </c:pt>
                <c:pt idx="40">
                  <c:v>11</c:v>
                </c:pt>
                <c:pt idx="41">
                  <c:v>11</c:v>
                </c:pt>
                <c:pt idx="42">
                  <c:v>11</c:v>
                </c:pt>
                <c:pt idx="43">
                  <c:v>10</c:v>
                </c:pt>
                <c:pt idx="44">
                  <c:v>10</c:v>
                </c:pt>
                <c:pt idx="45">
                  <c:v>14</c:v>
                </c:pt>
                <c:pt idx="46">
                  <c:v>14</c:v>
                </c:pt>
                <c:pt idx="47">
                  <c:v>14</c:v>
                </c:pt>
                <c:pt idx="48">
                  <c:v>12</c:v>
                </c:pt>
                <c:pt idx="49">
                  <c:v>12</c:v>
                </c:pt>
                <c:pt idx="50">
                  <c:v>13</c:v>
                </c:pt>
                <c:pt idx="51">
                  <c:v>12</c:v>
                </c:pt>
                <c:pt idx="52">
                  <c:v>13</c:v>
                </c:pt>
                <c:pt idx="53">
                  <c:v>16</c:v>
                </c:pt>
                <c:pt idx="54">
                  <c:v>16</c:v>
                </c:pt>
                <c:pt idx="55">
                  <c:v>21</c:v>
                </c:pt>
                <c:pt idx="56">
                  <c:v>20</c:v>
                </c:pt>
                <c:pt idx="57">
                  <c:v>24</c:v>
                </c:pt>
                <c:pt idx="58">
                  <c:v>30</c:v>
                </c:pt>
                <c:pt idx="59">
                  <c:v>37</c:v>
                </c:pt>
                <c:pt idx="60">
                  <c:v>37</c:v>
                </c:pt>
                <c:pt idx="61">
                  <c:v>39</c:v>
                </c:pt>
                <c:pt idx="62">
                  <c:v>36</c:v>
                </c:pt>
                <c:pt idx="63">
                  <c:v>39</c:v>
                </c:pt>
                <c:pt idx="64">
                  <c:v>38</c:v>
                </c:pt>
                <c:pt idx="65">
                  <c:v>39</c:v>
                </c:pt>
                <c:pt idx="66">
                  <c:v>36</c:v>
                </c:pt>
                <c:pt idx="67">
                  <c:v>37</c:v>
                </c:pt>
                <c:pt idx="68">
                  <c:v>41</c:v>
                </c:pt>
                <c:pt idx="69">
                  <c:v>38</c:v>
                </c:pt>
                <c:pt idx="70">
                  <c:v>40</c:v>
                </c:pt>
                <c:pt idx="71">
                  <c:v>42</c:v>
                </c:pt>
                <c:pt idx="72">
                  <c:v>43</c:v>
                </c:pt>
                <c:pt idx="73">
                  <c:v>38</c:v>
                </c:pt>
                <c:pt idx="74">
                  <c:v>39</c:v>
                </c:pt>
                <c:pt idx="75">
                  <c:v>36</c:v>
                </c:pt>
                <c:pt idx="76">
                  <c:v>39</c:v>
                </c:pt>
                <c:pt idx="77">
                  <c:v>31</c:v>
                </c:pt>
                <c:pt idx="78">
                  <c:v>29</c:v>
                </c:pt>
                <c:pt idx="79">
                  <c:v>30</c:v>
                </c:pt>
                <c:pt idx="80">
                  <c:v>30</c:v>
                </c:pt>
                <c:pt idx="81">
                  <c:v>29</c:v>
                </c:pt>
                <c:pt idx="82">
                  <c:v>28</c:v>
                </c:pt>
                <c:pt idx="83">
                  <c:v>30</c:v>
                </c:pt>
                <c:pt idx="84">
                  <c:v>36</c:v>
                </c:pt>
                <c:pt idx="85">
                  <c:v>30</c:v>
                </c:pt>
                <c:pt idx="86">
                  <c:v>25</c:v>
                </c:pt>
                <c:pt idx="87">
                  <c:v>23</c:v>
                </c:pt>
                <c:pt idx="88">
                  <c:v>21</c:v>
                </c:pt>
                <c:pt idx="89">
                  <c:v>21</c:v>
                </c:pt>
                <c:pt idx="90">
                  <c:v>19</c:v>
                </c:pt>
                <c:pt idx="91">
                  <c:v>17</c:v>
                </c:pt>
                <c:pt idx="92">
                  <c:v>14</c:v>
                </c:pt>
                <c:pt idx="93">
                  <c:v>15</c:v>
                </c:pt>
                <c:pt idx="94">
                  <c:v>14</c:v>
                </c:pt>
                <c:pt idx="95">
                  <c:v>15</c:v>
                </c:pt>
                <c:pt idx="96">
                  <c:v>15</c:v>
                </c:pt>
                <c:pt idx="97">
                  <c:v>16</c:v>
                </c:pt>
                <c:pt idx="98">
                  <c:v>15</c:v>
                </c:pt>
                <c:pt idx="99">
                  <c:v>14</c:v>
                </c:pt>
                <c:pt idx="100">
                  <c:v>13</c:v>
                </c:pt>
                <c:pt idx="101">
                  <c:v>11</c:v>
                </c:pt>
                <c:pt idx="102">
                  <c:v>11</c:v>
                </c:pt>
                <c:pt idx="103">
                  <c:v>12</c:v>
                </c:pt>
                <c:pt idx="104">
                  <c:v>12</c:v>
                </c:pt>
                <c:pt idx="105">
                  <c:v>12</c:v>
                </c:pt>
                <c:pt idx="106">
                  <c:v>12</c:v>
                </c:pt>
                <c:pt idx="107">
                  <c:v>12</c:v>
                </c:pt>
                <c:pt idx="108">
                  <c:v>13</c:v>
                </c:pt>
                <c:pt idx="109">
                  <c:v>13</c:v>
                </c:pt>
                <c:pt idx="110">
                  <c:v>13</c:v>
                </c:pt>
                <c:pt idx="111">
                  <c:v>13</c:v>
                </c:pt>
                <c:pt idx="112">
                  <c:v>13</c:v>
                </c:pt>
                <c:pt idx="113">
                  <c:v>12</c:v>
                </c:pt>
                <c:pt idx="114">
                  <c:v>12</c:v>
                </c:pt>
                <c:pt idx="115">
                  <c:v>10</c:v>
                </c:pt>
                <c:pt idx="116">
                  <c:v>10</c:v>
                </c:pt>
                <c:pt idx="117">
                  <c:v>11</c:v>
                </c:pt>
                <c:pt idx="118">
                  <c:v>11</c:v>
                </c:pt>
                <c:pt idx="119">
                  <c:v>12</c:v>
                </c:pt>
                <c:pt idx="120">
                  <c:v>14</c:v>
                </c:pt>
                <c:pt idx="121">
                  <c:v>14</c:v>
                </c:pt>
                <c:pt idx="122">
                  <c:v>16</c:v>
                </c:pt>
                <c:pt idx="123">
                  <c:v>15</c:v>
                </c:pt>
                <c:pt idx="124">
                  <c:v>14</c:v>
                </c:pt>
                <c:pt idx="125">
                  <c:v>15</c:v>
                </c:pt>
                <c:pt idx="126">
                  <c:v>16</c:v>
                </c:pt>
                <c:pt idx="127">
                  <c:v>16</c:v>
                </c:pt>
                <c:pt idx="128">
                  <c:v>17</c:v>
                </c:pt>
                <c:pt idx="129">
                  <c:v>17</c:v>
                </c:pt>
                <c:pt idx="130">
                  <c:v>17</c:v>
                </c:pt>
                <c:pt idx="131">
                  <c:v>17</c:v>
                </c:pt>
                <c:pt idx="132">
                  <c:v>17</c:v>
                </c:pt>
                <c:pt idx="133">
                  <c:v>13</c:v>
                </c:pt>
                <c:pt idx="134">
                  <c:v>13</c:v>
                </c:pt>
                <c:pt idx="135">
                  <c:v>12</c:v>
                </c:pt>
                <c:pt idx="136">
                  <c:v>13</c:v>
                </c:pt>
                <c:pt idx="137">
                  <c:v>12</c:v>
                </c:pt>
                <c:pt idx="138">
                  <c:v>12</c:v>
                </c:pt>
                <c:pt idx="139">
                  <c:v>12</c:v>
                </c:pt>
                <c:pt idx="140">
                  <c:v>7</c:v>
                </c:pt>
                <c:pt idx="141">
                  <c:v>9</c:v>
                </c:pt>
                <c:pt idx="142">
                  <c:v>12</c:v>
                </c:pt>
                <c:pt idx="143">
                  <c:v>10</c:v>
                </c:pt>
                <c:pt idx="144">
                  <c:v>11</c:v>
                </c:pt>
                <c:pt idx="145">
                  <c:v>12</c:v>
                </c:pt>
                <c:pt idx="146">
                  <c:v>12</c:v>
                </c:pt>
                <c:pt idx="147">
                  <c:v>15</c:v>
                </c:pt>
                <c:pt idx="148">
                  <c:v>14</c:v>
                </c:pt>
                <c:pt idx="149">
                  <c:v>17</c:v>
                </c:pt>
                <c:pt idx="150">
                  <c:v>15</c:v>
                </c:pt>
                <c:pt idx="151">
                  <c:v>14</c:v>
                </c:pt>
                <c:pt idx="152">
                  <c:v>14</c:v>
                </c:pt>
                <c:pt idx="153">
                  <c:v>14</c:v>
                </c:pt>
                <c:pt idx="154">
                  <c:v>15</c:v>
                </c:pt>
                <c:pt idx="155">
                  <c:v>13</c:v>
                </c:pt>
                <c:pt idx="156">
                  <c:v>14</c:v>
                </c:pt>
                <c:pt idx="157">
                  <c:v>13</c:v>
                </c:pt>
                <c:pt idx="158">
                  <c:v>14</c:v>
                </c:pt>
                <c:pt idx="159">
                  <c:v>16</c:v>
                </c:pt>
                <c:pt idx="160">
                  <c:v>16</c:v>
                </c:pt>
                <c:pt idx="161">
                  <c:v>14</c:v>
                </c:pt>
                <c:pt idx="162">
                  <c:v>16</c:v>
                </c:pt>
                <c:pt idx="163">
                  <c:v>15</c:v>
                </c:pt>
                <c:pt idx="164">
                  <c:v>16</c:v>
                </c:pt>
                <c:pt idx="165">
                  <c:v>15</c:v>
                </c:pt>
                <c:pt idx="166">
                  <c:v>18</c:v>
                </c:pt>
                <c:pt idx="167">
                  <c:v>17</c:v>
                </c:pt>
                <c:pt idx="168">
                  <c:v>16</c:v>
                </c:pt>
                <c:pt idx="169">
                  <c:v>15</c:v>
                </c:pt>
                <c:pt idx="170">
                  <c:v>16</c:v>
                </c:pt>
                <c:pt idx="171">
                  <c:v>17</c:v>
                </c:pt>
                <c:pt idx="172">
                  <c:v>20</c:v>
                </c:pt>
                <c:pt idx="173">
                  <c:v>17</c:v>
                </c:pt>
                <c:pt idx="174">
                  <c:v>17</c:v>
                </c:pt>
                <c:pt idx="175">
                  <c:v>23</c:v>
                </c:pt>
                <c:pt idx="176">
                  <c:v>19</c:v>
                </c:pt>
                <c:pt idx="177">
                  <c:v>16</c:v>
                </c:pt>
                <c:pt idx="178">
                  <c:v>18</c:v>
                </c:pt>
                <c:pt idx="179">
                  <c:v>19</c:v>
                </c:pt>
                <c:pt idx="180">
                  <c:v>18</c:v>
                </c:pt>
                <c:pt idx="181">
                  <c:v>18</c:v>
                </c:pt>
                <c:pt idx="182">
                  <c:v>16</c:v>
                </c:pt>
                <c:pt idx="183">
                  <c:v>16</c:v>
                </c:pt>
                <c:pt idx="184">
                  <c:v>14</c:v>
                </c:pt>
                <c:pt idx="185">
                  <c:v>13</c:v>
                </c:pt>
                <c:pt idx="186">
                  <c:v>12</c:v>
                </c:pt>
                <c:pt idx="187">
                  <c:v>13</c:v>
                </c:pt>
                <c:pt idx="188">
                  <c:v>13</c:v>
                </c:pt>
                <c:pt idx="189">
                  <c:v>12</c:v>
                </c:pt>
                <c:pt idx="190">
                  <c:v>13</c:v>
                </c:pt>
                <c:pt idx="191">
                  <c:v>15</c:v>
                </c:pt>
                <c:pt idx="192">
                  <c:v>15</c:v>
                </c:pt>
                <c:pt idx="193">
                  <c:v>14</c:v>
                </c:pt>
                <c:pt idx="194">
                  <c:v>14</c:v>
                </c:pt>
                <c:pt idx="195">
                  <c:v>14</c:v>
                </c:pt>
                <c:pt idx="196">
                  <c:v>15</c:v>
                </c:pt>
                <c:pt idx="197">
                  <c:v>16</c:v>
                </c:pt>
                <c:pt idx="198">
                  <c:v>17</c:v>
                </c:pt>
                <c:pt idx="199">
                  <c:v>16</c:v>
                </c:pt>
                <c:pt idx="200">
                  <c:v>17</c:v>
                </c:pt>
                <c:pt idx="201">
                  <c:v>17</c:v>
                </c:pt>
                <c:pt idx="202">
                  <c:v>18</c:v>
                </c:pt>
                <c:pt idx="203">
                  <c:v>18</c:v>
                </c:pt>
                <c:pt idx="204">
                  <c:v>19</c:v>
                </c:pt>
                <c:pt idx="205">
                  <c:v>21</c:v>
                </c:pt>
                <c:pt idx="206">
                  <c:v>22</c:v>
                </c:pt>
                <c:pt idx="207">
                  <c:v>24</c:v>
                </c:pt>
                <c:pt idx="208">
                  <c:v>26</c:v>
                </c:pt>
                <c:pt idx="209">
                  <c:v>26</c:v>
                </c:pt>
                <c:pt idx="210">
                  <c:v>25</c:v>
                </c:pt>
                <c:pt idx="211">
                  <c:v>28</c:v>
                </c:pt>
                <c:pt idx="212">
                  <c:v>29</c:v>
                </c:pt>
                <c:pt idx="213">
                  <c:v>28</c:v>
                </c:pt>
                <c:pt idx="214">
                  <c:v>27</c:v>
                </c:pt>
                <c:pt idx="215">
                  <c:v>26</c:v>
                </c:pt>
                <c:pt idx="216">
                  <c:v>27</c:v>
                </c:pt>
                <c:pt idx="217">
                  <c:v>25</c:v>
                </c:pt>
                <c:pt idx="218">
                  <c:v>27</c:v>
                </c:pt>
                <c:pt idx="219">
                  <c:v>26</c:v>
                </c:pt>
                <c:pt idx="220">
                  <c:v>27</c:v>
                </c:pt>
                <c:pt idx="221">
                  <c:v>33</c:v>
                </c:pt>
                <c:pt idx="222">
                  <c:v>34</c:v>
                </c:pt>
                <c:pt idx="223">
                  <c:v>34</c:v>
                </c:pt>
                <c:pt idx="224">
                  <c:v>34</c:v>
                </c:pt>
                <c:pt idx="225">
                  <c:v>31</c:v>
                </c:pt>
                <c:pt idx="226">
                  <c:v>32</c:v>
                </c:pt>
                <c:pt idx="227">
                  <c:v>32</c:v>
                </c:pt>
                <c:pt idx="228">
                  <c:v>31</c:v>
                </c:pt>
                <c:pt idx="229">
                  <c:v>29</c:v>
                </c:pt>
                <c:pt idx="230">
                  <c:v>29</c:v>
                </c:pt>
                <c:pt idx="231">
                  <c:v>31</c:v>
                </c:pt>
                <c:pt idx="232">
                  <c:v>32</c:v>
                </c:pt>
                <c:pt idx="233">
                  <c:v>32</c:v>
                </c:pt>
                <c:pt idx="234">
                  <c:v>32</c:v>
                </c:pt>
                <c:pt idx="235">
                  <c:v>31</c:v>
                </c:pt>
                <c:pt idx="236">
                  <c:v>27</c:v>
                </c:pt>
                <c:pt idx="237">
                  <c:v>29</c:v>
                </c:pt>
              </c:numCache>
            </c:numRef>
          </c:val>
        </c:ser>
        <c:ser>
          <c:idx val="1"/>
          <c:order val="1"/>
          <c:tx>
            <c:strRef>
              <c:f>label 1</c:f>
              <c:strCache>
                <c:ptCount val="1"/>
                <c:pt idx="0">
                  <c:v>HC</c:v>
                </c:pt>
              </c:strCache>
            </c:strRef>
          </c:tx>
          <c:spPr>
            <a:solidFill>
              <a:srgbClr val="f79646"/>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38"/>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strCache>
            </c:strRef>
          </c:cat>
          <c:val>
            <c:numRef>
              <c:f>1</c:f>
              <c:numCache>
                <c:formatCode>General</c:formatCode>
                <c:ptCount val="238"/>
                <c:pt idx="0">
                  <c:v>25</c:v>
                </c:pt>
                <c:pt idx="1">
                  <c:v>29</c:v>
                </c:pt>
                <c:pt idx="2">
                  <c:v>29</c:v>
                </c:pt>
                <c:pt idx="3">
                  <c:v>37</c:v>
                </c:pt>
                <c:pt idx="4">
                  <c:v>32</c:v>
                </c:pt>
                <c:pt idx="5">
                  <c:v>32</c:v>
                </c:pt>
                <c:pt idx="6">
                  <c:v>32</c:v>
                </c:pt>
                <c:pt idx="7">
                  <c:v>45</c:v>
                </c:pt>
                <c:pt idx="8">
                  <c:v>43</c:v>
                </c:pt>
                <c:pt idx="9">
                  <c:v>45</c:v>
                </c:pt>
                <c:pt idx="10">
                  <c:v>40</c:v>
                </c:pt>
                <c:pt idx="11">
                  <c:v>41</c:v>
                </c:pt>
                <c:pt idx="12">
                  <c:v>41</c:v>
                </c:pt>
                <c:pt idx="13">
                  <c:v>41</c:v>
                </c:pt>
                <c:pt idx="14">
                  <c:v>45</c:v>
                </c:pt>
                <c:pt idx="15">
                  <c:v>45</c:v>
                </c:pt>
                <c:pt idx="16">
                  <c:v>51</c:v>
                </c:pt>
                <c:pt idx="17">
                  <c:v>54</c:v>
                </c:pt>
                <c:pt idx="18">
                  <c:v>50</c:v>
                </c:pt>
                <c:pt idx="19">
                  <c:v>50</c:v>
                </c:pt>
                <c:pt idx="20">
                  <c:v>50</c:v>
                </c:pt>
                <c:pt idx="21">
                  <c:v>58</c:v>
                </c:pt>
                <c:pt idx="22">
                  <c:v>57</c:v>
                </c:pt>
                <c:pt idx="23">
                  <c:v>59</c:v>
                </c:pt>
                <c:pt idx="24">
                  <c:v>56</c:v>
                </c:pt>
                <c:pt idx="25">
                  <c:v>58</c:v>
                </c:pt>
                <c:pt idx="26">
                  <c:v>58</c:v>
                </c:pt>
                <c:pt idx="27">
                  <c:v>58</c:v>
                </c:pt>
                <c:pt idx="28">
                  <c:v>54</c:v>
                </c:pt>
                <c:pt idx="29">
                  <c:v>53</c:v>
                </c:pt>
                <c:pt idx="30">
                  <c:v>47</c:v>
                </c:pt>
                <c:pt idx="31">
                  <c:v>43</c:v>
                </c:pt>
                <c:pt idx="32">
                  <c:v>46</c:v>
                </c:pt>
                <c:pt idx="33">
                  <c:v>46</c:v>
                </c:pt>
                <c:pt idx="34">
                  <c:v>46</c:v>
                </c:pt>
                <c:pt idx="35">
                  <c:v>62</c:v>
                </c:pt>
                <c:pt idx="36">
                  <c:v>59</c:v>
                </c:pt>
                <c:pt idx="37">
                  <c:v>61</c:v>
                </c:pt>
                <c:pt idx="38">
                  <c:v>57</c:v>
                </c:pt>
                <c:pt idx="39">
                  <c:v>63</c:v>
                </c:pt>
                <c:pt idx="40">
                  <c:v>63</c:v>
                </c:pt>
                <c:pt idx="41">
                  <c:v>63</c:v>
                </c:pt>
                <c:pt idx="42">
                  <c:v>77</c:v>
                </c:pt>
                <c:pt idx="43">
                  <c:v>101</c:v>
                </c:pt>
                <c:pt idx="44">
                  <c:v>101</c:v>
                </c:pt>
                <c:pt idx="45">
                  <c:v>122</c:v>
                </c:pt>
                <c:pt idx="46">
                  <c:v>122</c:v>
                </c:pt>
                <c:pt idx="47">
                  <c:v>122</c:v>
                </c:pt>
                <c:pt idx="48">
                  <c:v>162</c:v>
                </c:pt>
                <c:pt idx="49">
                  <c:v>179</c:v>
                </c:pt>
                <c:pt idx="50">
                  <c:v>196</c:v>
                </c:pt>
                <c:pt idx="51">
                  <c:v>199</c:v>
                </c:pt>
                <c:pt idx="52">
                  <c:v>239</c:v>
                </c:pt>
                <c:pt idx="53">
                  <c:v>239</c:v>
                </c:pt>
                <c:pt idx="54">
                  <c:v>239</c:v>
                </c:pt>
                <c:pt idx="55">
                  <c:v>277</c:v>
                </c:pt>
                <c:pt idx="56">
                  <c:v>309</c:v>
                </c:pt>
                <c:pt idx="57">
                  <c:v>310</c:v>
                </c:pt>
                <c:pt idx="58">
                  <c:v>302</c:v>
                </c:pt>
                <c:pt idx="59">
                  <c:v>303</c:v>
                </c:pt>
                <c:pt idx="60">
                  <c:v>316</c:v>
                </c:pt>
                <c:pt idx="61">
                  <c:v>316</c:v>
                </c:pt>
                <c:pt idx="62">
                  <c:v>343</c:v>
                </c:pt>
                <c:pt idx="63">
                  <c:v>355</c:v>
                </c:pt>
                <c:pt idx="64">
                  <c:v>342</c:v>
                </c:pt>
                <c:pt idx="65">
                  <c:v>341</c:v>
                </c:pt>
                <c:pt idx="66">
                  <c:v>356</c:v>
                </c:pt>
                <c:pt idx="67">
                  <c:v>347</c:v>
                </c:pt>
                <c:pt idx="68">
                  <c:v>337</c:v>
                </c:pt>
                <c:pt idx="69">
                  <c:v>348</c:v>
                </c:pt>
                <c:pt idx="70">
                  <c:v>363</c:v>
                </c:pt>
                <c:pt idx="71">
                  <c:v>365</c:v>
                </c:pt>
                <c:pt idx="72">
                  <c:v>336</c:v>
                </c:pt>
                <c:pt idx="73">
                  <c:v>318</c:v>
                </c:pt>
                <c:pt idx="74">
                  <c:v>297</c:v>
                </c:pt>
                <c:pt idx="75">
                  <c:v>292</c:v>
                </c:pt>
                <c:pt idx="76">
                  <c:v>296</c:v>
                </c:pt>
                <c:pt idx="77">
                  <c:v>287</c:v>
                </c:pt>
                <c:pt idx="78">
                  <c:v>267</c:v>
                </c:pt>
                <c:pt idx="79">
                  <c:v>257</c:v>
                </c:pt>
                <c:pt idx="80">
                  <c:v>246</c:v>
                </c:pt>
                <c:pt idx="81">
                  <c:v>241</c:v>
                </c:pt>
                <c:pt idx="82">
                  <c:v>230</c:v>
                </c:pt>
                <c:pt idx="83">
                  <c:v>234</c:v>
                </c:pt>
                <c:pt idx="84">
                  <c:v>202</c:v>
                </c:pt>
                <c:pt idx="85">
                  <c:v>174</c:v>
                </c:pt>
                <c:pt idx="86">
                  <c:v>171</c:v>
                </c:pt>
                <c:pt idx="87">
                  <c:v>164</c:v>
                </c:pt>
                <c:pt idx="88">
                  <c:v>168</c:v>
                </c:pt>
                <c:pt idx="89">
                  <c:v>168</c:v>
                </c:pt>
                <c:pt idx="90">
                  <c:v>175</c:v>
                </c:pt>
                <c:pt idx="91">
                  <c:v>179</c:v>
                </c:pt>
                <c:pt idx="92">
                  <c:v>181</c:v>
                </c:pt>
                <c:pt idx="93">
                  <c:v>154</c:v>
                </c:pt>
                <c:pt idx="94">
                  <c:v>151</c:v>
                </c:pt>
                <c:pt idx="95">
                  <c:v>159</c:v>
                </c:pt>
                <c:pt idx="96">
                  <c:v>155</c:v>
                </c:pt>
                <c:pt idx="97">
                  <c:v>160</c:v>
                </c:pt>
                <c:pt idx="98">
                  <c:v>157</c:v>
                </c:pt>
                <c:pt idx="99">
                  <c:v>159</c:v>
                </c:pt>
                <c:pt idx="100">
                  <c:v>167</c:v>
                </c:pt>
                <c:pt idx="101">
                  <c:v>175</c:v>
                </c:pt>
                <c:pt idx="102">
                  <c:v>167</c:v>
                </c:pt>
                <c:pt idx="103">
                  <c:v>163</c:v>
                </c:pt>
                <c:pt idx="104">
                  <c:v>167</c:v>
                </c:pt>
                <c:pt idx="105">
                  <c:v>171</c:v>
                </c:pt>
                <c:pt idx="106">
                  <c:v>189</c:v>
                </c:pt>
                <c:pt idx="107">
                  <c:v>183</c:v>
                </c:pt>
                <c:pt idx="108">
                  <c:v>171</c:v>
                </c:pt>
                <c:pt idx="109">
                  <c:v>170</c:v>
                </c:pt>
                <c:pt idx="110">
                  <c:v>169</c:v>
                </c:pt>
                <c:pt idx="111">
                  <c:v>168</c:v>
                </c:pt>
                <c:pt idx="112">
                  <c:v>167</c:v>
                </c:pt>
                <c:pt idx="113">
                  <c:v>177</c:v>
                </c:pt>
                <c:pt idx="114">
                  <c:v>171</c:v>
                </c:pt>
                <c:pt idx="115">
                  <c:v>173</c:v>
                </c:pt>
                <c:pt idx="116">
                  <c:v>173</c:v>
                </c:pt>
                <c:pt idx="117">
                  <c:v>174</c:v>
                </c:pt>
                <c:pt idx="118">
                  <c:v>174</c:v>
                </c:pt>
                <c:pt idx="119">
                  <c:v>186</c:v>
                </c:pt>
                <c:pt idx="120">
                  <c:v>192</c:v>
                </c:pt>
                <c:pt idx="121">
                  <c:v>186</c:v>
                </c:pt>
                <c:pt idx="122">
                  <c:v>190</c:v>
                </c:pt>
                <c:pt idx="123">
                  <c:v>172</c:v>
                </c:pt>
                <c:pt idx="124">
                  <c:v>160</c:v>
                </c:pt>
                <c:pt idx="125">
                  <c:v>169</c:v>
                </c:pt>
                <c:pt idx="126">
                  <c:v>162</c:v>
                </c:pt>
                <c:pt idx="127">
                  <c:v>171</c:v>
                </c:pt>
                <c:pt idx="128">
                  <c:v>180</c:v>
                </c:pt>
                <c:pt idx="129">
                  <c:v>179</c:v>
                </c:pt>
                <c:pt idx="130">
                  <c:v>180</c:v>
                </c:pt>
                <c:pt idx="131">
                  <c:v>183</c:v>
                </c:pt>
                <c:pt idx="132">
                  <c:v>180</c:v>
                </c:pt>
                <c:pt idx="133">
                  <c:v>170</c:v>
                </c:pt>
                <c:pt idx="134">
                  <c:v>189</c:v>
                </c:pt>
                <c:pt idx="135">
                  <c:v>177</c:v>
                </c:pt>
                <c:pt idx="136">
                  <c:v>178</c:v>
                </c:pt>
                <c:pt idx="137">
                  <c:v>178</c:v>
                </c:pt>
                <c:pt idx="138">
                  <c:v>186</c:v>
                </c:pt>
                <c:pt idx="139">
                  <c:v>224</c:v>
                </c:pt>
                <c:pt idx="140">
                  <c:v>213</c:v>
                </c:pt>
                <c:pt idx="141">
                  <c:v>215</c:v>
                </c:pt>
                <c:pt idx="142">
                  <c:v>209</c:v>
                </c:pt>
                <c:pt idx="143">
                  <c:v>202</c:v>
                </c:pt>
                <c:pt idx="144">
                  <c:v>199</c:v>
                </c:pt>
                <c:pt idx="145">
                  <c:v>196</c:v>
                </c:pt>
                <c:pt idx="146">
                  <c:v>204</c:v>
                </c:pt>
                <c:pt idx="147">
                  <c:v>198</c:v>
                </c:pt>
                <c:pt idx="148">
                  <c:v>205</c:v>
                </c:pt>
                <c:pt idx="149">
                  <c:v>193</c:v>
                </c:pt>
                <c:pt idx="150">
                  <c:v>189</c:v>
                </c:pt>
                <c:pt idx="151">
                  <c:v>188</c:v>
                </c:pt>
                <c:pt idx="152">
                  <c:v>183</c:v>
                </c:pt>
                <c:pt idx="153">
                  <c:v>183</c:v>
                </c:pt>
                <c:pt idx="154">
                  <c:v>179</c:v>
                </c:pt>
                <c:pt idx="155">
                  <c:v>173</c:v>
                </c:pt>
                <c:pt idx="156">
                  <c:v>167</c:v>
                </c:pt>
                <c:pt idx="157">
                  <c:v>169</c:v>
                </c:pt>
                <c:pt idx="158">
                  <c:v>169</c:v>
                </c:pt>
                <c:pt idx="159">
                  <c:v>161</c:v>
                </c:pt>
                <c:pt idx="160">
                  <c:v>164</c:v>
                </c:pt>
                <c:pt idx="161">
                  <c:v>170</c:v>
                </c:pt>
                <c:pt idx="162">
                  <c:v>168</c:v>
                </c:pt>
                <c:pt idx="163">
                  <c:v>167</c:v>
                </c:pt>
                <c:pt idx="164">
                  <c:v>154</c:v>
                </c:pt>
                <c:pt idx="165">
                  <c:v>162</c:v>
                </c:pt>
                <c:pt idx="166">
                  <c:v>153</c:v>
                </c:pt>
                <c:pt idx="167">
                  <c:v>157</c:v>
                </c:pt>
                <c:pt idx="168">
                  <c:v>166</c:v>
                </c:pt>
                <c:pt idx="169">
                  <c:v>167</c:v>
                </c:pt>
                <c:pt idx="170">
                  <c:v>184</c:v>
                </c:pt>
                <c:pt idx="171">
                  <c:v>179</c:v>
                </c:pt>
                <c:pt idx="172">
                  <c:v>172</c:v>
                </c:pt>
                <c:pt idx="173">
                  <c:v>169</c:v>
                </c:pt>
                <c:pt idx="174">
                  <c:v>172</c:v>
                </c:pt>
                <c:pt idx="175">
                  <c:v>175</c:v>
                </c:pt>
                <c:pt idx="176">
                  <c:v>178</c:v>
                </c:pt>
                <c:pt idx="177">
                  <c:v>169</c:v>
                </c:pt>
                <c:pt idx="178">
                  <c:v>163</c:v>
                </c:pt>
                <c:pt idx="179">
                  <c:v>161</c:v>
                </c:pt>
                <c:pt idx="180">
                  <c:v>159</c:v>
                </c:pt>
                <c:pt idx="181">
                  <c:v>157</c:v>
                </c:pt>
                <c:pt idx="182">
                  <c:v>154</c:v>
                </c:pt>
                <c:pt idx="183">
                  <c:v>154</c:v>
                </c:pt>
                <c:pt idx="184">
                  <c:v>157</c:v>
                </c:pt>
                <c:pt idx="185">
                  <c:v>148</c:v>
                </c:pt>
                <c:pt idx="186">
                  <c:v>159</c:v>
                </c:pt>
                <c:pt idx="187">
                  <c:v>162</c:v>
                </c:pt>
                <c:pt idx="188">
                  <c:v>161</c:v>
                </c:pt>
                <c:pt idx="189">
                  <c:v>162</c:v>
                </c:pt>
                <c:pt idx="190">
                  <c:v>166</c:v>
                </c:pt>
                <c:pt idx="191">
                  <c:v>166</c:v>
                </c:pt>
                <c:pt idx="192">
                  <c:v>161</c:v>
                </c:pt>
                <c:pt idx="193">
                  <c:v>164</c:v>
                </c:pt>
                <c:pt idx="194">
                  <c:v>156</c:v>
                </c:pt>
                <c:pt idx="195">
                  <c:v>156</c:v>
                </c:pt>
                <c:pt idx="196">
                  <c:v>168</c:v>
                </c:pt>
                <c:pt idx="197">
                  <c:v>166</c:v>
                </c:pt>
                <c:pt idx="198">
                  <c:v>156</c:v>
                </c:pt>
                <c:pt idx="199">
                  <c:v>166</c:v>
                </c:pt>
                <c:pt idx="200">
                  <c:v>159</c:v>
                </c:pt>
                <c:pt idx="201">
                  <c:v>158</c:v>
                </c:pt>
                <c:pt idx="202">
                  <c:v>159</c:v>
                </c:pt>
                <c:pt idx="203">
                  <c:v>161</c:v>
                </c:pt>
                <c:pt idx="204">
                  <c:v>194</c:v>
                </c:pt>
                <c:pt idx="205">
                  <c:v>175</c:v>
                </c:pt>
                <c:pt idx="206">
                  <c:v>173</c:v>
                </c:pt>
                <c:pt idx="207">
                  <c:v>173</c:v>
                </c:pt>
                <c:pt idx="208">
                  <c:v>163</c:v>
                </c:pt>
                <c:pt idx="209">
                  <c:v>166</c:v>
                </c:pt>
                <c:pt idx="210">
                  <c:v>164</c:v>
                </c:pt>
                <c:pt idx="211">
                  <c:v>170</c:v>
                </c:pt>
                <c:pt idx="212">
                  <c:v>176</c:v>
                </c:pt>
                <c:pt idx="213">
                  <c:v>171</c:v>
                </c:pt>
                <c:pt idx="214">
                  <c:v>171</c:v>
                </c:pt>
                <c:pt idx="215">
                  <c:v>172</c:v>
                </c:pt>
                <c:pt idx="216">
                  <c:v>189</c:v>
                </c:pt>
                <c:pt idx="217">
                  <c:v>192</c:v>
                </c:pt>
                <c:pt idx="218">
                  <c:v>199</c:v>
                </c:pt>
                <c:pt idx="219">
                  <c:v>191</c:v>
                </c:pt>
                <c:pt idx="220">
                  <c:v>191</c:v>
                </c:pt>
                <c:pt idx="221">
                  <c:v>182</c:v>
                </c:pt>
                <c:pt idx="222">
                  <c:v>183</c:v>
                </c:pt>
                <c:pt idx="223">
                  <c:v>188</c:v>
                </c:pt>
                <c:pt idx="224">
                  <c:v>188</c:v>
                </c:pt>
                <c:pt idx="225">
                  <c:v>181</c:v>
                </c:pt>
                <c:pt idx="226">
                  <c:v>178</c:v>
                </c:pt>
                <c:pt idx="227">
                  <c:v>171</c:v>
                </c:pt>
                <c:pt idx="228">
                  <c:v>175</c:v>
                </c:pt>
                <c:pt idx="229">
                  <c:v>169</c:v>
                </c:pt>
                <c:pt idx="230">
                  <c:v>169</c:v>
                </c:pt>
                <c:pt idx="231">
                  <c:v>175</c:v>
                </c:pt>
                <c:pt idx="232">
                  <c:v>151</c:v>
                </c:pt>
                <c:pt idx="233">
                  <c:v>164</c:v>
                </c:pt>
                <c:pt idx="234">
                  <c:v>173</c:v>
                </c:pt>
                <c:pt idx="235">
                  <c:v>174</c:v>
                </c:pt>
                <c:pt idx="236">
                  <c:v>188</c:v>
                </c:pt>
                <c:pt idx="237">
                  <c:v>179</c:v>
                </c:pt>
              </c:numCache>
            </c:numRef>
          </c:val>
        </c:ser>
        <c:ser>
          <c:idx val="2"/>
          <c:order val="2"/>
          <c:tx>
            <c:strRef>
              <c:f>label 2</c:f>
              <c:strCache>
                <c:ptCount val="1"/>
                <c:pt idx="0">
                  <c:v>SSR</c:v>
                </c:pt>
              </c:strCache>
            </c:strRef>
          </c:tx>
          <c:spPr>
            <a:solidFill>
              <a:srgbClr val="9bbb59"/>
            </a:solidFill>
            <a:ln>
              <a:noFill/>
            </a:ln>
          </c:spPr>
          <c:dLbls>
            <c:numFmt formatCode="General" sourceLinked="1"/>
            <c:txPr>
              <a:bodyPr/>
              <a:lstStyle/>
              <a:p>
                <a:pPr>
                  <a:defRPr b="0" sz="1000" spc="-1" strike="noStrike">
                    <a:solidFill>
                      <a:srgbClr val="000000"/>
                    </a:solidFill>
                    <a:latin typeface="Arial"/>
                    <a:ea typeface="DejaVu Sans"/>
                  </a:defRPr>
                </a:pPr>
              </a:p>
            </c:txPr>
            <c:showLegendKey val="0"/>
            <c:showVal val="0"/>
            <c:showCatName val="0"/>
            <c:showSerName val="0"/>
            <c:showPercent val="0"/>
            <c:separator>; </c:separator>
            <c:showLeaderLines val="0"/>
          </c:dLbls>
          <c:cat>
            <c:strRef>
              <c:f>categories</c:f>
              <c:strCache>
                <c:ptCount val="238"/>
                <c:pt idx="0">
                  <c:v>7-Sep</c:v>
                </c:pt>
                <c:pt idx="1">
                  <c:v>8-Sep</c:v>
                </c:pt>
                <c:pt idx="2">
                  <c:v>9-Sep</c:v>
                </c:pt>
                <c:pt idx="3">
                  <c:v>10-Sep</c:v>
                </c:pt>
                <c:pt idx="4">
                  <c:v>11-Sep</c:v>
                </c:pt>
                <c:pt idx="5">
                  <c:v>12-Sep</c:v>
                </c:pt>
                <c:pt idx="6">
                  <c:v>13-Sep</c:v>
                </c:pt>
                <c:pt idx="7">
                  <c:v>14-Sep</c:v>
                </c:pt>
                <c:pt idx="8">
                  <c:v>15-Sep</c:v>
                </c:pt>
                <c:pt idx="9">
                  <c:v>16-Sep</c:v>
                </c:pt>
                <c:pt idx="10">
                  <c:v>17-Sep</c:v>
                </c:pt>
                <c:pt idx="11">
                  <c:v>18-Sep</c:v>
                </c:pt>
                <c:pt idx="12">
                  <c:v>19-Sep</c:v>
                </c:pt>
                <c:pt idx="13">
                  <c:v>20-Sep</c:v>
                </c:pt>
                <c:pt idx="14">
                  <c:v>21-Sep</c:v>
                </c:pt>
                <c:pt idx="15">
                  <c:v>22-Sep</c:v>
                </c:pt>
                <c:pt idx="16">
                  <c:v>23-Sep</c:v>
                </c:pt>
                <c:pt idx="17">
                  <c:v>24-Sep</c:v>
                </c:pt>
                <c:pt idx="18">
                  <c:v>25-Sep</c:v>
                </c:pt>
                <c:pt idx="19">
                  <c:v>26-Sep</c:v>
                </c:pt>
                <c:pt idx="20">
                  <c:v>27-Sep</c:v>
                </c:pt>
                <c:pt idx="21">
                  <c:v>28-Sep</c:v>
                </c:pt>
                <c:pt idx="22">
                  <c:v>29-Sep</c:v>
                </c:pt>
                <c:pt idx="23">
                  <c:v>30-Sep</c:v>
                </c:pt>
                <c:pt idx="24">
                  <c:v>1-Oct</c:v>
                </c:pt>
                <c:pt idx="25">
                  <c:v>2-Oct</c:v>
                </c:pt>
                <c:pt idx="26">
                  <c:v>3-Oct</c:v>
                </c:pt>
                <c:pt idx="27">
                  <c:v>4-Oct</c:v>
                </c:pt>
                <c:pt idx="28">
                  <c:v>5-Oct</c:v>
                </c:pt>
                <c:pt idx="29">
                  <c:v>6-Oct</c:v>
                </c:pt>
                <c:pt idx="30">
                  <c:v>7-Oct</c:v>
                </c:pt>
                <c:pt idx="31">
                  <c:v>8-Oct</c:v>
                </c:pt>
                <c:pt idx="32">
                  <c:v>9-Oct</c:v>
                </c:pt>
                <c:pt idx="33">
                  <c:v>10-Oct</c:v>
                </c:pt>
                <c:pt idx="34">
                  <c:v>11-Oct</c:v>
                </c:pt>
                <c:pt idx="35">
                  <c:v>12-Oct</c:v>
                </c:pt>
                <c:pt idx="36">
                  <c:v>13-Oct</c:v>
                </c:pt>
                <c:pt idx="37">
                  <c:v>14-Oct</c:v>
                </c:pt>
                <c:pt idx="38">
                  <c:v>15-Oct</c:v>
                </c:pt>
                <c:pt idx="39">
                  <c:v>16-Oct</c:v>
                </c:pt>
                <c:pt idx="40">
                  <c:v>17-Oct</c:v>
                </c:pt>
                <c:pt idx="41">
                  <c:v>18-Oct</c:v>
                </c:pt>
                <c:pt idx="42">
                  <c:v>19-Oct</c:v>
                </c:pt>
                <c:pt idx="43">
                  <c:v>20-Oct</c:v>
                </c:pt>
                <c:pt idx="44">
                  <c:v>21-Oct</c:v>
                </c:pt>
                <c:pt idx="45">
                  <c:v>22-Oct</c:v>
                </c:pt>
                <c:pt idx="46">
                  <c:v>23-Oct</c:v>
                </c:pt>
                <c:pt idx="47">
                  <c:v>24-Oct</c:v>
                </c:pt>
                <c:pt idx="48">
                  <c:v>25-Oct</c:v>
                </c:pt>
                <c:pt idx="49">
                  <c:v>26-Oct</c:v>
                </c:pt>
                <c:pt idx="50">
                  <c:v>27-Oct</c:v>
                </c:pt>
                <c:pt idx="51">
                  <c:v>28-Oct</c:v>
                </c:pt>
                <c:pt idx="52">
                  <c:v>29-Oct</c:v>
                </c:pt>
                <c:pt idx="53">
                  <c:v>30-Oct</c:v>
                </c:pt>
                <c:pt idx="54">
                  <c:v>31-Oct</c:v>
                </c:pt>
                <c:pt idx="55">
                  <c:v>1-Nov</c:v>
                </c:pt>
                <c:pt idx="56">
                  <c:v>2-Nov</c:v>
                </c:pt>
                <c:pt idx="57">
                  <c:v>3-Nov</c:v>
                </c:pt>
                <c:pt idx="58">
                  <c:v>4-Nov</c:v>
                </c:pt>
                <c:pt idx="59">
                  <c:v>5-Nov</c:v>
                </c:pt>
                <c:pt idx="60">
                  <c:v>6-Nov</c:v>
                </c:pt>
                <c:pt idx="61">
                  <c:v>7-Nov</c:v>
                </c:pt>
                <c:pt idx="62">
                  <c:v>8-Nov</c:v>
                </c:pt>
                <c:pt idx="63">
                  <c:v>9-Nov</c:v>
                </c:pt>
                <c:pt idx="64">
                  <c:v>10-Nov</c:v>
                </c:pt>
                <c:pt idx="65">
                  <c:v>11-Nov</c:v>
                </c:pt>
                <c:pt idx="66">
                  <c:v>12-Nov</c:v>
                </c:pt>
                <c:pt idx="67">
                  <c:v>13-Nov</c:v>
                </c:pt>
                <c:pt idx="68">
                  <c:v>14-Nov</c:v>
                </c:pt>
                <c:pt idx="69">
                  <c:v>15-Nov</c:v>
                </c:pt>
                <c:pt idx="70">
                  <c:v>16-Nov</c:v>
                </c:pt>
                <c:pt idx="71">
                  <c:v>17-Nov</c:v>
                </c:pt>
                <c:pt idx="72">
                  <c:v>18-Nov</c:v>
                </c:pt>
                <c:pt idx="73">
                  <c:v>19-Nov</c:v>
                </c:pt>
                <c:pt idx="74">
                  <c:v>20-Nov</c:v>
                </c:pt>
                <c:pt idx="75">
                  <c:v>21-Nov</c:v>
                </c:pt>
                <c:pt idx="76">
                  <c:v>22-Nov</c:v>
                </c:pt>
                <c:pt idx="77">
                  <c:v>23-Nov</c:v>
                </c:pt>
                <c:pt idx="78">
                  <c:v>24-Nov</c:v>
                </c:pt>
                <c:pt idx="79">
                  <c:v>25-Nov</c:v>
                </c:pt>
                <c:pt idx="80">
                  <c:v>26-Nov</c:v>
                </c:pt>
                <c:pt idx="81">
                  <c:v>27-Nov</c:v>
                </c:pt>
                <c:pt idx="82">
                  <c:v>28-Nov</c:v>
                </c:pt>
                <c:pt idx="83">
                  <c:v>29-Nov</c:v>
                </c:pt>
                <c:pt idx="84">
                  <c:v>30-Nov</c:v>
                </c:pt>
                <c:pt idx="85">
                  <c:v>1-Dec</c:v>
                </c:pt>
                <c:pt idx="86">
                  <c:v>2-Dec</c:v>
                </c:pt>
                <c:pt idx="87">
                  <c:v>3-Dec</c:v>
                </c:pt>
                <c:pt idx="88">
                  <c:v>4-Dec</c:v>
                </c:pt>
                <c:pt idx="89">
                  <c:v>5-Dec</c:v>
                </c:pt>
                <c:pt idx="90">
                  <c:v>6-Dec</c:v>
                </c:pt>
                <c:pt idx="91">
                  <c:v>7-Dec</c:v>
                </c:pt>
                <c:pt idx="92">
                  <c:v>8-Dec</c:v>
                </c:pt>
                <c:pt idx="93">
                  <c:v>9-Dec</c:v>
                </c:pt>
                <c:pt idx="94">
                  <c:v>10-Dec</c:v>
                </c:pt>
                <c:pt idx="95">
                  <c:v>11-Dec</c:v>
                </c:pt>
                <c:pt idx="96">
                  <c:v>12-Dec</c:v>
                </c:pt>
                <c:pt idx="97">
                  <c:v>13-Dec</c:v>
                </c:pt>
                <c:pt idx="98">
                  <c:v>14-Dec</c:v>
                </c:pt>
                <c:pt idx="99">
                  <c:v>15-Dec</c:v>
                </c:pt>
                <c:pt idx="100">
                  <c:v>16-Dec</c:v>
                </c:pt>
                <c:pt idx="101">
                  <c:v>17-Dec</c:v>
                </c:pt>
                <c:pt idx="102">
                  <c:v>18-Dec</c:v>
                </c:pt>
                <c:pt idx="103">
                  <c:v>19-Dec</c:v>
                </c:pt>
                <c:pt idx="104">
                  <c:v>20-Dec</c:v>
                </c:pt>
                <c:pt idx="105">
                  <c:v>21-Dec</c:v>
                </c:pt>
                <c:pt idx="106">
                  <c:v>22-Dec</c:v>
                </c:pt>
                <c:pt idx="107">
                  <c:v>23-Dec</c:v>
                </c:pt>
                <c:pt idx="108">
                  <c:v>24-Dec</c:v>
                </c:pt>
                <c:pt idx="109">
                  <c:v>25-Dec</c:v>
                </c:pt>
                <c:pt idx="110">
                  <c:v>26-Dec</c:v>
                </c:pt>
                <c:pt idx="111">
                  <c:v>27-Dec</c:v>
                </c:pt>
                <c:pt idx="112">
                  <c:v>28-Dec</c:v>
                </c:pt>
                <c:pt idx="113">
                  <c:v>29-Dec</c:v>
                </c:pt>
                <c:pt idx="114">
                  <c:v>30-Dec</c:v>
                </c:pt>
                <c:pt idx="115">
                  <c:v>31-Dec</c:v>
                </c:pt>
                <c:pt idx="116">
                  <c:v>1-Jan</c:v>
                </c:pt>
                <c:pt idx="117">
                  <c:v>2-Jan</c:v>
                </c:pt>
                <c:pt idx="118">
                  <c:v>3-Jan</c:v>
                </c:pt>
                <c:pt idx="119">
                  <c:v>4-Jan</c:v>
                </c:pt>
                <c:pt idx="120">
                  <c:v>5-Jan</c:v>
                </c:pt>
                <c:pt idx="121">
                  <c:v>6-Jan</c:v>
                </c:pt>
                <c:pt idx="122">
                  <c:v>7-Jan</c:v>
                </c:pt>
                <c:pt idx="123">
                  <c:v>8-Jan</c:v>
                </c:pt>
                <c:pt idx="124">
                  <c:v>9-Jan</c:v>
                </c:pt>
                <c:pt idx="125">
                  <c:v>10-Jan</c:v>
                </c:pt>
                <c:pt idx="126">
                  <c:v>11-Jan</c:v>
                </c:pt>
                <c:pt idx="127">
                  <c:v>12-Jan</c:v>
                </c:pt>
                <c:pt idx="128">
                  <c:v>13-Jan</c:v>
                </c:pt>
                <c:pt idx="129">
                  <c:v>14-Jan</c:v>
                </c:pt>
                <c:pt idx="130">
                  <c:v>15-Jan</c:v>
                </c:pt>
                <c:pt idx="131">
                  <c:v>16-Jan</c:v>
                </c:pt>
                <c:pt idx="132">
                  <c:v>17-Jan</c:v>
                </c:pt>
                <c:pt idx="133">
                  <c:v>18-Jan</c:v>
                </c:pt>
                <c:pt idx="134">
                  <c:v>19-Jan</c:v>
                </c:pt>
                <c:pt idx="135">
                  <c:v>20-Jan</c:v>
                </c:pt>
                <c:pt idx="136">
                  <c:v>21-Jan</c:v>
                </c:pt>
                <c:pt idx="137">
                  <c:v>22-Jan</c:v>
                </c:pt>
                <c:pt idx="138">
                  <c:v>23-Jan</c:v>
                </c:pt>
                <c:pt idx="139">
                  <c:v>24-Jan</c:v>
                </c:pt>
                <c:pt idx="140">
                  <c:v>25-Jan</c:v>
                </c:pt>
                <c:pt idx="141">
                  <c:v>26-Jan</c:v>
                </c:pt>
                <c:pt idx="142">
                  <c:v>27-Jan</c:v>
                </c:pt>
                <c:pt idx="143">
                  <c:v>28-Jan</c:v>
                </c:pt>
                <c:pt idx="144">
                  <c:v>29-Jan</c:v>
                </c:pt>
                <c:pt idx="145">
                  <c:v>30-Jan</c:v>
                </c:pt>
                <c:pt idx="146">
                  <c:v>31-Jan</c:v>
                </c:pt>
                <c:pt idx="147">
                  <c:v>1-Feb</c:v>
                </c:pt>
                <c:pt idx="148">
                  <c:v>2-Feb</c:v>
                </c:pt>
                <c:pt idx="149">
                  <c:v>3-Feb</c:v>
                </c:pt>
                <c:pt idx="150">
                  <c:v>4-Feb</c:v>
                </c:pt>
                <c:pt idx="151">
                  <c:v>5-Feb</c:v>
                </c:pt>
                <c:pt idx="152">
                  <c:v>6-Feb</c:v>
                </c:pt>
                <c:pt idx="153">
                  <c:v>7-Feb</c:v>
                </c:pt>
                <c:pt idx="154">
                  <c:v>8-Feb</c:v>
                </c:pt>
                <c:pt idx="155">
                  <c:v>9-Feb</c:v>
                </c:pt>
                <c:pt idx="156">
                  <c:v>10-Feb</c:v>
                </c:pt>
                <c:pt idx="157">
                  <c:v>11-Feb</c:v>
                </c:pt>
                <c:pt idx="158">
                  <c:v>12-Feb</c:v>
                </c:pt>
                <c:pt idx="159">
                  <c:v>13-Feb</c:v>
                </c:pt>
                <c:pt idx="160">
                  <c:v>14-Feb</c:v>
                </c:pt>
                <c:pt idx="161">
                  <c:v>15-Feb</c:v>
                </c:pt>
                <c:pt idx="162">
                  <c:v>16-Feb</c:v>
                </c:pt>
                <c:pt idx="163">
                  <c:v>17-Feb</c:v>
                </c:pt>
                <c:pt idx="164">
                  <c:v>18-Feb</c:v>
                </c:pt>
                <c:pt idx="165">
                  <c:v>19-Feb</c:v>
                </c:pt>
                <c:pt idx="166">
                  <c:v>20-Feb</c:v>
                </c:pt>
                <c:pt idx="167">
                  <c:v>21-Feb</c:v>
                </c:pt>
                <c:pt idx="168">
                  <c:v>22-Feb</c:v>
                </c:pt>
                <c:pt idx="169">
                  <c:v>23-Feb</c:v>
                </c:pt>
                <c:pt idx="170">
                  <c:v>24-Feb</c:v>
                </c:pt>
                <c:pt idx="171">
                  <c:v>25-Feb</c:v>
                </c:pt>
                <c:pt idx="172">
                  <c:v>26-Feb</c:v>
                </c:pt>
                <c:pt idx="173">
                  <c:v>27-Feb</c:v>
                </c:pt>
                <c:pt idx="174">
                  <c:v>28-Feb</c:v>
                </c:pt>
                <c:pt idx="175">
                  <c:v>1-Mar</c:v>
                </c:pt>
                <c:pt idx="176">
                  <c:v>2-Mar</c:v>
                </c:pt>
                <c:pt idx="177">
                  <c:v>3-Mar</c:v>
                </c:pt>
                <c:pt idx="178">
                  <c:v>4-Mar</c:v>
                </c:pt>
                <c:pt idx="179">
                  <c:v>5-Mar</c:v>
                </c:pt>
                <c:pt idx="180">
                  <c:v>6-Mar</c:v>
                </c:pt>
                <c:pt idx="181">
                  <c:v>7-Mar</c:v>
                </c:pt>
                <c:pt idx="182">
                  <c:v>8-Mar</c:v>
                </c:pt>
                <c:pt idx="183">
                  <c:v>9-Mar</c:v>
                </c:pt>
                <c:pt idx="184">
                  <c:v>10-Mar</c:v>
                </c:pt>
                <c:pt idx="185">
                  <c:v>11-Mar</c:v>
                </c:pt>
                <c:pt idx="186">
                  <c:v>12-Mar</c:v>
                </c:pt>
                <c:pt idx="187">
                  <c:v>13-Mar</c:v>
                </c:pt>
                <c:pt idx="188">
                  <c:v>14-Mar</c:v>
                </c:pt>
                <c:pt idx="189">
                  <c:v>15-Mar</c:v>
                </c:pt>
                <c:pt idx="190">
                  <c:v>16-Mar</c:v>
                </c:pt>
                <c:pt idx="191">
                  <c:v>17-Mar</c:v>
                </c:pt>
                <c:pt idx="192">
                  <c:v>18-Mar</c:v>
                </c:pt>
                <c:pt idx="193">
                  <c:v>19-Mar</c:v>
                </c:pt>
                <c:pt idx="194">
                  <c:v>20-Mar</c:v>
                </c:pt>
                <c:pt idx="195">
                  <c:v>21-Mar</c:v>
                </c:pt>
                <c:pt idx="196">
                  <c:v>22-Mar</c:v>
                </c:pt>
                <c:pt idx="197">
                  <c:v>23-Mar</c:v>
                </c:pt>
                <c:pt idx="198">
                  <c:v>24-Mar</c:v>
                </c:pt>
                <c:pt idx="199">
                  <c:v>25-Mar</c:v>
                </c:pt>
                <c:pt idx="200">
                  <c:v>26-Mar</c:v>
                </c:pt>
                <c:pt idx="201">
                  <c:v>27-Mar</c:v>
                </c:pt>
                <c:pt idx="202">
                  <c:v>28-Mar</c:v>
                </c:pt>
                <c:pt idx="203">
                  <c:v>29-Mar</c:v>
                </c:pt>
                <c:pt idx="204">
                  <c:v>30-Mar</c:v>
                </c:pt>
                <c:pt idx="205">
                  <c:v>31-Mar</c:v>
                </c:pt>
                <c:pt idx="206">
                  <c:v>1-Apr</c:v>
                </c:pt>
                <c:pt idx="207">
                  <c:v>2-Apr</c:v>
                </c:pt>
                <c:pt idx="208">
                  <c:v>3-Apr</c:v>
                </c:pt>
                <c:pt idx="209">
                  <c:v>4-Apr</c:v>
                </c:pt>
                <c:pt idx="210">
                  <c:v>5-Apr</c:v>
                </c:pt>
                <c:pt idx="211">
                  <c:v>6-Apr</c:v>
                </c:pt>
                <c:pt idx="212">
                  <c:v>7-Apr</c:v>
                </c:pt>
                <c:pt idx="213">
                  <c:v>8-Apr</c:v>
                </c:pt>
                <c:pt idx="214">
                  <c:v>9-Apr</c:v>
                </c:pt>
                <c:pt idx="215">
                  <c:v>10-Apr</c:v>
                </c:pt>
                <c:pt idx="216">
                  <c:v>11-Apr</c:v>
                </c:pt>
                <c:pt idx="217">
                  <c:v>12-Apr</c:v>
                </c:pt>
                <c:pt idx="218">
                  <c:v>13-Apr</c:v>
                </c:pt>
                <c:pt idx="219">
                  <c:v>14-Apr</c:v>
                </c:pt>
                <c:pt idx="220">
                  <c:v>15-Apr</c:v>
                </c:pt>
                <c:pt idx="221">
                  <c:v>16-Apr</c:v>
                </c:pt>
                <c:pt idx="222">
                  <c:v>17-Apr</c:v>
                </c:pt>
                <c:pt idx="223">
                  <c:v>18-Apr</c:v>
                </c:pt>
                <c:pt idx="224">
                  <c:v>19-Apr</c:v>
                </c:pt>
                <c:pt idx="225">
                  <c:v>20-Apr</c:v>
                </c:pt>
                <c:pt idx="226">
                  <c:v>21-Apr</c:v>
                </c:pt>
                <c:pt idx="227">
                  <c:v>22-Apr</c:v>
                </c:pt>
                <c:pt idx="228">
                  <c:v>23-Apr</c:v>
                </c:pt>
                <c:pt idx="229">
                  <c:v>24-Apr</c:v>
                </c:pt>
                <c:pt idx="230">
                  <c:v>25-Apr</c:v>
                </c:pt>
                <c:pt idx="231">
                  <c:v>26-Apr</c:v>
                </c:pt>
                <c:pt idx="232">
                  <c:v>27-Apr</c:v>
                </c:pt>
                <c:pt idx="233">
                  <c:v>28-Apr</c:v>
                </c:pt>
                <c:pt idx="234">
                  <c:v>29-Apr</c:v>
                </c:pt>
                <c:pt idx="235">
                  <c:v>30-Apr</c:v>
                </c:pt>
                <c:pt idx="236">
                  <c:v>2-May</c:v>
                </c:pt>
                <c:pt idx="237">
                  <c:v>3-May</c:v>
                </c:pt>
              </c:strCache>
            </c:strRef>
          </c:cat>
          <c:val>
            <c:numRef>
              <c:f>2</c:f>
              <c:numCache>
                <c:formatCode>General</c:formatCode>
                <c:ptCount val="238"/>
                <c:pt idx="0">
                  <c:v>4</c:v>
                </c:pt>
                <c:pt idx="1">
                  <c:v>4</c:v>
                </c:pt>
                <c:pt idx="2">
                  <c:v>4</c:v>
                </c:pt>
                <c:pt idx="3">
                  <c:v>4</c:v>
                </c:pt>
                <c:pt idx="4">
                  <c:v>4</c:v>
                </c:pt>
                <c:pt idx="5">
                  <c:v>4</c:v>
                </c:pt>
                <c:pt idx="6">
                  <c:v>4</c:v>
                </c:pt>
                <c:pt idx="7">
                  <c:v>4</c:v>
                </c:pt>
                <c:pt idx="8">
                  <c:v>2</c:v>
                </c:pt>
                <c:pt idx="9">
                  <c:v>2</c:v>
                </c:pt>
                <c:pt idx="10">
                  <c:v>2</c:v>
                </c:pt>
                <c:pt idx="11">
                  <c:v>2</c:v>
                </c:pt>
                <c:pt idx="12">
                  <c:v>2</c:v>
                </c:pt>
                <c:pt idx="13">
                  <c:v>2</c:v>
                </c:pt>
                <c:pt idx="14">
                  <c:v>3</c:v>
                </c:pt>
                <c:pt idx="15">
                  <c:v>4</c:v>
                </c:pt>
                <c:pt idx="16">
                  <c:v>8</c:v>
                </c:pt>
                <c:pt idx="17">
                  <c:v>8</c:v>
                </c:pt>
                <c:pt idx="18">
                  <c:v>10</c:v>
                </c:pt>
                <c:pt idx="19">
                  <c:v>10</c:v>
                </c:pt>
                <c:pt idx="20">
                  <c:v>10</c:v>
                </c:pt>
                <c:pt idx="21">
                  <c:v>13</c:v>
                </c:pt>
                <c:pt idx="22">
                  <c:v>13</c:v>
                </c:pt>
                <c:pt idx="23">
                  <c:v>13</c:v>
                </c:pt>
                <c:pt idx="24">
                  <c:v>14</c:v>
                </c:pt>
                <c:pt idx="25">
                  <c:v>14</c:v>
                </c:pt>
                <c:pt idx="26">
                  <c:v>14</c:v>
                </c:pt>
                <c:pt idx="27">
                  <c:v>14</c:v>
                </c:pt>
                <c:pt idx="28">
                  <c:v>19</c:v>
                </c:pt>
                <c:pt idx="29">
                  <c:v>19</c:v>
                </c:pt>
                <c:pt idx="30">
                  <c:v>18</c:v>
                </c:pt>
                <c:pt idx="31">
                  <c:v>19</c:v>
                </c:pt>
                <c:pt idx="32">
                  <c:v>19</c:v>
                </c:pt>
                <c:pt idx="33">
                  <c:v>19</c:v>
                </c:pt>
                <c:pt idx="34">
                  <c:v>19</c:v>
                </c:pt>
                <c:pt idx="35">
                  <c:v>29</c:v>
                </c:pt>
                <c:pt idx="36">
                  <c:v>44</c:v>
                </c:pt>
                <c:pt idx="37">
                  <c:v>46</c:v>
                </c:pt>
                <c:pt idx="38">
                  <c:v>47</c:v>
                </c:pt>
                <c:pt idx="39">
                  <c:v>48</c:v>
                </c:pt>
                <c:pt idx="40">
                  <c:v>48</c:v>
                </c:pt>
                <c:pt idx="41">
                  <c:v>48</c:v>
                </c:pt>
                <c:pt idx="42">
                  <c:v>46</c:v>
                </c:pt>
                <c:pt idx="43">
                  <c:v>40</c:v>
                </c:pt>
                <c:pt idx="44">
                  <c:v>40</c:v>
                </c:pt>
                <c:pt idx="45">
                  <c:v>42</c:v>
                </c:pt>
                <c:pt idx="46">
                  <c:v>42</c:v>
                </c:pt>
                <c:pt idx="47">
                  <c:v>42</c:v>
                </c:pt>
                <c:pt idx="48">
                  <c:v>47</c:v>
                </c:pt>
                <c:pt idx="49">
                  <c:v>53</c:v>
                </c:pt>
                <c:pt idx="50">
                  <c:v>57</c:v>
                </c:pt>
                <c:pt idx="51">
                  <c:v>58</c:v>
                </c:pt>
                <c:pt idx="52">
                  <c:v>57</c:v>
                </c:pt>
                <c:pt idx="53">
                  <c:v>62</c:v>
                </c:pt>
                <c:pt idx="54">
                  <c:v>62</c:v>
                </c:pt>
                <c:pt idx="55">
                  <c:v>70</c:v>
                </c:pt>
                <c:pt idx="56">
                  <c:v>81</c:v>
                </c:pt>
                <c:pt idx="57">
                  <c:v>90</c:v>
                </c:pt>
                <c:pt idx="58">
                  <c:v>95</c:v>
                </c:pt>
                <c:pt idx="59">
                  <c:v>99</c:v>
                </c:pt>
                <c:pt idx="60">
                  <c:v>97</c:v>
                </c:pt>
                <c:pt idx="61">
                  <c:v>95</c:v>
                </c:pt>
                <c:pt idx="62">
                  <c:v>110</c:v>
                </c:pt>
                <c:pt idx="63">
                  <c:v>97</c:v>
                </c:pt>
                <c:pt idx="64">
                  <c:v>101</c:v>
                </c:pt>
                <c:pt idx="65">
                  <c:v>101</c:v>
                </c:pt>
                <c:pt idx="66">
                  <c:v>103</c:v>
                </c:pt>
                <c:pt idx="67">
                  <c:v>100</c:v>
                </c:pt>
                <c:pt idx="68">
                  <c:v>105</c:v>
                </c:pt>
                <c:pt idx="69">
                  <c:v>108</c:v>
                </c:pt>
                <c:pt idx="70">
                  <c:v>114</c:v>
                </c:pt>
                <c:pt idx="71">
                  <c:v>119</c:v>
                </c:pt>
                <c:pt idx="72">
                  <c:v>120</c:v>
                </c:pt>
                <c:pt idx="73">
                  <c:v>109</c:v>
                </c:pt>
                <c:pt idx="74">
                  <c:v>106</c:v>
                </c:pt>
                <c:pt idx="75">
                  <c:v>108</c:v>
                </c:pt>
                <c:pt idx="76">
                  <c:v>107</c:v>
                </c:pt>
                <c:pt idx="77">
                  <c:v>94</c:v>
                </c:pt>
                <c:pt idx="78">
                  <c:v>106</c:v>
                </c:pt>
                <c:pt idx="79">
                  <c:v>106</c:v>
                </c:pt>
                <c:pt idx="80">
                  <c:v>98</c:v>
                </c:pt>
                <c:pt idx="81">
                  <c:v>95</c:v>
                </c:pt>
                <c:pt idx="82">
                  <c:v>92</c:v>
                </c:pt>
                <c:pt idx="83">
                  <c:v>95</c:v>
                </c:pt>
                <c:pt idx="84">
                  <c:v>97</c:v>
                </c:pt>
                <c:pt idx="85">
                  <c:v>99</c:v>
                </c:pt>
                <c:pt idx="86">
                  <c:v>100</c:v>
                </c:pt>
                <c:pt idx="87">
                  <c:v>106</c:v>
                </c:pt>
                <c:pt idx="88">
                  <c:v>102</c:v>
                </c:pt>
                <c:pt idx="89">
                  <c:v>99</c:v>
                </c:pt>
                <c:pt idx="90">
                  <c:v>100</c:v>
                </c:pt>
                <c:pt idx="91">
                  <c:v>102</c:v>
                </c:pt>
                <c:pt idx="92">
                  <c:v>105</c:v>
                </c:pt>
                <c:pt idx="93">
                  <c:v>101</c:v>
                </c:pt>
                <c:pt idx="94">
                  <c:v>100</c:v>
                </c:pt>
                <c:pt idx="95">
                  <c:v>99</c:v>
                </c:pt>
                <c:pt idx="96">
                  <c:v>99</c:v>
                </c:pt>
                <c:pt idx="97">
                  <c:v>111</c:v>
                </c:pt>
                <c:pt idx="98">
                  <c:v>113</c:v>
                </c:pt>
                <c:pt idx="99">
                  <c:v>102</c:v>
                </c:pt>
                <c:pt idx="100">
                  <c:v>97</c:v>
                </c:pt>
                <c:pt idx="101">
                  <c:v>103</c:v>
                </c:pt>
                <c:pt idx="102">
                  <c:v>117</c:v>
                </c:pt>
                <c:pt idx="103">
                  <c:v>120</c:v>
                </c:pt>
                <c:pt idx="104">
                  <c:v>120</c:v>
                </c:pt>
                <c:pt idx="105">
                  <c:v>123</c:v>
                </c:pt>
                <c:pt idx="106">
                  <c:v>121</c:v>
                </c:pt>
                <c:pt idx="107">
                  <c:v>121</c:v>
                </c:pt>
                <c:pt idx="108">
                  <c:v>123</c:v>
                </c:pt>
                <c:pt idx="109">
                  <c:v>123</c:v>
                </c:pt>
                <c:pt idx="110">
                  <c:v>123</c:v>
                </c:pt>
                <c:pt idx="111">
                  <c:v>123</c:v>
                </c:pt>
                <c:pt idx="112">
                  <c:v>122</c:v>
                </c:pt>
                <c:pt idx="113">
                  <c:v>126</c:v>
                </c:pt>
                <c:pt idx="114">
                  <c:v>129</c:v>
                </c:pt>
                <c:pt idx="115">
                  <c:v>133</c:v>
                </c:pt>
                <c:pt idx="116">
                  <c:v>133</c:v>
                </c:pt>
                <c:pt idx="117">
                  <c:v>131</c:v>
                </c:pt>
                <c:pt idx="118">
                  <c:v>127</c:v>
                </c:pt>
                <c:pt idx="119">
                  <c:v>127</c:v>
                </c:pt>
                <c:pt idx="120">
                  <c:v>120</c:v>
                </c:pt>
                <c:pt idx="121">
                  <c:v>112</c:v>
                </c:pt>
                <c:pt idx="122">
                  <c:v>110</c:v>
                </c:pt>
                <c:pt idx="123">
                  <c:v>110</c:v>
                </c:pt>
                <c:pt idx="124">
                  <c:v>110</c:v>
                </c:pt>
                <c:pt idx="125">
                  <c:v>113</c:v>
                </c:pt>
                <c:pt idx="126">
                  <c:v>111</c:v>
                </c:pt>
                <c:pt idx="127">
                  <c:v>110</c:v>
                </c:pt>
                <c:pt idx="128">
                  <c:v>104</c:v>
                </c:pt>
                <c:pt idx="129">
                  <c:v>104</c:v>
                </c:pt>
                <c:pt idx="130">
                  <c:v>96</c:v>
                </c:pt>
                <c:pt idx="131">
                  <c:v>94</c:v>
                </c:pt>
                <c:pt idx="132">
                  <c:v>105</c:v>
                </c:pt>
                <c:pt idx="133">
                  <c:v>103</c:v>
                </c:pt>
                <c:pt idx="134">
                  <c:v>108</c:v>
                </c:pt>
                <c:pt idx="135">
                  <c:v>125</c:v>
                </c:pt>
                <c:pt idx="136">
                  <c:v>125</c:v>
                </c:pt>
                <c:pt idx="137">
                  <c:v>109</c:v>
                </c:pt>
                <c:pt idx="138">
                  <c:v>106</c:v>
                </c:pt>
                <c:pt idx="139">
                  <c:v>105</c:v>
                </c:pt>
                <c:pt idx="140">
                  <c:v>109</c:v>
                </c:pt>
                <c:pt idx="141">
                  <c:v>110</c:v>
                </c:pt>
                <c:pt idx="142">
                  <c:v>110</c:v>
                </c:pt>
                <c:pt idx="143">
                  <c:v>102</c:v>
                </c:pt>
                <c:pt idx="144">
                  <c:v>102</c:v>
                </c:pt>
                <c:pt idx="145">
                  <c:v>102</c:v>
                </c:pt>
                <c:pt idx="146">
                  <c:v>102</c:v>
                </c:pt>
                <c:pt idx="147">
                  <c:v>107</c:v>
                </c:pt>
                <c:pt idx="148">
                  <c:v>105</c:v>
                </c:pt>
                <c:pt idx="149">
                  <c:v>102</c:v>
                </c:pt>
                <c:pt idx="150">
                  <c:v>101</c:v>
                </c:pt>
                <c:pt idx="151">
                  <c:v>101</c:v>
                </c:pt>
                <c:pt idx="152">
                  <c:v>108</c:v>
                </c:pt>
                <c:pt idx="153">
                  <c:v>110</c:v>
                </c:pt>
                <c:pt idx="154">
                  <c:v>105</c:v>
                </c:pt>
                <c:pt idx="155">
                  <c:v>105</c:v>
                </c:pt>
                <c:pt idx="156">
                  <c:v>103</c:v>
                </c:pt>
                <c:pt idx="157">
                  <c:v>104</c:v>
                </c:pt>
                <c:pt idx="158">
                  <c:v>105</c:v>
                </c:pt>
                <c:pt idx="159">
                  <c:v>96</c:v>
                </c:pt>
                <c:pt idx="160">
                  <c:v>94</c:v>
                </c:pt>
                <c:pt idx="161">
                  <c:v>96</c:v>
                </c:pt>
                <c:pt idx="162">
                  <c:v>97</c:v>
                </c:pt>
                <c:pt idx="163">
                  <c:v>98</c:v>
                </c:pt>
                <c:pt idx="164">
                  <c:v>98</c:v>
                </c:pt>
                <c:pt idx="165">
                  <c:v>97</c:v>
                </c:pt>
                <c:pt idx="166">
                  <c:v>99</c:v>
                </c:pt>
                <c:pt idx="167">
                  <c:v>98</c:v>
                </c:pt>
                <c:pt idx="168">
                  <c:v>107</c:v>
                </c:pt>
                <c:pt idx="169">
                  <c:v>114</c:v>
                </c:pt>
                <c:pt idx="170">
                  <c:v>119</c:v>
                </c:pt>
                <c:pt idx="171">
                  <c:v>119</c:v>
                </c:pt>
                <c:pt idx="172">
                  <c:v>107</c:v>
                </c:pt>
                <c:pt idx="173">
                  <c:v>105</c:v>
                </c:pt>
                <c:pt idx="174">
                  <c:v>103</c:v>
                </c:pt>
                <c:pt idx="175">
                  <c:v>108</c:v>
                </c:pt>
                <c:pt idx="176">
                  <c:v>99</c:v>
                </c:pt>
                <c:pt idx="177">
                  <c:v>84</c:v>
                </c:pt>
                <c:pt idx="178">
                  <c:v>85</c:v>
                </c:pt>
                <c:pt idx="179">
                  <c:v>84</c:v>
                </c:pt>
                <c:pt idx="180">
                  <c:v>84</c:v>
                </c:pt>
                <c:pt idx="181">
                  <c:v>82</c:v>
                </c:pt>
                <c:pt idx="182">
                  <c:v>83</c:v>
                </c:pt>
                <c:pt idx="183">
                  <c:v>78</c:v>
                </c:pt>
                <c:pt idx="184">
                  <c:v>75</c:v>
                </c:pt>
                <c:pt idx="185">
                  <c:v>75</c:v>
                </c:pt>
                <c:pt idx="186">
                  <c:v>70</c:v>
                </c:pt>
                <c:pt idx="187">
                  <c:v>71</c:v>
                </c:pt>
                <c:pt idx="188">
                  <c:v>71</c:v>
                </c:pt>
                <c:pt idx="189">
                  <c:v>70</c:v>
                </c:pt>
                <c:pt idx="190">
                  <c:v>69</c:v>
                </c:pt>
                <c:pt idx="191">
                  <c:v>67</c:v>
                </c:pt>
                <c:pt idx="192">
                  <c:v>68</c:v>
                </c:pt>
                <c:pt idx="193">
                  <c:v>70</c:v>
                </c:pt>
                <c:pt idx="194">
                  <c:v>70</c:v>
                </c:pt>
                <c:pt idx="195">
                  <c:v>70</c:v>
                </c:pt>
                <c:pt idx="196">
                  <c:v>69</c:v>
                </c:pt>
                <c:pt idx="197">
                  <c:v>69</c:v>
                </c:pt>
                <c:pt idx="198">
                  <c:v>73</c:v>
                </c:pt>
                <c:pt idx="199">
                  <c:v>72</c:v>
                </c:pt>
                <c:pt idx="200">
                  <c:v>72</c:v>
                </c:pt>
                <c:pt idx="201">
                  <c:v>74</c:v>
                </c:pt>
                <c:pt idx="202">
                  <c:v>74</c:v>
                </c:pt>
                <c:pt idx="203">
                  <c:v>75</c:v>
                </c:pt>
                <c:pt idx="204">
                  <c:v>70</c:v>
                </c:pt>
                <c:pt idx="205">
                  <c:v>94</c:v>
                </c:pt>
                <c:pt idx="206">
                  <c:v>93</c:v>
                </c:pt>
                <c:pt idx="207">
                  <c:v>93</c:v>
                </c:pt>
                <c:pt idx="208">
                  <c:v>96</c:v>
                </c:pt>
                <c:pt idx="209">
                  <c:v>97</c:v>
                </c:pt>
                <c:pt idx="210">
                  <c:v>96</c:v>
                </c:pt>
                <c:pt idx="211">
                  <c:v>99</c:v>
                </c:pt>
                <c:pt idx="212">
                  <c:v>101</c:v>
                </c:pt>
                <c:pt idx="213">
                  <c:v>100</c:v>
                </c:pt>
                <c:pt idx="214">
                  <c:v>105</c:v>
                </c:pt>
                <c:pt idx="215">
                  <c:v>108</c:v>
                </c:pt>
                <c:pt idx="216">
                  <c:v>112</c:v>
                </c:pt>
                <c:pt idx="217">
                  <c:v>125</c:v>
                </c:pt>
                <c:pt idx="218">
                  <c:v>122</c:v>
                </c:pt>
                <c:pt idx="219">
                  <c:v>114</c:v>
                </c:pt>
                <c:pt idx="220">
                  <c:v>115</c:v>
                </c:pt>
                <c:pt idx="221">
                  <c:v>118</c:v>
                </c:pt>
                <c:pt idx="222">
                  <c:v>120</c:v>
                </c:pt>
                <c:pt idx="223">
                  <c:v>120</c:v>
                </c:pt>
                <c:pt idx="224">
                  <c:v>116</c:v>
                </c:pt>
                <c:pt idx="225">
                  <c:v>121</c:v>
                </c:pt>
                <c:pt idx="226">
                  <c:v>122</c:v>
                </c:pt>
                <c:pt idx="227">
                  <c:v>115</c:v>
                </c:pt>
                <c:pt idx="228">
                  <c:v>107</c:v>
                </c:pt>
                <c:pt idx="229">
                  <c:v>106</c:v>
                </c:pt>
                <c:pt idx="230">
                  <c:v>105</c:v>
                </c:pt>
                <c:pt idx="231">
                  <c:v>103</c:v>
                </c:pt>
                <c:pt idx="232">
                  <c:v>105</c:v>
                </c:pt>
                <c:pt idx="233">
                  <c:v>98</c:v>
                </c:pt>
                <c:pt idx="234">
                  <c:v>99</c:v>
                </c:pt>
                <c:pt idx="235">
                  <c:v>99</c:v>
                </c:pt>
                <c:pt idx="236">
                  <c:v>99</c:v>
                </c:pt>
                <c:pt idx="237">
                  <c:v>99</c:v>
                </c:pt>
              </c:numCache>
            </c:numRef>
          </c:val>
        </c:ser>
        <c:axId val="22260298"/>
        <c:axId val="13167451"/>
      </c:areaChart>
      <c:catAx>
        <c:axId val="22260298"/>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800" spc="-1" strike="noStrike">
                <a:solidFill>
                  <a:srgbClr val="000000"/>
                </a:solidFill>
                <a:latin typeface="Arial"/>
                <a:ea typeface="DejaVu Sans"/>
              </a:defRPr>
            </a:pPr>
          </a:p>
        </c:txPr>
        <c:crossAx val="13167451"/>
        <c:crosses val="autoZero"/>
        <c:auto val="1"/>
        <c:lblAlgn val="ctr"/>
        <c:lblOffset val="100"/>
      </c:catAx>
      <c:valAx>
        <c:axId val="13167451"/>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22260298"/>
        <c:crosses val="autoZero"/>
      </c:valAx>
      <c:spPr>
        <a:solidFill>
          <a:srgbClr val="ffffff"/>
        </a:solidFill>
        <a:ln>
          <a:noFill/>
        </a:ln>
      </c:spPr>
    </c:plotArea>
    <c:legend>
      <c:legendPos val="r"/>
      <c:layout>
        <c:manualLayout>
          <c:xMode val="edge"/>
          <c:yMode val="edge"/>
          <c:x val="0.936658944151427"/>
          <c:y val="0.413138081094149"/>
          <c:w val="0.0564921620822242"/>
          <c:h val="0.173597678916828"/>
        </c:manualLayout>
      </c:layout>
      <c:overlay val="0"/>
      <c:spPr>
        <a:noFill/>
        <a:ln>
          <a:noFill/>
        </a:ln>
      </c:spPr>
      <c:txPr>
        <a:bodyPr/>
        <a:lstStyle/>
        <a:p>
          <a:pPr>
            <a:defRPr b="0" sz="1000" spc="-1" strike="noStrike">
              <a:solidFill>
                <a:srgbClr val="000000"/>
              </a:solidFill>
              <a:latin typeface="Arial"/>
              <a:ea typeface="DejaVu Sans"/>
            </a:defRPr>
          </a:pPr>
        </a:p>
      </c:txPr>
    </c:legend>
    <c:plotVisOnly val="1"/>
    <c:dispBlanksAs val="zero"/>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000000"/>
                </a:solidFill>
                <a:latin typeface="Arial"/>
                <a:ea typeface="DejaVu Sans"/>
              </a:defRPr>
            </a:pPr>
            <a:r>
              <a:rPr b="1" sz="1800" spc="-1" strike="noStrike">
                <a:solidFill>
                  <a:srgbClr val="000000"/>
                </a:solidFill>
                <a:latin typeface="Arial"/>
                <a:ea typeface="DejaVu Sans"/>
              </a:rPr>
              <a:t>Nombre de décès Covid par semaine en Vaucluse en EHPAD et à l'hôpital</a:t>
            </a:r>
          </a:p>
        </c:rich>
      </c:tx>
      <c:layout>
        <c:manualLayout>
          <c:xMode val="edge"/>
          <c:yMode val="edge"/>
          <c:x val="0.180904252459545"/>
          <c:y val="0.0106607440310938"/>
        </c:manualLayout>
      </c:layout>
      <c:overlay val="0"/>
      <c:spPr>
        <a:noFill/>
        <a:ln>
          <a:noFill/>
        </a:ln>
      </c:spPr>
    </c:title>
    <c:autoTitleDeleted val="0"/>
    <c:plotArea>
      <c:barChart>
        <c:barDir val="col"/>
        <c:grouping val="stacked"/>
        <c:varyColors val="0"/>
        <c:ser>
          <c:idx val="0"/>
          <c:order val="0"/>
          <c:spPr>
            <a:solidFill>
              <a:srgbClr val="4f81bd"/>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ctr"/>
            <c:showLegendKey val="0"/>
            <c:showVal val="0"/>
            <c:showCatName val="0"/>
            <c:showSerName val="0"/>
            <c:showPercent val="0"/>
            <c:separator>; </c:separator>
            <c:showLeaderLines val="0"/>
          </c:dLbls>
          <c:cat>
            <c:strRef>
              <c:f>categories</c:f>
              <c:strCache>
                <c:ptCount val="36"/>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pt idx="35">
                  <c:v>Total 17</c:v>
                </c:pt>
              </c:strCache>
            </c:strRef>
          </c:cat>
          <c:val>
            <c:numRef>
              <c:f>0</c:f>
              <c:numCache>
                <c:formatCode>General</c:formatCode>
                <c:ptCount val="36"/>
                <c:pt idx="0">
                  <c:v>1</c:v>
                </c:pt>
                <c:pt idx="1">
                  <c:v>3</c:v>
                </c:pt>
                <c:pt idx="2">
                  <c:v>5</c:v>
                </c:pt>
                <c:pt idx="3">
                  <c:v>3</c:v>
                </c:pt>
                <c:pt idx="4">
                  <c:v>8</c:v>
                </c:pt>
                <c:pt idx="5">
                  <c:v>5</c:v>
                </c:pt>
                <c:pt idx="6">
                  <c:v>4</c:v>
                </c:pt>
                <c:pt idx="7">
                  <c:v>9</c:v>
                </c:pt>
                <c:pt idx="8">
                  <c:v>21</c:v>
                </c:pt>
                <c:pt idx="9">
                  <c:v>44</c:v>
                </c:pt>
                <c:pt idx="10">
                  <c:v>51</c:v>
                </c:pt>
                <c:pt idx="11">
                  <c:v>55</c:v>
                </c:pt>
                <c:pt idx="12">
                  <c:v>49</c:v>
                </c:pt>
                <c:pt idx="13">
                  <c:v>39</c:v>
                </c:pt>
                <c:pt idx="14">
                  <c:v>26</c:v>
                </c:pt>
                <c:pt idx="15">
                  <c:v>27</c:v>
                </c:pt>
                <c:pt idx="16">
                  <c:v>23</c:v>
                </c:pt>
                <c:pt idx="17">
                  <c:v>25</c:v>
                </c:pt>
                <c:pt idx="18">
                  <c:v>19</c:v>
                </c:pt>
                <c:pt idx="19">
                  <c:v>19</c:v>
                </c:pt>
                <c:pt idx="20">
                  <c:v>24</c:v>
                </c:pt>
                <c:pt idx="21">
                  <c:v>27</c:v>
                </c:pt>
                <c:pt idx="22">
                  <c:v>38</c:v>
                </c:pt>
                <c:pt idx="23">
                  <c:v>30</c:v>
                </c:pt>
                <c:pt idx="24">
                  <c:v>22</c:v>
                </c:pt>
                <c:pt idx="25">
                  <c:v>22</c:v>
                </c:pt>
                <c:pt idx="26">
                  <c:v>16</c:v>
                </c:pt>
                <c:pt idx="27">
                  <c:v>27</c:v>
                </c:pt>
                <c:pt idx="28">
                  <c:v>21</c:v>
                </c:pt>
                <c:pt idx="29">
                  <c:v>14</c:v>
                </c:pt>
                <c:pt idx="30">
                  <c:v>24</c:v>
                </c:pt>
                <c:pt idx="31">
                  <c:v>13</c:v>
                </c:pt>
                <c:pt idx="32">
                  <c:v>13</c:v>
                </c:pt>
                <c:pt idx="33">
                  <c:v>22</c:v>
                </c:pt>
                <c:pt idx="34">
                  <c:v>25</c:v>
                </c:pt>
                <c:pt idx="35">
                  <c:v>16</c:v>
                </c:pt>
              </c:numCache>
            </c:numRef>
          </c:val>
        </c:ser>
        <c:ser>
          <c:idx val="1"/>
          <c:order val="1"/>
          <c:spPr>
            <a:solidFill>
              <a:srgbClr val="c0504d"/>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ctr"/>
            <c:showLegendKey val="0"/>
            <c:showVal val="0"/>
            <c:showCatName val="0"/>
            <c:showSerName val="0"/>
            <c:showPercent val="0"/>
            <c:separator>; </c:separator>
            <c:showLeaderLines val="0"/>
          </c:dLbls>
          <c:cat>
            <c:strRef>
              <c:f>categories</c:f>
              <c:strCache>
                <c:ptCount val="36"/>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pt idx="27">
                  <c:v>Total 9</c:v>
                </c:pt>
                <c:pt idx="28">
                  <c:v>Total 10</c:v>
                </c:pt>
                <c:pt idx="29">
                  <c:v>Total 11</c:v>
                </c:pt>
                <c:pt idx="30">
                  <c:v>Total 12</c:v>
                </c:pt>
                <c:pt idx="31">
                  <c:v>Total 13</c:v>
                </c:pt>
                <c:pt idx="32">
                  <c:v>Total 14</c:v>
                </c:pt>
                <c:pt idx="33">
                  <c:v>Total 15</c:v>
                </c:pt>
                <c:pt idx="34">
                  <c:v>Total 16</c:v>
                </c:pt>
                <c:pt idx="35">
                  <c:v>Total 17</c:v>
                </c:pt>
              </c:strCache>
            </c:strRef>
          </c:cat>
          <c:val>
            <c:numRef>
              <c:f>1</c:f>
              <c:numCache>
                <c:formatCode>General</c:formatCode>
                <c:ptCount val="36"/>
                <c:pt idx="0">
                  <c:v/>
                </c:pt>
                <c:pt idx="1">
                  <c:v/>
                </c:pt>
                <c:pt idx="2">
                  <c:v/>
                </c:pt>
                <c:pt idx="3">
                  <c:v/>
                </c:pt>
                <c:pt idx="4">
                  <c:v/>
                </c:pt>
                <c:pt idx="5">
                  <c:v/>
                </c:pt>
                <c:pt idx="6">
                  <c:v>3</c:v>
                </c:pt>
                <c:pt idx="7">
                  <c:v>3</c:v>
                </c:pt>
                <c:pt idx="8">
                  <c:v>2</c:v>
                </c:pt>
                <c:pt idx="9">
                  <c:v>8</c:v>
                </c:pt>
                <c:pt idx="10">
                  <c:v>10</c:v>
                </c:pt>
                <c:pt idx="11">
                  <c:v>20</c:v>
                </c:pt>
                <c:pt idx="12">
                  <c:v>26</c:v>
                </c:pt>
                <c:pt idx="13">
                  <c:v>9</c:v>
                </c:pt>
                <c:pt idx="14">
                  <c:v>4</c:v>
                </c:pt>
                <c:pt idx="15">
                  <c:v>2</c:v>
                </c:pt>
                <c:pt idx="16">
                  <c:v>8</c:v>
                </c:pt>
                <c:pt idx="17">
                  <c:v>7</c:v>
                </c:pt>
                <c:pt idx="18">
                  <c:v>18</c:v>
                </c:pt>
                <c:pt idx="19">
                  <c:v>9</c:v>
                </c:pt>
                <c:pt idx="20">
                  <c:v>21</c:v>
                </c:pt>
                <c:pt idx="21">
                  <c:v>10</c:v>
                </c:pt>
                <c:pt idx="22">
                  <c:v>9</c:v>
                </c:pt>
                <c:pt idx="23">
                  <c:v>6</c:v>
                </c:pt>
                <c:pt idx="24">
                  <c:v/>
                </c:pt>
                <c:pt idx="25">
                  <c:v/>
                </c:pt>
                <c:pt idx="26">
                  <c:v>1</c:v>
                </c:pt>
                <c:pt idx="27">
                  <c:v>1</c:v>
                </c:pt>
                <c:pt idx="28">
                  <c:v/>
                </c:pt>
                <c:pt idx="29">
                  <c:v/>
                </c:pt>
                <c:pt idx="30">
                  <c:v/>
                </c:pt>
                <c:pt idx="31">
                  <c:v/>
                </c:pt>
                <c:pt idx="32">
                  <c:v/>
                </c:pt>
                <c:pt idx="33">
                  <c:v>1</c:v>
                </c:pt>
                <c:pt idx="34">
                  <c:v>1</c:v>
                </c:pt>
                <c:pt idx="35">
                  <c:v/>
                </c:pt>
              </c:numCache>
            </c:numRef>
          </c:val>
        </c:ser>
        <c:gapWidth val="150"/>
        <c:overlap val="100"/>
        <c:axId val="68285202"/>
        <c:axId val="64777150"/>
      </c:barChart>
      <c:catAx>
        <c:axId val="68285202"/>
        <c:scaling>
          <c:orientation val="minMax"/>
        </c:scaling>
        <c:delete val="0"/>
        <c:axPos val="b"/>
        <c:numFmt formatCode="[$-40C]DD/MM/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64777150"/>
        <c:crosses val="autoZero"/>
        <c:auto val="1"/>
        <c:lblAlgn val="ctr"/>
        <c:lblOffset val="100"/>
      </c:catAx>
      <c:valAx>
        <c:axId val="64777150"/>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ea typeface="DejaVu Sans"/>
              </a:defRPr>
            </a:pPr>
          </a:p>
        </c:txPr>
        <c:crossAx val="68285202"/>
        <c:crosses val="autoZero"/>
      </c:valAx>
      <c:spPr>
        <a:solidFill>
          <a:srgbClr val="ffffff"/>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191"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92"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 </a:t>
            </a:r>
            <a:endParaRPr b="0" lang="fr-FR" sz="1400" spc="-1" strike="noStrike">
              <a:latin typeface="Times New Roman"/>
            </a:endParaRPr>
          </a:p>
        </p:txBody>
      </p:sp>
      <p:sp>
        <p:nvSpPr>
          <p:cNvPr id="193"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 </a:t>
            </a:r>
            <a:endParaRPr b="0" lang="fr-FR" sz="1400" spc="-1" strike="noStrike">
              <a:latin typeface="Times New Roman"/>
            </a:endParaRPr>
          </a:p>
        </p:txBody>
      </p:sp>
      <p:sp>
        <p:nvSpPr>
          <p:cNvPr id="194"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 </a:t>
            </a:r>
            <a:endParaRPr b="0" lang="fr-FR" sz="1400" spc="-1" strike="noStrike">
              <a:latin typeface="Times New Roman"/>
            </a:endParaRPr>
          </a:p>
        </p:txBody>
      </p:sp>
      <p:sp>
        <p:nvSpPr>
          <p:cNvPr id="19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745EDD9-E9AB-4BA5-B837-275EF2875378}" type="slidenum">
              <a:rPr b="0" lang="fr-FR" sz="1400" spc="-1" strike="noStrike">
                <a:latin typeface="Times New Roman"/>
              </a:rPr>
              <a:t>1</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756000" y="5078520"/>
            <a:ext cx="6027840" cy="4791240"/>
          </a:xfrm>
          <a:prstGeom prst="rect">
            <a:avLst/>
          </a:prstGeom>
        </p:spPr>
        <p:txBody>
          <a:bodyPr lIns="0" rIns="0" tIns="0" bIns="0">
            <a:noAutofit/>
          </a:bodyPr>
          <a:p>
            <a:endParaRPr b="0" lang="fr-FR" sz="2000" spc="-1" strike="noStrike">
              <a:latin typeface="Arial"/>
            </a:endParaRPr>
          </a:p>
        </p:txBody>
      </p:sp>
      <p:sp>
        <p:nvSpPr>
          <p:cNvPr id="564" name="CustomShape 2"/>
          <p:cNvSpPr/>
          <p:nvPr/>
        </p:nvSpPr>
        <p:spPr>
          <a:xfrm>
            <a:off x="4278960" y="10157400"/>
            <a:ext cx="3260880" cy="514440"/>
          </a:xfrm>
          <a:prstGeom prst="rect">
            <a:avLst/>
          </a:prstGeom>
          <a:noFill/>
          <a:ln>
            <a:noFill/>
          </a:ln>
        </p:spPr>
        <p:style>
          <a:lnRef idx="0"/>
          <a:fillRef idx="0"/>
          <a:effectRef idx="0"/>
          <a:fontRef idx="minor"/>
        </p:style>
        <p:txBody>
          <a:bodyPr lIns="0" rIns="0" tIns="0" bIns="0" anchor="b">
            <a:noAutofit/>
          </a:bodyPr>
          <a:p>
            <a:pPr>
              <a:lnSpc>
                <a:spcPct val="100000"/>
              </a:lnSpc>
            </a:pPr>
            <a:fld id="{30B75638-EA24-4F4A-99E2-54BF00F7CCE7}" type="slidenum">
              <a:rPr b="0" lang="fr-FR" sz="1800" spc="-1" strike="noStrike">
                <a:solidFill>
                  <a:srgbClr val="000000"/>
                </a:solidFill>
                <a:latin typeface="+mn-lt"/>
                <a:ea typeface="+mn-ea"/>
              </a:rPr>
              <a:t>46</a:t>
            </a:fld>
            <a:endParaRPr b="0" lang="fr-FR" sz="18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756000" y="5078520"/>
            <a:ext cx="6027840" cy="4791240"/>
          </a:xfrm>
          <a:prstGeom prst="rect">
            <a:avLst/>
          </a:prstGeom>
        </p:spPr>
        <p:txBody>
          <a:bodyPr lIns="0" rIns="0" tIns="0" bIns="0">
            <a:noAutofit/>
          </a:bodyPr>
          <a:p>
            <a:endParaRPr b="0" lang="fr-FR" sz="2000" spc="-1" strike="noStrike">
              <a:latin typeface="Arial"/>
            </a:endParaRPr>
          </a:p>
        </p:txBody>
      </p:sp>
      <p:sp>
        <p:nvSpPr>
          <p:cNvPr id="566" name="CustomShape 2"/>
          <p:cNvSpPr/>
          <p:nvPr/>
        </p:nvSpPr>
        <p:spPr>
          <a:xfrm>
            <a:off x="4278960" y="10157400"/>
            <a:ext cx="3260880" cy="514440"/>
          </a:xfrm>
          <a:prstGeom prst="rect">
            <a:avLst/>
          </a:prstGeom>
          <a:noFill/>
          <a:ln>
            <a:noFill/>
          </a:ln>
        </p:spPr>
        <p:style>
          <a:lnRef idx="0"/>
          <a:fillRef idx="0"/>
          <a:effectRef idx="0"/>
          <a:fontRef idx="minor"/>
        </p:style>
        <p:txBody>
          <a:bodyPr lIns="0" rIns="0" tIns="0" bIns="0" anchor="b">
            <a:noAutofit/>
          </a:bodyPr>
          <a:p>
            <a:pPr>
              <a:lnSpc>
                <a:spcPct val="100000"/>
              </a:lnSpc>
            </a:pPr>
            <a:fld id="{B70EFD1F-7D97-4B8E-9AF4-33B60AC630D8}" type="slidenum">
              <a:rPr b="0" lang="fr-FR" sz="1800" spc="-1" strike="noStrike">
                <a:solidFill>
                  <a:srgbClr val="000000"/>
                </a:solidFill>
                <a:latin typeface="+mn-lt"/>
                <a:ea typeface="+mn-ea"/>
              </a:rPr>
              <a:t>&lt;numéro&gt;</a:t>
            </a:fld>
            <a:endParaRPr b="0" lang="fr-FR" sz="18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756000" y="5078520"/>
            <a:ext cx="6027840" cy="4791240"/>
          </a:xfrm>
          <a:prstGeom prst="rect">
            <a:avLst/>
          </a:prstGeom>
        </p:spPr>
        <p:txBody>
          <a:bodyPr lIns="0" rIns="0" tIns="0" bIns="0">
            <a:noAutofit/>
          </a:bodyPr>
          <a:p>
            <a:endParaRPr b="0" lang="fr-FR" sz="2000" spc="-1" strike="noStrike">
              <a:latin typeface="Arial"/>
            </a:endParaRPr>
          </a:p>
        </p:txBody>
      </p:sp>
      <p:sp>
        <p:nvSpPr>
          <p:cNvPr id="568" name="CustomShape 2"/>
          <p:cNvSpPr/>
          <p:nvPr/>
        </p:nvSpPr>
        <p:spPr>
          <a:xfrm>
            <a:off x="4278960" y="10157400"/>
            <a:ext cx="3260880" cy="514440"/>
          </a:xfrm>
          <a:prstGeom prst="rect">
            <a:avLst/>
          </a:prstGeom>
          <a:noFill/>
          <a:ln>
            <a:noFill/>
          </a:ln>
        </p:spPr>
        <p:style>
          <a:lnRef idx="0"/>
          <a:fillRef idx="0"/>
          <a:effectRef idx="0"/>
          <a:fontRef idx="minor"/>
        </p:style>
        <p:txBody>
          <a:bodyPr lIns="0" rIns="0" tIns="0" bIns="0" anchor="b">
            <a:noAutofit/>
          </a:bodyPr>
          <a:p>
            <a:pPr>
              <a:lnSpc>
                <a:spcPct val="100000"/>
              </a:lnSpc>
            </a:pPr>
            <a:fld id="{79594569-6E41-4D62-B468-B3263332F287}" type="slidenum">
              <a:rPr b="0" lang="fr-FR" sz="1800" spc="-1" strike="noStrike">
                <a:solidFill>
                  <a:srgbClr val="000000"/>
                </a:solidFill>
                <a:latin typeface="+mn-lt"/>
                <a:ea typeface="+mn-ea"/>
              </a:rPr>
              <a:t>&lt;numéro&gt;</a:t>
            </a:fld>
            <a:endParaRPr b="0" lang="fr-FR" sz="18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756000" y="5078520"/>
            <a:ext cx="6023160" cy="4786560"/>
          </a:xfrm>
          <a:prstGeom prst="rect">
            <a:avLst/>
          </a:prstGeom>
        </p:spPr>
        <p:txBody>
          <a:bodyPr lIns="0" rIns="0" tIns="0" bIns="0">
            <a:noAutofit/>
          </a:bodyPr>
          <a:p>
            <a:endParaRPr b="0" lang="fr-FR" sz="2000" spc="-1" strike="noStrike">
              <a:latin typeface="Arial"/>
            </a:endParaRPr>
          </a:p>
        </p:txBody>
      </p:sp>
      <p:sp>
        <p:nvSpPr>
          <p:cNvPr id="570" name="CustomShape 2"/>
          <p:cNvSpPr/>
          <p:nvPr/>
        </p:nvSpPr>
        <p:spPr>
          <a:xfrm>
            <a:off x="4278960" y="10157400"/>
            <a:ext cx="3256200" cy="509760"/>
          </a:xfrm>
          <a:prstGeom prst="rect">
            <a:avLst/>
          </a:prstGeom>
          <a:noFill/>
          <a:ln>
            <a:noFill/>
          </a:ln>
        </p:spPr>
        <p:style>
          <a:lnRef idx="0"/>
          <a:fillRef idx="0"/>
          <a:effectRef idx="0"/>
          <a:fontRef idx="minor"/>
        </p:style>
        <p:txBody>
          <a:bodyPr lIns="0" rIns="0" tIns="0" bIns="0" anchor="b">
            <a:noAutofit/>
          </a:bodyPr>
          <a:p>
            <a:pPr>
              <a:lnSpc>
                <a:spcPct val="100000"/>
              </a:lnSpc>
            </a:pPr>
            <a:fld id="{AAC44645-60C9-4D13-992B-EC97F94E8103}" type="slidenum">
              <a:rPr b="0" lang="fr-FR" sz="1800" spc="-1" strike="noStrike">
                <a:solidFill>
                  <a:srgbClr val="000000"/>
                </a:solidFill>
                <a:latin typeface="+mn-lt"/>
                <a:ea typeface="+mn-ea"/>
              </a:rPr>
              <a:t>&lt;numéro&gt;</a:t>
            </a:fld>
            <a:endParaRPr b="0" lang="fr-FR" sz="18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body"/>
          </p:nvPr>
        </p:nvSpPr>
        <p:spPr>
          <a:xfrm>
            <a:off x="755640" y="5145120"/>
            <a:ext cx="6042240" cy="4204080"/>
          </a:xfrm>
          <a:prstGeom prst="rect">
            <a:avLst/>
          </a:prstGeom>
        </p:spPr>
        <p:txBody>
          <a:bodyPr lIns="0" rIns="0" tIns="0" bIns="0">
            <a:noAutofit/>
          </a:bodyPr>
          <a:p>
            <a:endParaRPr b="0" lang="fr-FR" sz="2000" spc="-1" strike="noStrike">
              <a:latin typeface="Arial"/>
            </a:endParaRPr>
          </a:p>
        </p:txBody>
      </p:sp>
      <p:sp>
        <p:nvSpPr>
          <p:cNvPr id="572" name="CustomShape 2"/>
          <p:cNvSpPr/>
          <p:nvPr/>
        </p:nvSpPr>
        <p:spPr>
          <a:xfrm>
            <a:off x="4281480" y="10155240"/>
            <a:ext cx="3270600" cy="5302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81DA2A8-F1D0-4BFC-B63F-D2E9D4BE302A}"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body"/>
          </p:nvPr>
        </p:nvSpPr>
        <p:spPr>
          <a:xfrm>
            <a:off x="756000" y="5078520"/>
            <a:ext cx="6039720" cy="4803120"/>
          </a:xfrm>
          <a:prstGeom prst="rect">
            <a:avLst/>
          </a:prstGeom>
        </p:spPr>
        <p:txBody>
          <a:bodyPr lIns="0" rIns="0" tIns="0" bIns="0">
            <a:noAutofit/>
          </a:bodyPr>
          <a:p>
            <a:endParaRPr b="0" lang="fr-FR" sz="2000" spc="-1" strike="noStrike">
              <a:latin typeface="Arial"/>
            </a:endParaRPr>
          </a:p>
        </p:txBody>
      </p:sp>
      <p:sp>
        <p:nvSpPr>
          <p:cNvPr id="574" name="CustomShape 2"/>
          <p:cNvSpPr/>
          <p:nvPr/>
        </p:nvSpPr>
        <p:spPr>
          <a:xfrm>
            <a:off x="4278960" y="10157400"/>
            <a:ext cx="3272760" cy="526320"/>
          </a:xfrm>
          <a:prstGeom prst="rect">
            <a:avLst/>
          </a:prstGeom>
          <a:noFill/>
          <a:ln>
            <a:noFill/>
          </a:ln>
        </p:spPr>
        <p:style>
          <a:lnRef idx="0"/>
          <a:fillRef idx="0"/>
          <a:effectRef idx="0"/>
          <a:fontRef idx="minor"/>
        </p:style>
        <p:txBody>
          <a:bodyPr lIns="0" rIns="0" tIns="0" bIns="0" anchor="b">
            <a:noAutofit/>
          </a:bodyPr>
          <a:p>
            <a:pPr algn="r">
              <a:lnSpc>
                <a:spcPct val="100000"/>
              </a:lnSpc>
            </a:pPr>
            <a:fld id="{60FDAF89-EDF4-4772-B026-0074E422A264}" type="slidenum">
              <a:rPr b="0" lang="fr-FR" sz="1400" spc="-1" strike="noStrike">
                <a:solidFill>
                  <a:srgbClr val="000000"/>
                </a:solidFill>
                <a:latin typeface="Times New Roman"/>
                <a:ea typeface="+mn-ea"/>
              </a:rPr>
              <a:t>&lt;numéro&gt;</a:t>
            </a:fld>
            <a:endParaRPr b="0" lang="fr-FR"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body"/>
          </p:nvPr>
        </p:nvSpPr>
        <p:spPr>
          <a:xfrm>
            <a:off x="756000" y="5078520"/>
            <a:ext cx="6040800" cy="4804200"/>
          </a:xfrm>
          <a:prstGeom prst="rect">
            <a:avLst/>
          </a:prstGeom>
        </p:spPr>
        <p:txBody>
          <a:bodyPr lIns="0" rIns="0" tIns="0" bIns="0">
            <a:noAutofit/>
          </a:bodyPr>
          <a:p>
            <a:endParaRPr b="0" lang="fr-FR" sz="2000" spc="-1" strike="noStrike">
              <a:latin typeface="Arial"/>
            </a:endParaRPr>
          </a:p>
        </p:txBody>
      </p:sp>
      <p:sp>
        <p:nvSpPr>
          <p:cNvPr id="560" name="CustomShape 2"/>
          <p:cNvSpPr/>
          <p:nvPr/>
        </p:nvSpPr>
        <p:spPr>
          <a:xfrm>
            <a:off x="4278960" y="10157400"/>
            <a:ext cx="3273840" cy="527400"/>
          </a:xfrm>
          <a:prstGeom prst="rect">
            <a:avLst/>
          </a:prstGeom>
          <a:noFill/>
          <a:ln>
            <a:noFill/>
          </a:ln>
        </p:spPr>
        <p:style>
          <a:lnRef idx="0"/>
          <a:fillRef idx="0"/>
          <a:effectRef idx="0"/>
          <a:fontRef idx="minor"/>
        </p:style>
        <p:txBody>
          <a:bodyPr lIns="0" rIns="0" tIns="0" bIns="0" anchor="b">
            <a:noAutofit/>
          </a:bodyPr>
          <a:p>
            <a:pPr algn="r">
              <a:lnSpc>
                <a:spcPct val="100000"/>
              </a:lnSpc>
            </a:pPr>
            <a:fld id="{C4615C07-C117-40FB-8526-13CBCDEE55DD}" type="slidenum">
              <a:rPr b="0" lang="fr-FR" sz="1400" spc="-1" strike="noStrike">
                <a:solidFill>
                  <a:srgbClr val="000000"/>
                </a:solidFill>
                <a:latin typeface="Times New Roman"/>
                <a:ea typeface="+mn-ea"/>
              </a:rPr>
              <a:t>46</a:t>
            </a:fld>
            <a:endParaRPr b="0" lang="fr-FR"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body"/>
          </p:nvPr>
        </p:nvSpPr>
        <p:spPr>
          <a:xfrm>
            <a:off x="755640" y="5078520"/>
            <a:ext cx="6020640" cy="4784040"/>
          </a:xfrm>
          <a:prstGeom prst="rect">
            <a:avLst/>
          </a:prstGeom>
        </p:spPr>
        <p:txBody>
          <a:bodyPr lIns="0" rIns="0" tIns="0" bIns="0">
            <a:noAutofit/>
          </a:bodyPr>
          <a:p>
            <a:endParaRPr b="0" lang="fr-FR" sz="2000" spc="-1" strike="noStrike">
              <a:latin typeface="Arial"/>
            </a:endParaRPr>
          </a:p>
        </p:txBody>
      </p:sp>
      <p:sp>
        <p:nvSpPr>
          <p:cNvPr id="562" name="CustomShape 2"/>
          <p:cNvSpPr/>
          <p:nvPr/>
        </p:nvSpPr>
        <p:spPr>
          <a:xfrm>
            <a:off x="4281480" y="10155240"/>
            <a:ext cx="3249000" cy="5072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23F8EA6-A1AF-484B-8EAD-D5332398D333}" type="slidenum">
              <a:rPr b="0" lang="fr-FR" sz="1200" spc="-1" strike="noStrike">
                <a:solidFill>
                  <a:srgbClr val="000000"/>
                </a:solidFill>
                <a:latin typeface="+mn-lt"/>
                <a:ea typeface="+mn-ea"/>
              </a:rPr>
              <a:t>46</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5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hyperlink" Target="https://docs.google.com/forms/d/e/1FAIpQLSe2DBQC3gyjctR5HevXRVRsn9jIrVuH7R_7wGO1XxX5n4uMkQ/viewform?usp=sf_link" TargetMode="External"/><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tif"/><Relationship Id="rId3"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36.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37.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38.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39.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chart" Target="../charts/chart4.xml"/><Relationship Id="rId3"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41.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hyperlink" Target="https://www.legifrance.gouv.fr/jorf/id/JORFTEXT000043285825" TargetMode="External"/><Relationship Id="rId3" Type="http://schemas.openxmlformats.org/officeDocument/2006/relationships/slideLayout" Target="../slideLayouts/slideLayout49.xml"/>
</Relationships>
</file>

<file path=ppt/slides/_rels/slide42.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hyperlink" Target="https://www.legifrance.gouv.fr/jorf/id/JORFTEXT000043285825" TargetMode="External"/><Relationship Id="rId3" Type="http://schemas.openxmlformats.org/officeDocument/2006/relationships/image" Target="../media/image58.png"/><Relationship Id="rId4"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hyperlink" Target="https://www.impots.gouv.fr/portail/node/14070" TargetMode="External"/><Relationship Id="rId2" Type="http://schemas.openxmlformats.org/officeDocument/2006/relationships/hyperlink" Target="https://www.impots.gouv.fr/portail/node/14071" TargetMode="External"/><Relationship Id="rId3" Type="http://schemas.openxmlformats.org/officeDocument/2006/relationships/hyperlink" Target="https://www.impots.gouv.fr/portail/node/14072" TargetMode="External"/><Relationship Id="rId4" Type="http://schemas.openxmlformats.org/officeDocument/2006/relationships/image" Target="../media/image59.png"/><Relationship Id="rId5" Type="http://schemas.openxmlformats.org/officeDocument/2006/relationships/hyperlink" Target="https://www.legifrance.gouv.fr/jorf/id/JORFTEXT000043285825" TargetMode="External"/><Relationship Id="rId6" Type="http://schemas.openxmlformats.org/officeDocument/2006/relationships/slideLayout" Target="../slideLayouts/slideLayout49.xml"/>
</Relationships>
</file>

<file path=ppt/slides/_rels/slide44.xml.rels><?xml version="1.0" encoding="UTF-8"?>
<Relationships xmlns="http://schemas.openxmlformats.org/package/2006/relationships"><Relationship Id="rId1" Type="http://schemas.openxmlformats.org/officeDocument/2006/relationships/hyperlink" Target="https://www.impots.gouv.fr/portail/node/9679" TargetMode="External"/><Relationship Id="rId2" Type="http://schemas.openxmlformats.org/officeDocument/2006/relationships/hyperlink" Target="https://www.impots.gouv.fr/portail/node/14077" TargetMode="External"/><Relationship Id="rId3" Type="http://schemas.openxmlformats.org/officeDocument/2006/relationships/hyperlink" Target="https://www.impots.gouv.fr/portail/node/14076" TargetMode="Externa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slideLayout" Target="../slideLayouts/slideLayout49.xml"/>
</Relationships>
</file>

<file path=ppt/slides/_rels/slide45.xml.rels><?xml version="1.0" encoding="UTF-8"?>
<Relationships xmlns="http://schemas.openxmlformats.org/package/2006/relationships"><Relationship Id="rId1" Type="http://schemas.openxmlformats.org/officeDocument/2006/relationships/hyperlink" Target="https://www.economie.gouv.fr/covid19-soutien-entreprises/aides-versees-fonds-solidarite" TargetMode="Externa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 Id="rId11" Type="http://schemas.openxmlformats.org/officeDocument/2006/relationships/image" Target="../media/image71.png"/><Relationship Id="rId1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chart" Target="../charts/chart5.xml"/><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chart" Target="../charts/chart6.xml"/><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196" name="CustomShape 1"/>
          <p:cNvSpPr/>
          <p:nvPr/>
        </p:nvSpPr>
        <p:spPr>
          <a:xfrm>
            <a:off x="4413960" y="476280"/>
            <a:ext cx="7712640" cy="5840280"/>
          </a:xfrm>
          <a:custGeom>
            <a:avLst/>
            <a:gdLst/>
            <a:ah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w="25560">
            <a:noFill/>
          </a:ln>
        </p:spPr>
        <p:style>
          <a:lnRef idx="0"/>
          <a:fillRef idx="0"/>
          <a:effectRef idx="0"/>
          <a:fontRef idx="minor"/>
        </p:style>
      </p:sp>
      <p:sp>
        <p:nvSpPr>
          <p:cNvPr id="197" name="CustomShape 2"/>
          <p:cNvSpPr/>
          <p:nvPr/>
        </p:nvSpPr>
        <p:spPr>
          <a:xfrm>
            <a:off x="0" y="476280"/>
            <a:ext cx="6704280" cy="5840280"/>
          </a:xfrm>
          <a:custGeom>
            <a:avLst/>
            <a:gdLst/>
            <a:ahLst/>
            <a:rect l="l" t="t" r="r" b="b"/>
            <a:pathLst>
              <a:path w="6769978" h="5905761">
                <a:moveTo>
                  <a:pt x="0" y="0"/>
                </a:moveTo>
                <a:lnTo>
                  <a:pt x="6769978" y="0"/>
                </a:lnTo>
                <a:lnTo>
                  <a:pt x="3973138" y="5905761"/>
                </a:lnTo>
                <a:lnTo>
                  <a:pt x="0" y="5905761"/>
                </a:lnTo>
                <a:close/>
              </a:path>
            </a:pathLst>
          </a:custGeom>
          <a:solidFill>
            <a:srgbClr val="262626"/>
          </a:solidFill>
          <a:ln w="25560">
            <a:noFill/>
          </a:ln>
        </p:spPr>
        <p:style>
          <a:lnRef idx="0"/>
          <a:fillRef idx="0"/>
          <a:effectRef idx="0"/>
          <a:fontRef idx="minor"/>
        </p:style>
      </p:sp>
      <p:sp>
        <p:nvSpPr>
          <p:cNvPr id="198" name="CustomShape 3"/>
          <p:cNvSpPr/>
          <p:nvPr/>
        </p:nvSpPr>
        <p:spPr>
          <a:xfrm>
            <a:off x="841320" y="1655280"/>
            <a:ext cx="4158360" cy="1882440"/>
          </a:xfrm>
          <a:prstGeom prst="rect">
            <a:avLst/>
          </a:prstGeom>
          <a:noFill/>
          <a:ln>
            <a:noFill/>
          </a:ln>
        </p:spPr>
        <p:style>
          <a:lnRef idx="0"/>
          <a:fillRef idx="0"/>
          <a:effectRef idx="0"/>
          <a:fontRef idx="minor"/>
        </p:style>
      </p:sp>
      <p:sp>
        <p:nvSpPr>
          <p:cNvPr id="199" name="CustomShape 4"/>
          <p:cNvSpPr/>
          <p:nvPr/>
        </p:nvSpPr>
        <p:spPr>
          <a:xfrm>
            <a:off x="420120" y="4339440"/>
            <a:ext cx="3340440" cy="763560"/>
          </a:xfrm>
          <a:prstGeom prst="rect">
            <a:avLst/>
          </a:prstGeom>
          <a:noFill/>
          <a:ln>
            <a:noFill/>
          </a:ln>
        </p:spPr>
        <p:style>
          <a:lnRef idx="0"/>
          <a:fillRef idx="0"/>
          <a:effectRef idx="0"/>
          <a:fontRef idx="minor"/>
        </p:style>
        <p:txBody>
          <a:bodyPr lIns="90000" rIns="90000" tIns="45000" bIns="45000">
            <a:normAutofit fontScale="75000"/>
          </a:bodyPr>
          <a:p>
            <a:pPr>
              <a:lnSpc>
                <a:spcPct val="100000"/>
              </a:lnSpc>
              <a:spcBef>
                <a:spcPts val="1001"/>
              </a:spcBef>
            </a:pPr>
            <a:r>
              <a:rPr b="1" lang="fr-FR" sz="2400" spc="-1" strike="noStrike">
                <a:solidFill>
                  <a:srgbClr val="ffffff"/>
                </a:solidFill>
                <a:latin typeface="Arial"/>
                <a:ea typeface="DejaVu Sans"/>
              </a:rPr>
              <a:t>03 mai 2021 </a:t>
            </a:r>
            <a:endParaRPr b="0" lang="fr-FR" sz="2400" spc="-1" strike="noStrike">
              <a:latin typeface="Arial"/>
            </a:endParaRPr>
          </a:p>
          <a:p>
            <a:pPr>
              <a:lnSpc>
                <a:spcPct val="100000"/>
              </a:lnSpc>
              <a:spcBef>
                <a:spcPts val="1001"/>
              </a:spcBef>
            </a:pPr>
            <a:r>
              <a:rPr b="1" lang="fr-FR" sz="2400" spc="-1" strike="noStrike">
                <a:solidFill>
                  <a:srgbClr val="ffffff"/>
                </a:solidFill>
                <a:latin typeface="Arial"/>
                <a:ea typeface="DejaVu Sans"/>
              </a:rPr>
              <a:t>04 mai 2021</a:t>
            </a:r>
            <a:endParaRPr b="0" lang="fr-FR" sz="2400" spc="-1" strike="noStrike">
              <a:latin typeface="Arial"/>
            </a:endParaRPr>
          </a:p>
        </p:txBody>
      </p:sp>
      <p:pic>
        <p:nvPicPr>
          <p:cNvPr id="200" name="Picture 3" descr=""/>
          <p:cNvPicPr/>
          <p:nvPr/>
        </p:nvPicPr>
        <p:blipFill>
          <a:blip r:embed="rId1"/>
          <a:stretch/>
        </p:blipFill>
        <p:spPr>
          <a:xfrm>
            <a:off x="6224040" y="3744000"/>
            <a:ext cx="2740680" cy="2028240"/>
          </a:xfrm>
          <a:prstGeom prst="rect">
            <a:avLst/>
          </a:prstGeom>
          <a:ln>
            <a:noFill/>
          </a:ln>
        </p:spPr>
      </p:pic>
      <p:pic>
        <p:nvPicPr>
          <p:cNvPr id="201" name="Image 80" descr=""/>
          <p:cNvPicPr/>
          <p:nvPr/>
        </p:nvPicPr>
        <p:blipFill>
          <a:blip r:embed="rId2"/>
          <a:stretch/>
        </p:blipFill>
        <p:spPr>
          <a:xfrm>
            <a:off x="7920000" y="694440"/>
            <a:ext cx="2874960" cy="2387160"/>
          </a:xfrm>
          <a:prstGeom prst="rect">
            <a:avLst/>
          </a:prstGeom>
          <a:ln>
            <a:noFill/>
          </a:ln>
        </p:spPr>
      </p:pic>
      <p:sp>
        <p:nvSpPr>
          <p:cNvPr id="202" name="CustomShape 5"/>
          <p:cNvSpPr/>
          <p:nvPr/>
        </p:nvSpPr>
        <p:spPr>
          <a:xfrm>
            <a:off x="420120" y="864000"/>
            <a:ext cx="4701240" cy="17182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ffffff"/>
                </a:solidFill>
                <a:latin typeface="Arial"/>
                <a:ea typeface="DejaVu Sans"/>
              </a:rPr>
              <a:t> </a:t>
            </a:r>
            <a:r>
              <a:rPr b="0" lang="fr-FR" sz="3200" spc="-1" strike="noStrike">
                <a:solidFill>
                  <a:srgbClr val="ffffff"/>
                </a:solidFill>
                <a:latin typeface="Arial"/>
                <a:ea typeface="DejaVu Sans"/>
              </a:rPr>
              <a:t>Comité départemental de suivi de la situation sanitaire</a:t>
            </a:r>
            <a:endParaRPr b="0" lang="fr-FR" sz="3200" spc="-1" strike="noStrike">
              <a:latin typeface="Arial"/>
            </a:endParaRPr>
          </a:p>
        </p:txBody>
      </p:sp>
      <p:pic>
        <p:nvPicPr>
          <p:cNvPr id="203" name="Image 87" descr=""/>
          <p:cNvPicPr/>
          <p:nvPr/>
        </p:nvPicPr>
        <p:blipFill>
          <a:blip r:embed="rId3"/>
          <a:stretch/>
        </p:blipFill>
        <p:spPr>
          <a:xfrm>
            <a:off x="9513000" y="3557160"/>
            <a:ext cx="2040840" cy="23086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72000" y="72000"/>
            <a:ext cx="4239000" cy="1935000"/>
          </a:xfrm>
          <a:prstGeom prst="rect">
            <a:avLst/>
          </a:prstGeom>
          <a:solidFill>
            <a:srgbClr val="595959"/>
          </a:solidFill>
          <a:ln w="25560">
            <a:noFill/>
          </a:ln>
        </p:spPr>
        <p:style>
          <a:lnRef idx="0"/>
          <a:fillRef idx="0"/>
          <a:effectRef idx="0"/>
          <a:fontRef idx="minor"/>
        </p:style>
      </p:sp>
      <p:sp>
        <p:nvSpPr>
          <p:cNvPr id="254" name="CustomShape 2"/>
          <p:cNvSpPr/>
          <p:nvPr/>
        </p:nvSpPr>
        <p:spPr>
          <a:xfrm>
            <a:off x="144000" y="288000"/>
            <a:ext cx="4080960" cy="16470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Calibri Light"/>
                <a:ea typeface="DejaVu Sans"/>
              </a:rPr>
              <a:t>Activité de la cellule territoriale d’appui à l’isolement (CTAI)</a:t>
            </a:r>
            <a:endParaRPr b="0" lang="fr-FR" sz="3600" spc="-1" strike="noStrike">
              <a:latin typeface="Arial"/>
            </a:endParaRPr>
          </a:p>
        </p:txBody>
      </p:sp>
      <p:sp>
        <p:nvSpPr>
          <p:cNvPr id="255" name="CustomShape 3"/>
          <p:cNvSpPr/>
          <p:nvPr/>
        </p:nvSpPr>
        <p:spPr>
          <a:xfrm>
            <a:off x="5297040" y="622080"/>
            <a:ext cx="8651160" cy="4995360"/>
          </a:xfrm>
          <a:prstGeom prst="rect">
            <a:avLst/>
          </a:prstGeom>
          <a:noFill/>
          <a:ln>
            <a:noFill/>
          </a:ln>
        </p:spPr>
        <p:style>
          <a:lnRef idx="0"/>
          <a:fillRef idx="0"/>
          <a:effectRef idx="0"/>
          <a:fontRef idx="minor"/>
        </p:style>
      </p:sp>
      <p:sp>
        <p:nvSpPr>
          <p:cNvPr id="256" name="CustomShape 4"/>
          <p:cNvSpPr/>
          <p:nvPr/>
        </p:nvSpPr>
        <p:spPr>
          <a:xfrm>
            <a:off x="558720" y="4250160"/>
            <a:ext cx="3580560" cy="1153080"/>
          </a:xfrm>
          <a:prstGeom prst="rect">
            <a:avLst/>
          </a:prstGeom>
          <a:noFill/>
          <a:ln>
            <a:noFill/>
          </a:ln>
        </p:spPr>
        <p:style>
          <a:lnRef idx="0"/>
          <a:fillRef idx="0"/>
          <a:effectRef idx="0"/>
          <a:fontRef idx="minor"/>
        </p:style>
      </p:sp>
      <p:sp>
        <p:nvSpPr>
          <p:cNvPr id="257" name="CustomShape 5"/>
          <p:cNvSpPr/>
          <p:nvPr/>
        </p:nvSpPr>
        <p:spPr>
          <a:xfrm>
            <a:off x="72000" y="2232000"/>
            <a:ext cx="4239000" cy="3951720"/>
          </a:xfrm>
          <a:prstGeom prst="rect">
            <a:avLst/>
          </a:prstGeom>
          <a:solidFill>
            <a:srgbClr val="4f81bd">
              <a:alpha val="95000"/>
            </a:srgbClr>
          </a:solidFill>
          <a:ln w="25560">
            <a:noFill/>
          </a:ln>
        </p:spPr>
        <p:style>
          <a:lnRef idx="0"/>
          <a:fillRef idx="0"/>
          <a:effectRef idx="0"/>
          <a:fontRef idx="minor"/>
        </p:style>
      </p:sp>
      <p:sp>
        <p:nvSpPr>
          <p:cNvPr id="258" name="CustomShape 6"/>
          <p:cNvSpPr/>
          <p:nvPr/>
        </p:nvSpPr>
        <p:spPr>
          <a:xfrm>
            <a:off x="144000" y="2454120"/>
            <a:ext cx="4167000" cy="31528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800" spc="-1" strike="noStrike">
                <a:solidFill>
                  <a:srgbClr val="ffffff"/>
                </a:solidFill>
                <a:latin typeface="Calibri Light"/>
                <a:ea typeface="DejaVu Sans"/>
              </a:rPr>
              <a:t>L’isolement des personnes positives et de leurs cas contacts est au cœur de la stratégie « </a:t>
            </a:r>
            <a:r>
              <a:rPr b="0" i="1" lang="fr-FR" sz="1800" spc="-1" strike="noStrike">
                <a:solidFill>
                  <a:srgbClr val="ffffff"/>
                </a:solidFill>
                <a:latin typeface="Calibri Light"/>
                <a:ea typeface="DejaVu Sans"/>
              </a:rPr>
              <a:t>Tester - Alerter- Protéger</a:t>
            </a:r>
            <a:r>
              <a:rPr b="0" lang="fr-FR" sz="1800" spc="-1" strike="noStrike">
                <a:solidFill>
                  <a:srgbClr val="ffffff"/>
                </a:solidFill>
                <a:latin typeface="Calibri Light"/>
                <a:ea typeface="DejaVu Sans"/>
              </a:rPr>
              <a:t> » .</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Calibri Light"/>
                <a:ea typeface="DejaVu Sans"/>
              </a:rPr>
              <a:t>L’accompagnement social, matériel et psychologique des personnes dans l’isolement est assuré, dans chaque département, par une cellule territoriale d’appui à l’isolement.</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Calibri Light"/>
                <a:ea typeface="DejaVu Sans"/>
              </a:rPr>
              <a:t>Dans le Vaucluse, cette plate-forme est déléguée à l’association « Entraide Pierre Valdo ».</a:t>
            </a:r>
            <a:endParaRPr b="0" lang="fr-FR" sz="1800" spc="-1" strike="noStrike">
              <a:latin typeface="Arial"/>
            </a:endParaRPr>
          </a:p>
        </p:txBody>
      </p:sp>
      <p:pic>
        <p:nvPicPr>
          <p:cNvPr id="259" name="" descr=""/>
          <p:cNvPicPr/>
          <p:nvPr/>
        </p:nvPicPr>
        <p:blipFill>
          <a:blip r:embed="rId1"/>
          <a:stretch/>
        </p:blipFill>
        <p:spPr>
          <a:xfrm>
            <a:off x="4608000" y="72000"/>
            <a:ext cx="7198920" cy="3677040"/>
          </a:xfrm>
          <a:prstGeom prst="rect">
            <a:avLst/>
          </a:prstGeom>
          <a:ln>
            <a:noFill/>
          </a:ln>
        </p:spPr>
      </p:pic>
      <p:pic>
        <p:nvPicPr>
          <p:cNvPr id="260" name="" descr=""/>
          <p:cNvPicPr/>
          <p:nvPr/>
        </p:nvPicPr>
        <p:blipFill>
          <a:blip r:embed="rId2"/>
          <a:stretch/>
        </p:blipFill>
        <p:spPr>
          <a:xfrm>
            <a:off x="5456160" y="3793680"/>
            <a:ext cx="5342760" cy="31172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466200" y="588960"/>
            <a:ext cx="3350880" cy="3888360"/>
          </a:xfrm>
          <a:prstGeom prst="rect">
            <a:avLst/>
          </a:prstGeom>
          <a:solidFill>
            <a:srgbClr val="595959"/>
          </a:solidFill>
          <a:ln w="25560">
            <a:noFill/>
          </a:ln>
        </p:spPr>
        <p:style>
          <a:lnRef idx="0"/>
          <a:fillRef idx="0"/>
          <a:effectRef idx="0"/>
          <a:fontRef idx="minor"/>
        </p:style>
      </p:sp>
      <p:sp>
        <p:nvSpPr>
          <p:cNvPr id="262" name="CustomShape 2"/>
          <p:cNvSpPr/>
          <p:nvPr/>
        </p:nvSpPr>
        <p:spPr>
          <a:xfrm>
            <a:off x="466200" y="731520"/>
            <a:ext cx="3350880" cy="3174120"/>
          </a:xfrm>
          <a:prstGeom prst="rect">
            <a:avLst/>
          </a:prstGeom>
          <a:noFill/>
          <a:ln>
            <a:noFill/>
          </a:ln>
        </p:spPr>
        <p:style>
          <a:lnRef idx="0"/>
          <a:fillRef idx="0"/>
          <a:effectRef idx="0"/>
          <a:fontRef idx="minor"/>
        </p:style>
      </p:sp>
      <p:sp>
        <p:nvSpPr>
          <p:cNvPr id="263" name="CustomShape 3"/>
          <p:cNvSpPr/>
          <p:nvPr/>
        </p:nvSpPr>
        <p:spPr>
          <a:xfrm>
            <a:off x="466200" y="4577400"/>
            <a:ext cx="3350880" cy="191664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d9d9d9"/>
                </a:solidFill>
                <a:latin typeface="Arial"/>
                <a:ea typeface="DejaVu Sans"/>
              </a:rPr>
              <a:t>Comité départemental de suivi de la situation sanitaire </a:t>
            </a:r>
            <a:endParaRPr b="0" lang="fr-FR" sz="1800" spc="-1" strike="noStrike">
              <a:latin typeface="Arial"/>
            </a:endParaRPr>
          </a:p>
          <a:p>
            <a:pPr>
              <a:lnSpc>
                <a:spcPct val="100000"/>
              </a:lnSpc>
            </a:pPr>
            <a:r>
              <a:rPr b="0" lang="fr-FR" sz="1800" spc="-1" strike="noStrike">
                <a:solidFill>
                  <a:srgbClr val="d9d9d9"/>
                </a:solidFill>
                <a:latin typeface="Arial"/>
                <a:ea typeface="DejaVu Sans"/>
              </a:rPr>
              <a:t>29 &amp; 30 mars 2021</a:t>
            </a:r>
            <a:endParaRPr b="0" lang="fr-FR" sz="1800" spc="-1" strike="noStrike">
              <a:latin typeface="Arial"/>
            </a:endParaRPr>
          </a:p>
        </p:txBody>
      </p:sp>
      <p:sp>
        <p:nvSpPr>
          <p:cNvPr id="264" name="CustomShape 4"/>
          <p:cNvSpPr/>
          <p:nvPr/>
        </p:nvSpPr>
        <p:spPr>
          <a:xfrm>
            <a:off x="3960000" y="588960"/>
            <a:ext cx="7709760" cy="5905080"/>
          </a:xfrm>
          <a:prstGeom prst="rect">
            <a:avLst/>
          </a:prstGeom>
          <a:solidFill>
            <a:srgbClr val="808080">
              <a:alpha val="20000"/>
            </a:srgbClr>
          </a:solidFill>
          <a:ln w="25560">
            <a:noFill/>
          </a:ln>
        </p:spPr>
        <p:style>
          <a:lnRef idx="0"/>
          <a:fillRef idx="0"/>
          <a:effectRef idx="0"/>
          <a:fontRef idx="minor"/>
        </p:style>
      </p:sp>
      <p:sp>
        <p:nvSpPr>
          <p:cNvPr id="265" name="CustomShape 5"/>
          <p:cNvSpPr/>
          <p:nvPr/>
        </p:nvSpPr>
        <p:spPr>
          <a:xfrm>
            <a:off x="3960000" y="588960"/>
            <a:ext cx="7709760" cy="590508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Situation en milieu scolaire</a:t>
            </a:r>
            <a:endParaRPr b="0" lang="fr-FR" sz="5400" spc="-1" strike="noStrike">
              <a:latin typeface="Arial"/>
            </a:endParaRPr>
          </a:p>
        </p:txBody>
      </p:sp>
      <p:pic>
        <p:nvPicPr>
          <p:cNvPr id="266" name="Image 80" descr=""/>
          <p:cNvPicPr/>
          <p:nvPr/>
        </p:nvPicPr>
        <p:blipFill>
          <a:blip r:embed="rId1"/>
          <a:stretch/>
        </p:blipFill>
        <p:spPr>
          <a:xfrm>
            <a:off x="0" y="0"/>
            <a:ext cx="590760" cy="488880"/>
          </a:xfrm>
          <a:prstGeom prst="rect">
            <a:avLst/>
          </a:prstGeom>
          <a:ln>
            <a:noFill/>
          </a:ln>
        </p:spPr>
      </p:pic>
      <p:pic>
        <p:nvPicPr>
          <p:cNvPr id="267" name="Image 87" descr=""/>
          <p:cNvPicPr/>
          <p:nvPr/>
        </p:nvPicPr>
        <p:blipFill>
          <a:blip r:embed="rId2"/>
          <a:stretch/>
        </p:blipFill>
        <p:spPr>
          <a:xfrm>
            <a:off x="7140600" y="4488480"/>
            <a:ext cx="1348560" cy="15260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4032000" y="612720"/>
            <a:ext cx="7977240" cy="741960"/>
          </a:xfrm>
          <a:prstGeom prst="rect">
            <a:avLst/>
          </a:prstGeom>
          <a:noFill/>
          <a:ln>
            <a:noFill/>
          </a:ln>
        </p:spPr>
        <p:style>
          <a:lnRef idx="0"/>
          <a:fillRef idx="0"/>
          <a:effectRef idx="0"/>
          <a:fontRef idx="minor"/>
        </p:style>
      </p:sp>
      <p:sp>
        <p:nvSpPr>
          <p:cNvPr id="269" name="CustomShape 2"/>
          <p:cNvSpPr/>
          <p:nvPr/>
        </p:nvSpPr>
        <p:spPr>
          <a:xfrm>
            <a:off x="466200" y="4783320"/>
            <a:ext cx="3736440" cy="882000"/>
          </a:xfrm>
          <a:prstGeom prst="rect">
            <a:avLst/>
          </a:prstGeom>
          <a:noFill/>
          <a:ln>
            <a:noFill/>
          </a:ln>
        </p:spPr>
        <p:style>
          <a:lnRef idx="0"/>
          <a:fillRef idx="0"/>
          <a:effectRef idx="0"/>
          <a:fontRef idx="minor"/>
        </p:style>
      </p:sp>
      <p:sp>
        <p:nvSpPr>
          <p:cNvPr id="270" name="CustomShape 3"/>
          <p:cNvSpPr/>
          <p:nvPr/>
        </p:nvSpPr>
        <p:spPr>
          <a:xfrm>
            <a:off x="4032000" y="1482120"/>
            <a:ext cx="7609320" cy="372600"/>
          </a:xfrm>
          <a:prstGeom prst="rect">
            <a:avLst/>
          </a:prstGeom>
          <a:noFill/>
          <a:ln>
            <a:noFill/>
          </a:ln>
        </p:spPr>
        <p:style>
          <a:lnRef idx="0"/>
          <a:fillRef idx="0"/>
          <a:effectRef idx="0"/>
          <a:fontRef idx="minor"/>
        </p:style>
      </p:sp>
      <p:sp>
        <p:nvSpPr>
          <p:cNvPr id="271" name="CustomShape 4"/>
          <p:cNvSpPr/>
          <p:nvPr/>
        </p:nvSpPr>
        <p:spPr>
          <a:xfrm>
            <a:off x="4104000" y="680400"/>
            <a:ext cx="7389720" cy="565092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p:txBody>
      </p:sp>
      <p:pic>
        <p:nvPicPr>
          <p:cNvPr id="272" name="Image 80" descr=""/>
          <p:cNvPicPr/>
          <p:nvPr/>
        </p:nvPicPr>
        <p:blipFill>
          <a:blip r:embed="rId1"/>
          <a:stretch/>
        </p:blipFill>
        <p:spPr>
          <a:xfrm>
            <a:off x="0" y="0"/>
            <a:ext cx="596880" cy="495000"/>
          </a:xfrm>
          <a:prstGeom prst="rect">
            <a:avLst/>
          </a:prstGeom>
          <a:ln>
            <a:noFill/>
          </a:ln>
        </p:spPr>
      </p:pic>
      <p:sp>
        <p:nvSpPr>
          <p:cNvPr id="273" name="CustomShape 5"/>
          <p:cNvSpPr/>
          <p:nvPr/>
        </p:nvSpPr>
        <p:spPr>
          <a:xfrm>
            <a:off x="466200" y="874440"/>
            <a:ext cx="3372480" cy="33332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74" name="CustomShape 6"/>
          <p:cNvSpPr/>
          <p:nvPr/>
        </p:nvSpPr>
        <p:spPr>
          <a:xfrm>
            <a:off x="466200" y="4393080"/>
            <a:ext cx="3372480" cy="19382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75" name="CustomShape 7"/>
          <p:cNvSpPr/>
          <p:nvPr/>
        </p:nvSpPr>
        <p:spPr>
          <a:xfrm>
            <a:off x="695520" y="1369800"/>
            <a:ext cx="2809800" cy="47952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76" name="CustomShape 8"/>
          <p:cNvSpPr/>
          <p:nvPr/>
        </p:nvSpPr>
        <p:spPr>
          <a:xfrm>
            <a:off x="466200" y="4602960"/>
            <a:ext cx="3372480" cy="725760"/>
          </a:xfrm>
          <a:prstGeom prst="rect">
            <a:avLst/>
          </a:prstGeom>
          <a:noFill/>
          <a:ln>
            <a:noFill/>
          </a:ln>
        </p:spPr>
        <p:style>
          <a:lnRef idx="0"/>
          <a:fillRef idx="0"/>
          <a:effectRef idx="0"/>
          <a:fontRef idx="minor"/>
        </p:style>
        <p:txBody>
          <a:bodyPr lIns="90000" rIns="90000" tIns="45000" bIns="45000">
            <a:noAutofit/>
          </a:bodyPr>
          <a:p>
            <a:pPr>
              <a:lnSpc>
                <a:spcPct val="100000"/>
              </a:lnSpc>
            </a:pPr>
            <a:br/>
            <a:r>
              <a:rPr b="0" lang="fr-FR" sz="2400" spc="-1" strike="noStrike">
                <a:solidFill>
                  <a:srgbClr val="ffffff"/>
                </a:solidFill>
                <a:latin typeface="Arial"/>
                <a:ea typeface="Calibri"/>
              </a:rPr>
              <a:t>Calendrier </a:t>
            </a:r>
            <a:endParaRPr b="0" lang="fr-FR" sz="2400" spc="-1" strike="noStrike">
              <a:latin typeface="Arial"/>
            </a:endParaRPr>
          </a:p>
        </p:txBody>
      </p:sp>
      <p:pic>
        <p:nvPicPr>
          <p:cNvPr id="277" name="Image 2" descr=""/>
          <p:cNvPicPr/>
          <p:nvPr/>
        </p:nvPicPr>
        <p:blipFill>
          <a:blip r:embed="rId2"/>
          <a:stretch/>
        </p:blipFill>
        <p:spPr>
          <a:xfrm>
            <a:off x="3954960" y="874440"/>
            <a:ext cx="7538760" cy="4239720"/>
          </a:xfrm>
          <a:prstGeom prst="rect">
            <a:avLst/>
          </a:prstGeom>
          <a:ln>
            <a:noFill/>
          </a:ln>
        </p:spPr>
      </p:pic>
      <p:sp>
        <p:nvSpPr>
          <p:cNvPr id="278" name="CustomShape 9"/>
          <p:cNvSpPr/>
          <p:nvPr/>
        </p:nvSpPr>
        <p:spPr>
          <a:xfrm>
            <a:off x="4104000" y="5329440"/>
            <a:ext cx="738972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ea typeface="DejaVu Sans"/>
              </a:rPr>
              <a:t>Les lycées du département ouvrent ce matin en demi jauge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466200" y="874440"/>
            <a:ext cx="3372480" cy="33332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80" name="CustomShape 2"/>
          <p:cNvSpPr/>
          <p:nvPr/>
        </p:nvSpPr>
        <p:spPr>
          <a:xfrm>
            <a:off x="466200" y="4393080"/>
            <a:ext cx="3372480" cy="19382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81" name="CustomShape 3"/>
          <p:cNvSpPr/>
          <p:nvPr/>
        </p:nvSpPr>
        <p:spPr>
          <a:xfrm>
            <a:off x="695520" y="1369800"/>
            <a:ext cx="2809800" cy="47952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82" name="CustomShape 4"/>
          <p:cNvSpPr/>
          <p:nvPr/>
        </p:nvSpPr>
        <p:spPr>
          <a:xfrm>
            <a:off x="4032000" y="779760"/>
            <a:ext cx="7977240" cy="5822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1800" spc="-1" strike="noStrike">
                <a:solidFill>
                  <a:srgbClr val="000000"/>
                </a:solidFill>
                <a:latin typeface="Arial"/>
                <a:ea typeface="DejaVu Sans"/>
              </a:rPr>
              <a:t>Protocole sanitaire en vigueur au 1</a:t>
            </a:r>
            <a:r>
              <a:rPr b="1" lang="fr-FR" sz="1800" spc="-1" strike="noStrike" baseline="30000">
                <a:solidFill>
                  <a:srgbClr val="000000"/>
                </a:solidFill>
                <a:latin typeface="Arial"/>
                <a:ea typeface="DejaVu Sans"/>
              </a:rPr>
              <a:t>er</a:t>
            </a:r>
            <a:r>
              <a:rPr b="1" lang="fr-FR" sz="1800" spc="-1" strike="noStrike">
                <a:solidFill>
                  <a:srgbClr val="000000"/>
                </a:solidFill>
                <a:latin typeface="Arial"/>
                <a:ea typeface="DejaVu Sans"/>
              </a:rPr>
              <a:t> mai: </a:t>
            </a:r>
            <a:endParaRPr b="0" lang="fr-FR" sz="1800" spc="-1" strike="noStrike">
              <a:latin typeface="Arial"/>
            </a:endParaRPr>
          </a:p>
          <a:p>
            <a:pPr marL="285840" indent="-284400">
              <a:lnSpc>
                <a:spcPct val="100000"/>
              </a:lnSpc>
              <a:buClr>
                <a:srgbClr val="000000"/>
              </a:buClr>
              <a:buFont typeface="StarSymbol"/>
              <a:buChar char="-"/>
            </a:pPr>
            <a:r>
              <a:rPr b="0" lang="fr-FR" sz="1800" spc="-1" strike="noStrike">
                <a:solidFill>
                  <a:srgbClr val="000000"/>
                </a:solidFill>
                <a:latin typeface="Arial"/>
                <a:ea typeface="DejaVu Sans"/>
              </a:rPr>
              <a:t>Dans les écoles et établissements scolaires, la survenue d’un cas confirmé déclaré parmi les élèves conduit à la fermeture dans les meilleurs délais de la classe concernée. </a:t>
            </a:r>
            <a:endParaRPr b="0" lang="fr-FR" sz="1800" spc="-1" strike="noStrike">
              <a:latin typeface="Arial"/>
            </a:endParaRPr>
          </a:p>
          <a:p>
            <a:pPr lvl="1" marL="743040" indent="-284400">
              <a:lnSpc>
                <a:spcPct val="100000"/>
              </a:lnSpc>
              <a:buClr>
                <a:srgbClr val="000000"/>
              </a:buClr>
              <a:buFont typeface="StarSymbol"/>
              <a:buChar char="-"/>
            </a:pPr>
            <a:r>
              <a:rPr b="0" lang="fr-FR" sz="1800" spc="-1" strike="noStrike">
                <a:solidFill>
                  <a:srgbClr val="000000"/>
                </a:solidFill>
                <a:latin typeface="Arial"/>
                <a:ea typeface="DejaVu Sans"/>
              </a:rPr>
              <a:t>Pour les élèves de maternelle contacts à risque, le retour à l’école peut se faire au bout de 7 jours, sans qu’un test ne soit réalisé et en l’absence de fièvre. </a:t>
            </a:r>
            <a:endParaRPr b="0" lang="fr-FR" sz="1800" spc="-1" strike="noStrike">
              <a:latin typeface="Arial"/>
            </a:endParaRPr>
          </a:p>
          <a:p>
            <a:pPr lvl="1" marL="743040" indent="-284400">
              <a:lnSpc>
                <a:spcPct val="100000"/>
              </a:lnSpc>
              <a:buClr>
                <a:srgbClr val="000000"/>
              </a:buClr>
              <a:buFont typeface="StarSymbol"/>
              <a:buChar char="-"/>
            </a:pPr>
            <a:r>
              <a:rPr b="0" lang="fr-FR" sz="1800" spc="-1" strike="noStrike">
                <a:solidFill>
                  <a:srgbClr val="000000"/>
                </a:solidFill>
                <a:latin typeface="Arial"/>
                <a:ea typeface="DejaVu Sans"/>
              </a:rPr>
              <a:t>Pour les personnels, les élèves d’élémentaire et pour les élèves du second degré, le retour à l’école ne peut se faire qu’après obtention d’un résultat de test négatif réalisé au bout du 7 jours.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EPS : </a:t>
            </a:r>
            <a:endParaRPr b="0" lang="fr-FR" sz="1800" spc="-1" strike="noStrike">
              <a:latin typeface="Arial"/>
            </a:endParaRPr>
          </a:p>
          <a:p>
            <a:pPr>
              <a:lnSpc>
                <a:spcPct val="100000"/>
              </a:lnSpc>
            </a:pPr>
            <a:r>
              <a:rPr b="1" lang="fr-FR" sz="1800" spc="-1" strike="noStrike">
                <a:solidFill>
                  <a:srgbClr val="000000"/>
                </a:solidFill>
                <a:latin typeface="Arial"/>
                <a:ea typeface="DejaVu Sans"/>
              </a:rPr>
              <a:t>Les cours d’EPS peuvent reprendre en intérieur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Autotests : </a:t>
            </a:r>
            <a:endParaRPr b="0" lang="fr-FR" sz="1800" spc="-1" strike="noStrike">
              <a:latin typeface="Arial"/>
            </a:endParaRPr>
          </a:p>
          <a:p>
            <a:pPr>
              <a:lnSpc>
                <a:spcPct val="100000"/>
              </a:lnSpc>
            </a:pPr>
            <a:r>
              <a:rPr b="0" lang="fr-FR" sz="1800" spc="-1" strike="noStrike">
                <a:solidFill>
                  <a:srgbClr val="000000"/>
                </a:solidFill>
                <a:latin typeface="Arial"/>
                <a:ea typeface="DejaVu Sans"/>
              </a:rPr>
              <a:t>Les autotests sont en cours de déploiement dans les circonscriptions et les établissements du second degré.</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Vaccination : </a:t>
            </a:r>
            <a:endParaRPr b="0" lang="fr-FR" sz="1800" spc="-1" strike="noStrike">
              <a:latin typeface="Arial"/>
            </a:endParaRPr>
          </a:p>
          <a:p>
            <a:pPr>
              <a:lnSpc>
                <a:spcPct val="100000"/>
              </a:lnSpc>
            </a:pPr>
            <a:r>
              <a:rPr b="0" lang="fr-FR" sz="1800" spc="-1" strike="noStrike">
                <a:solidFill>
                  <a:srgbClr val="000000"/>
                </a:solidFill>
                <a:latin typeface="Arial"/>
                <a:ea typeface="DejaVu Sans"/>
              </a:rPr>
              <a:t>Les enseignants de plus de 55 ans peuvent s’inscrire sur la plateforme doctolib.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83" name="CustomShape 5"/>
          <p:cNvSpPr/>
          <p:nvPr/>
        </p:nvSpPr>
        <p:spPr>
          <a:xfrm>
            <a:off x="466200" y="4783320"/>
            <a:ext cx="3736440" cy="882000"/>
          </a:xfrm>
          <a:prstGeom prst="rect">
            <a:avLst/>
          </a:prstGeom>
          <a:noFill/>
          <a:ln>
            <a:noFill/>
          </a:ln>
        </p:spPr>
        <p:style>
          <a:lnRef idx="0"/>
          <a:fillRef idx="0"/>
          <a:effectRef idx="0"/>
          <a:fontRef idx="minor"/>
        </p:style>
      </p:sp>
      <p:sp>
        <p:nvSpPr>
          <p:cNvPr id="284" name="CustomShape 6"/>
          <p:cNvSpPr/>
          <p:nvPr/>
        </p:nvSpPr>
        <p:spPr>
          <a:xfrm>
            <a:off x="4032000" y="1482120"/>
            <a:ext cx="7609320" cy="372600"/>
          </a:xfrm>
          <a:prstGeom prst="rect">
            <a:avLst/>
          </a:prstGeom>
          <a:noFill/>
          <a:ln>
            <a:noFill/>
          </a:ln>
        </p:spPr>
        <p:style>
          <a:lnRef idx="0"/>
          <a:fillRef idx="0"/>
          <a:effectRef idx="0"/>
          <a:fontRef idx="minor"/>
        </p:style>
      </p:sp>
      <p:sp>
        <p:nvSpPr>
          <p:cNvPr id="285" name="CustomShape 7"/>
          <p:cNvSpPr/>
          <p:nvPr/>
        </p:nvSpPr>
        <p:spPr>
          <a:xfrm>
            <a:off x="466200" y="4602960"/>
            <a:ext cx="3372480" cy="1457280"/>
          </a:xfrm>
          <a:prstGeom prst="rect">
            <a:avLst/>
          </a:prstGeom>
          <a:noFill/>
          <a:ln>
            <a:noFill/>
          </a:ln>
        </p:spPr>
        <p:style>
          <a:lnRef idx="0"/>
          <a:fillRef idx="0"/>
          <a:effectRef idx="0"/>
          <a:fontRef idx="minor"/>
        </p:style>
      </p:sp>
      <p:pic>
        <p:nvPicPr>
          <p:cNvPr id="286" name="Image 80" descr=""/>
          <p:cNvPicPr/>
          <p:nvPr/>
        </p:nvPicPr>
        <p:blipFill>
          <a:blip r:embed="rId1"/>
          <a:stretch/>
        </p:blipFill>
        <p:spPr>
          <a:xfrm>
            <a:off x="0" y="0"/>
            <a:ext cx="596880" cy="495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466200" y="874440"/>
            <a:ext cx="3372480" cy="33332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88" name="CustomShape 2"/>
          <p:cNvSpPr/>
          <p:nvPr/>
        </p:nvSpPr>
        <p:spPr>
          <a:xfrm>
            <a:off x="466200" y="4393080"/>
            <a:ext cx="3372480" cy="19382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Fermetures de classes</a:t>
            </a:r>
            <a:endParaRPr b="0" lang="fr-FR" sz="1800" spc="-1" strike="noStrike">
              <a:latin typeface="Arial"/>
            </a:endParaRPr>
          </a:p>
        </p:txBody>
      </p:sp>
      <p:sp>
        <p:nvSpPr>
          <p:cNvPr id="289" name="CustomShape 3"/>
          <p:cNvSpPr/>
          <p:nvPr/>
        </p:nvSpPr>
        <p:spPr>
          <a:xfrm>
            <a:off x="695520" y="1369800"/>
            <a:ext cx="2809800" cy="47952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290" name="CustomShape 4"/>
          <p:cNvSpPr/>
          <p:nvPr/>
        </p:nvSpPr>
        <p:spPr>
          <a:xfrm>
            <a:off x="4032000" y="779760"/>
            <a:ext cx="7977240" cy="5822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43 classes sont fermées dans le département :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91" name="CustomShape 5"/>
          <p:cNvSpPr/>
          <p:nvPr/>
        </p:nvSpPr>
        <p:spPr>
          <a:xfrm>
            <a:off x="466200" y="4783320"/>
            <a:ext cx="3736440" cy="882000"/>
          </a:xfrm>
          <a:prstGeom prst="rect">
            <a:avLst/>
          </a:prstGeom>
          <a:noFill/>
          <a:ln>
            <a:noFill/>
          </a:ln>
        </p:spPr>
        <p:style>
          <a:lnRef idx="0"/>
          <a:fillRef idx="0"/>
          <a:effectRef idx="0"/>
          <a:fontRef idx="minor"/>
        </p:style>
      </p:sp>
      <p:sp>
        <p:nvSpPr>
          <p:cNvPr id="292" name="CustomShape 6"/>
          <p:cNvSpPr/>
          <p:nvPr/>
        </p:nvSpPr>
        <p:spPr>
          <a:xfrm>
            <a:off x="4032000" y="1482120"/>
            <a:ext cx="7609320" cy="372600"/>
          </a:xfrm>
          <a:prstGeom prst="rect">
            <a:avLst/>
          </a:prstGeom>
          <a:noFill/>
          <a:ln>
            <a:noFill/>
          </a:ln>
        </p:spPr>
        <p:style>
          <a:lnRef idx="0"/>
          <a:fillRef idx="0"/>
          <a:effectRef idx="0"/>
          <a:fontRef idx="minor"/>
        </p:style>
      </p:sp>
      <p:sp>
        <p:nvSpPr>
          <p:cNvPr id="293" name="CustomShape 7"/>
          <p:cNvSpPr/>
          <p:nvPr/>
        </p:nvSpPr>
        <p:spPr>
          <a:xfrm>
            <a:off x="466200" y="4602960"/>
            <a:ext cx="3372480" cy="1457280"/>
          </a:xfrm>
          <a:prstGeom prst="rect">
            <a:avLst/>
          </a:prstGeom>
          <a:noFill/>
          <a:ln>
            <a:noFill/>
          </a:ln>
        </p:spPr>
        <p:style>
          <a:lnRef idx="0"/>
          <a:fillRef idx="0"/>
          <a:effectRef idx="0"/>
          <a:fontRef idx="minor"/>
        </p:style>
      </p:sp>
      <p:pic>
        <p:nvPicPr>
          <p:cNvPr id="294" name="Image 80" descr=""/>
          <p:cNvPicPr/>
          <p:nvPr/>
        </p:nvPicPr>
        <p:blipFill>
          <a:blip r:embed="rId1"/>
          <a:stretch/>
        </p:blipFill>
        <p:spPr>
          <a:xfrm>
            <a:off x="0" y="0"/>
            <a:ext cx="596880" cy="495000"/>
          </a:xfrm>
          <a:prstGeom prst="rect">
            <a:avLst/>
          </a:prstGeom>
          <a:ln>
            <a:noFill/>
          </a:ln>
        </p:spPr>
      </p:pic>
      <p:graphicFrame>
        <p:nvGraphicFramePr>
          <p:cNvPr id="295" name="Table 8"/>
          <p:cNvGraphicFramePr/>
          <p:nvPr/>
        </p:nvGraphicFramePr>
        <p:xfrm>
          <a:off x="4068720" y="1275120"/>
          <a:ext cx="3319560" cy="3975840"/>
        </p:xfrm>
        <a:graphic>
          <a:graphicData uri="http://schemas.openxmlformats.org/drawingml/2006/table">
            <a:tbl>
              <a:tblPr/>
              <a:tblGrid>
                <a:gridCol w="1325520"/>
                <a:gridCol w="757440"/>
                <a:gridCol w="1236960"/>
              </a:tblGrid>
              <a:tr h="231840">
                <a:tc>
                  <a:txBody>
                    <a:bodyPr lIns="9360" rIns="9360">
                      <a:noAutofit/>
                    </a:bodyPr>
                    <a:p>
                      <a:pPr>
                        <a:lnSpc>
                          <a:spcPct val="100000"/>
                        </a:lnSpc>
                      </a:pPr>
                      <a:r>
                        <a:rPr b="0" lang="fr-FR" sz="1100" spc="-1" strike="noStrike">
                          <a:solidFill>
                            <a:srgbClr val="000000"/>
                          </a:solidFill>
                          <a:latin typeface="Calibri"/>
                          <a:ea typeface="DejaVu Sans"/>
                        </a:rPr>
                        <a:t>EEPU Exupéry</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Apt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Olivades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JH Fabre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GS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S. Veil</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La Trillade A</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Ste Catherine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Ste Catherine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Trillade B</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Clos Du noyer</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PS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La Trillade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PS/MS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Avignon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J. Prevert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Beaumes de Venise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MS/GS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Beaumes de Venise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Brantes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EPPR Marie Pila</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Carpentras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Castil Blaze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Cavaillon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EPPR St Charles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Cavaillon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Ratacans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Cavaillon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Ratacans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Cavaillon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Ratacans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GS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Cavaillon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EPPU J. Vilar</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Courthézon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EPPU J. Vilar</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Courthézon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graphicFrame>
        <p:nvGraphicFramePr>
          <p:cNvPr id="296" name="Table 9"/>
          <p:cNvGraphicFramePr/>
          <p:nvPr/>
        </p:nvGraphicFramePr>
        <p:xfrm>
          <a:off x="7495560" y="1275120"/>
          <a:ext cx="3319560" cy="4165200"/>
        </p:xfrm>
        <a:graphic>
          <a:graphicData uri="http://schemas.openxmlformats.org/drawingml/2006/table">
            <a:tbl>
              <a:tblPr/>
              <a:tblGrid>
                <a:gridCol w="1325520"/>
                <a:gridCol w="757440"/>
                <a:gridCol w="1236960"/>
              </a:tblGrid>
              <a:tr h="231840">
                <a:tc>
                  <a:txBody>
                    <a:bodyPr lIns="9360" rIns="9360">
                      <a:noAutofit/>
                    </a:bodyPr>
                    <a:p>
                      <a:pPr>
                        <a:lnSpc>
                          <a:spcPct val="100000"/>
                        </a:lnSpc>
                      </a:pPr>
                      <a:r>
                        <a:rPr b="0" lang="fr-FR" sz="1100" spc="-1" strike="noStrike">
                          <a:solidFill>
                            <a:srgbClr val="000000"/>
                          </a:solidFill>
                          <a:latin typeface="Calibri"/>
                          <a:ea typeface="DejaVu Sans"/>
                        </a:rPr>
                        <a:t>EPPR St Laurent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ISS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EPPR St Laurent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PS/MS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ISS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Boucher</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Jonquières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Pergaud</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CE1/CE2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Lapalud</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L. Pergaud</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Le Pontet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EPPR ND Bon Accueil</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Monteux</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M. Pagnol</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PS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Morières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J. Cassini</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Morières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F. Dolto</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Mornas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Castel</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Orange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Castel</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Orange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EPPR St Joseph</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CP</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Pernes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Robion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Robion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Robion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Robion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GS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Robion</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EPPU</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Sault</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Mourre de Seve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Sorgues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Sévigné</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CE2/CM1</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Sorgues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EMPU Sévigné</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MS/GS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Sorgues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Bécassière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CM1/CM2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Sorgues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J. Ferry</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Valréas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r h="231840">
                <a:tc>
                  <a:txBody>
                    <a:bodyPr lIns="9360" rIns="9360">
                      <a:noAutofit/>
                    </a:bodyPr>
                    <a:p>
                      <a:pPr>
                        <a:lnSpc>
                          <a:spcPct val="100000"/>
                        </a:lnSpc>
                      </a:pPr>
                      <a:r>
                        <a:rPr b="0" lang="fr-FR" sz="1100" spc="-1" strike="noStrike">
                          <a:solidFill>
                            <a:srgbClr val="000000"/>
                          </a:solidFill>
                          <a:latin typeface="Calibri"/>
                          <a:ea typeface="DejaVu Sans"/>
                        </a:rPr>
                        <a:t>EEPU Les Jardins</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CM2</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a:noAutofit/>
                    </a:bodyPr>
                    <a:p>
                      <a:pPr>
                        <a:lnSpc>
                          <a:spcPct val="100000"/>
                        </a:lnSpc>
                      </a:pPr>
                      <a:r>
                        <a:rPr b="0" lang="fr-FR" sz="1100" spc="-1" strike="noStrike">
                          <a:solidFill>
                            <a:srgbClr val="000000"/>
                          </a:solidFill>
                          <a:latin typeface="Calibri"/>
                          <a:ea typeface="DejaVu Sans"/>
                        </a:rPr>
                        <a:t>Vedène</a:t>
                      </a:r>
                      <a:endParaRPr b="0" lang="fr-FR"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303120" y="558360"/>
            <a:ext cx="3367800" cy="3328560"/>
          </a:xfrm>
          <a:prstGeom prst="rect">
            <a:avLst/>
          </a:prstGeom>
          <a:solidFill>
            <a:srgbClr val="595959"/>
          </a:solidFill>
          <a:ln w="25560">
            <a:noFill/>
          </a:ln>
        </p:spPr>
        <p:style>
          <a:lnRef idx="0"/>
          <a:fillRef idx="0"/>
          <a:effectRef idx="0"/>
          <a:fontRef idx="minor"/>
        </p:style>
      </p:sp>
      <p:sp>
        <p:nvSpPr>
          <p:cNvPr id="298" name="CustomShape 2"/>
          <p:cNvSpPr/>
          <p:nvPr/>
        </p:nvSpPr>
        <p:spPr>
          <a:xfrm>
            <a:off x="360000" y="4328640"/>
            <a:ext cx="3367800" cy="19335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ffffff"/>
                </a:solidFill>
                <a:latin typeface="Arial"/>
                <a:ea typeface="DejaVu Sans"/>
              </a:rPr>
              <a:t>Reprise de la campagne de dépistage et déploiement à venir des auto-test </a:t>
            </a:r>
            <a:endParaRPr b="0" lang="fr-FR" sz="1800" spc="-1" strike="noStrike">
              <a:latin typeface="Arial"/>
            </a:endParaRPr>
          </a:p>
        </p:txBody>
      </p:sp>
      <p:sp>
        <p:nvSpPr>
          <p:cNvPr id="299" name="CustomShape 3"/>
          <p:cNvSpPr/>
          <p:nvPr/>
        </p:nvSpPr>
        <p:spPr>
          <a:xfrm>
            <a:off x="695520" y="1369800"/>
            <a:ext cx="2805120" cy="47484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0" lang="fr-FR" sz="5400" spc="-1" strike="noStrike">
                <a:solidFill>
                  <a:srgbClr val="e7e6e6"/>
                </a:solidFill>
                <a:latin typeface="Arial"/>
                <a:ea typeface="DejaVu Sans"/>
              </a:rPr>
              <a:t>Milieu scolaire</a:t>
            </a:r>
            <a:endParaRPr b="0" lang="fr-FR" sz="5400" spc="-1" strike="noStrike">
              <a:latin typeface="Arial"/>
            </a:endParaRPr>
          </a:p>
        </p:txBody>
      </p:sp>
      <p:sp>
        <p:nvSpPr>
          <p:cNvPr id="300" name="CustomShape 4"/>
          <p:cNvSpPr/>
          <p:nvPr/>
        </p:nvSpPr>
        <p:spPr>
          <a:xfrm>
            <a:off x="3888720" y="479880"/>
            <a:ext cx="8134200" cy="2755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2000" spc="-1" strike="noStrike">
                <a:solidFill>
                  <a:srgbClr val="000000"/>
                </a:solidFill>
                <a:latin typeface="Arial"/>
                <a:ea typeface="DejaVu Sans"/>
              </a:rPr>
              <a:t>Dépistages en milieu scolaire : </a:t>
            </a:r>
            <a:endParaRPr b="0" lang="fr-FR" sz="2000" spc="-1" strike="noStrike">
              <a:latin typeface="Arial"/>
            </a:endParaRPr>
          </a:p>
          <a:p>
            <a:pPr algn="just">
              <a:lnSpc>
                <a:spcPct val="100000"/>
              </a:lnSpc>
            </a:pPr>
            <a:endParaRPr b="0" lang="fr-FR" sz="2000" spc="-1" strike="noStrike">
              <a:latin typeface="Arial"/>
            </a:endParaRPr>
          </a:p>
          <a:p>
            <a:pPr marL="343080" indent="-342000" algn="just">
              <a:lnSpc>
                <a:spcPct val="100000"/>
              </a:lnSpc>
              <a:buClr>
                <a:srgbClr val="000000"/>
              </a:buClr>
              <a:buFont typeface="Arial"/>
              <a:buChar char="•"/>
            </a:pPr>
            <a:r>
              <a:rPr b="0" lang="fr-FR" sz="2000" spc="-1" strike="noStrike">
                <a:solidFill>
                  <a:srgbClr val="000000"/>
                </a:solidFill>
                <a:latin typeface="Arial"/>
                <a:ea typeface="DejaVu Sans"/>
              </a:rPr>
              <a:t>école Marcel Pagnol (Valréas), </a:t>
            </a:r>
            <a:endParaRPr b="0" lang="fr-FR" sz="2000" spc="-1" strike="noStrike">
              <a:latin typeface="Arial"/>
            </a:endParaRPr>
          </a:p>
          <a:p>
            <a:pPr marL="343080" indent="-342000" algn="just">
              <a:lnSpc>
                <a:spcPct val="100000"/>
              </a:lnSpc>
              <a:buClr>
                <a:srgbClr val="000000"/>
              </a:buClr>
              <a:buFont typeface="Arial"/>
              <a:buChar char="•"/>
            </a:pPr>
            <a:r>
              <a:rPr b="0" lang="fr-FR" sz="2000" spc="-1" strike="noStrike">
                <a:solidFill>
                  <a:srgbClr val="000000"/>
                </a:solidFill>
                <a:latin typeface="Arial"/>
                <a:ea typeface="DejaVu Sans"/>
              </a:rPr>
              <a:t>école Pierre Augier (Pertuis), </a:t>
            </a:r>
            <a:endParaRPr b="0" lang="fr-FR" sz="2000" spc="-1" strike="noStrike">
              <a:latin typeface="Arial"/>
            </a:endParaRPr>
          </a:p>
          <a:p>
            <a:pPr marL="343080" indent="-342000" algn="just">
              <a:lnSpc>
                <a:spcPct val="100000"/>
              </a:lnSpc>
              <a:buClr>
                <a:srgbClr val="000000"/>
              </a:buClr>
              <a:buFont typeface="Arial"/>
              <a:buChar char="•"/>
            </a:pPr>
            <a:r>
              <a:rPr b="0" lang="fr-FR" sz="2000" spc="-1" strike="noStrike">
                <a:solidFill>
                  <a:srgbClr val="000000"/>
                </a:solidFill>
                <a:latin typeface="Arial"/>
                <a:ea typeface="DejaVu Sans"/>
              </a:rPr>
              <a:t>collège Frédéric Mistral (Avignon),</a:t>
            </a:r>
            <a:endParaRPr b="0" lang="fr-FR" sz="2000" spc="-1" strike="noStrike">
              <a:latin typeface="Arial"/>
            </a:endParaRPr>
          </a:p>
          <a:p>
            <a:pPr marL="343080" indent="-342000" algn="just">
              <a:lnSpc>
                <a:spcPct val="100000"/>
              </a:lnSpc>
              <a:buClr>
                <a:srgbClr val="000000"/>
              </a:buClr>
              <a:buFont typeface="Arial"/>
              <a:buChar char="•"/>
            </a:pPr>
            <a:r>
              <a:rPr b="0" lang="fr-FR" sz="2000" spc="-1" strike="noStrike">
                <a:solidFill>
                  <a:srgbClr val="000000"/>
                </a:solidFill>
                <a:latin typeface="Arial"/>
                <a:ea typeface="DejaVu Sans"/>
              </a:rPr>
              <a:t>lycée Frédéric Mistral (Avignon).</a:t>
            </a:r>
            <a:endParaRPr b="0" lang="fr-FR" sz="2000" spc="-1" strike="noStrike">
              <a:latin typeface="Arial"/>
            </a:endParaRPr>
          </a:p>
          <a:p>
            <a:pPr algn="just">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p:txBody>
      </p:sp>
      <p:sp>
        <p:nvSpPr>
          <p:cNvPr id="301" name="CustomShape 5"/>
          <p:cNvSpPr/>
          <p:nvPr/>
        </p:nvSpPr>
        <p:spPr>
          <a:xfrm>
            <a:off x="466200" y="4783320"/>
            <a:ext cx="3731760" cy="877320"/>
          </a:xfrm>
          <a:prstGeom prst="rect">
            <a:avLst/>
          </a:prstGeom>
          <a:noFill/>
          <a:ln>
            <a:noFill/>
          </a:ln>
        </p:spPr>
        <p:style>
          <a:lnRef idx="0"/>
          <a:fillRef idx="0"/>
          <a:effectRef idx="0"/>
          <a:fontRef idx="minor"/>
        </p:style>
      </p:sp>
      <p:sp>
        <p:nvSpPr>
          <p:cNvPr id="302" name="CustomShape 6"/>
          <p:cNvSpPr/>
          <p:nvPr/>
        </p:nvSpPr>
        <p:spPr>
          <a:xfrm>
            <a:off x="4032000" y="1482120"/>
            <a:ext cx="7604640" cy="367920"/>
          </a:xfrm>
          <a:prstGeom prst="rect">
            <a:avLst/>
          </a:prstGeom>
          <a:noFill/>
          <a:ln>
            <a:noFill/>
          </a:ln>
        </p:spPr>
        <p:style>
          <a:lnRef idx="0"/>
          <a:fillRef idx="0"/>
          <a:effectRef idx="0"/>
          <a:fontRef idx="minor"/>
        </p:style>
      </p:sp>
      <p:sp>
        <p:nvSpPr>
          <p:cNvPr id="303" name="CustomShape 7"/>
          <p:cNvSpPr/>
          <p:nvPr/>
        </p:nvSpPr>
        <p:spPr>
          <a:xfrm>
            <a:off x="466200" y="4602960"/>
            <a:ext cx="3367800" cy="1452600"/>
          </a:xfrm>
          <a:prstGeom prst="rect">
            <a:avLst/>
          </a:prstGeom>
          <a:noFill/>
          <a:ln>
            <a:noFill/>
          </a:ln>
        </p:spPr>
        <p:style>
          <a:lnRef idx="0"/>
          <a:fillRef idx="0"/>
          <a:effectRef idx="0"/>
          <a:fontRef idx="minor"/>
        </p:style>
      </p:sp>
      <p:pic>
        <p:nvPicPr>
          <p:cNvPr id="304" name="Image 80" descr=""/>
          <p:cNvPicPr/>
          <p:nvPr/>
        </p:nvPicPr>
        <p:blipFill>
          <a:blip r:embed="rId1"/>
          <a:stretch/>
        </p:blipFill>
        <p:spPr>
          <a:xfrm>
            <a:off x="0" y="0"/>
            <a:ext cx="592200" cy="490320"/>
          </a:xfrm>
          <a:prstGeom prst="rect">
            <a:avLst/>
          </a:prstGeom>
          <a:ln>
            <a:noFill/>
          </a:ln>
        </p:spPr>
      </p:pic>
      <p:sp>
        <p:nvSpPr>
          <p:cNvPr id="305" name="CustomShape 8"/>
          <p:cNvSpPr/>
          <p:nvPr/>
        </p:nvSpPr>
        <p:spPr>
          <a:xfrm>
            <a:off x="3888720" y="4362480"/>
            <a:ext cx="7959960" cy="91296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marL="343080" indent="-342000" algn="just">
              <a:lnSpc>
                <a:spcPct val="100000"/>
              </a:lnSpc>
              <a:buClr>
                <a:srgbClr val="000000"/>
              </a:buClr>
              <a:buFont typeface="Arial"/>
              <a:buChar char="•"/>
            </a:pPr>
            <a:r>
              <a:rPr b="1" lang="fr-FR" sz="1800" spc="-1" strike="noStrike">
                <a:solidFill>
                  <a:srgbClr val="000000"/>
                </a:solidFill>
                <a:latin typeface="Arial"/>
                <a:ea typeface="DejaVu Sans"/>
              </a:rPr>
              <a:t>Les médiateurs de lutte anti covid sont présents dans les lycées pour former à l’utilisation des autotests et participer au déploiement de ces campagnes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sp>
      <p:sp>
        <p:nvSpPr>
          <p:cNvPr id="307" name="CustomShape 2"/>
          <p:cNvSpPr/>
          <p:nvPr/>
        </p:nvSpPr>
        <p:spPr>
          <a:xfrm>
            <a:off x="466200" y="731520"/>
            <a:ext cx="3350520" cy="3173760"/>
          </a:xfrm>
          <a:prstGeom prst="rect">
            <a:avLst/>
          </a:prstGeom>
          <a:noFill/>
          <a:ln>
            <a:noFill/>
          </a:ln>
        </p:spPr>
        <p:style>
          <a:lnRef idx="0"/>
          <a:fillRef idx="0"/>
          <a:effectRef idx="0"/>
          <a:fontRef idx="minor"/>
        </p:style>
      </p:sp>
      <p:sp>
        <p:nvSpPr>
          <p:cNvPr id="308" name="CustomShape 3"/>
          <p:cNvSpPr/>
          <p:nvPr/>
        </p:nvSpPr>
        <p:spPr>
          <a:xfrm>
            <a:off x="3960000" y="588960"/>
            <a:ext cx="7709400" cy="5904720"/>
          </a:xfrm>
          <a:prstGeom prst="rect">
            <a:avLst/>
          </a:prstGeom>
          <a:solidFill>
            <a:srgbClr val="808080">
              <a:alpha val="20000"/>
            </a:srgbClr>
          </a:solidFill>
          <a:ln w="25560">
            <a:noFill/>
          </a:ln>
        </p:spPr>
        <p:style>
          <a:lnRef idx="0"/>
          <a:fillRef idx="0"/>
          <a:effectRef idx="0"/>
          <a:fontRef idx="minor"/>
        </p:style>
      </p:sp>
      <p:sp>
        <p:nvSpPr>
          <p:cNvPr id="309" name="CustomShape 4"/>
          <p:cNvSpPr/>
          <p:nvPr/>
        </p:nvSpPr>
        <p:spPr>
          <a:xfrm>
            <a:off x="3960000" y="588960"/>
            <a:ext cx="7709400" cy="590472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6000" spc="-1" strike="noStrike">
                <a:solidFill>
                  <a:srgbClr val="000000"/>
                </a:solidFill>
                <a:latin typeface="Calibri"/>
                <a:ea typeface="DejaVu Sans"/>
              </a:rPr>
              <a:t>VACCINATION</a:t>
            </a:r>
            <a:endParaRPr b="0" lang="fr-FR" sz="6000" spc="-1" strike="noStrike">
              <a:latin typeface="Arial"/>
            </a:endParaRPr>
          </a:p>
        </p:txBody>
      </p:sp>
      <p:pic>
        <p:nvPicPr>
          <p:cNvPr id="310" name="Image 80" descr=""/>
          <p:cNvPicPr/>
          <p:nvPr/>
        </p:nvPicPr>
        <p:blipFill>
          <a:blip r:embed="rId1"/>
          <a:stretch/>
        </p:blipFill>
        <p:spPr>
          <a:xfrm>
            <a:off x="0" y="0"/>
            <a:ext cx="590400" cy="488520"/>
          </a:xfrm>
          <a:prstGeom prst="rect">
            <a:avLst/>
          </a:prstGeom>
          <a:ln>
            <a:noFill/>
          </a:ln>
        </p:spPr>
      </p:pic>
      <p:sp>
        <p:nvSpPr>
          <p:cNvPr id="311" name="CustomShape 5"/>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d9d9d9"/>
                </a:solidFill>
                <a:latin typeface="Arial"/>
                <a:ea typeface="DejaVu Sans"/>
              </a:rPr>
              <a:t>Comité départemental de suivi de la situation sanitaire </a:t>
            </a:r>
            <a:endParaRPr b="0" lang="fr-FR" sz="1800" spc="-1" strike="noStrike">
              <a:latin typeface="Arial"/>
            </a:endParaRPr>
          </a:p>
          <a:p>
            <a:pPr>
              <a:lnSpc>
                <a:spcPct val="100000"/>
              </a:lnSpc>
            </a:pPr>
            <a:r>
              <a:rPr b="0" lang="fr-FR" sz="1800" spc="-1" strike="noStrike">
                <a:solidFill>
                  <a:srgbClr val="d9d9d9"/>
                </a:solidFill>
                <a:latin typeface="Arial"/>
                <a:ea typeface="DejaVu Sans"/>
              </a:rPr>
              <a:t>29 &amp; 30 mars 2021</a:t>
            </a:r>
            <a:endParaRPr b="0" lang="fr-FR" sz="1800" spc="-1" strike="noStrike">
              <a:latin typeface="Arial"/>
            </a:endParaRPr>
          </a:p>
        </p:txBody>
      </p:sp>
      <p:pic>
        <p:nvPicPr>
          <p:cNvPr id="312" name="Picture 3" descr=""/>
          <p:cNvPicPr/>
          <p:nvPr/>
        </p:nvPicPr>
        <p:blipFill>
          <a:blip r:embed="rId2"/>
          <a:stretch/>
        </p:blipFill>
        <p:spPr>
          <a:xfrm>
            <a:off x="7085520" y="4451760"/>
            <a:ext cx="1458720" cy="10778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466200" y="686880"/>
            <a:ext cx="3322440" cy="3601440"/>
          </a:xfrm>
          <a:prstGeom prst="rect">
            <a:avLst/>
          </a:prstGeom>
          <a:solidFill>
            <a:srgbClr val="595959"/>
          </a:solidFill>
          <a:ln w="25560">
            <a:noFill/>
          </a:ln>
        </p:spPr>
        <p:style>
          <a:lnRef idx="0"/>
          <a:fillRef idx="0"/>
          <a:effectRef idx="0"/>
          <a:fontRef idx="minor"/>
        </p:style>
      </p:sp>
      <p:sp>
        <p:nvSpPr>
          <p:cNvPr id="314" name="CustomShape 2"/>
          <p:cNvSpPr/>
          <p:nvPr/>
        </p:nvSpPr>
        <p:spPr>
          <a:xfrm>
            <a:off x="476280" y="717480"/>
            <a:ext cx="3312360" cy="3601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3400" spc="-1" strike="noStrike">
                <a:solidFill>
                  <a:srgbClr val="e7e6e6"/>
                </a:solidFill>
                <a:latin typeface="Arial"/>
                <a:ea typeface="DejaVu Sans"/>
              </a:rPr>
              <a:t>ETAT DES LIEUX </a:t>
            </a:r>
            <a:br/>
            <a:r>
              <a:rPr b="0" lang="fr-FR" sz="1800" spc="-1" strike="noStrike">
                <a:solidFill>
                  <a:srgbClr val="ffffff"/>
                </a:solidFill>
                <a:latin typeface="Arial"/>
                <a:ea typeface="DejaVu Sans"/>
              </a:rPr>
              <a:t>(Données GEODE arrêtées le 03/05/2021)</a:t>
            </a:r>
            <a:endParaRPr b="0" lang="fr-FR" sz="1800" spc="-1" strike="noStrike">
              <a:latin typeface="Arial"/>
            </a:endParaRPr>
          </a:p>
        </p:txBody>
      </p:sp>
      <p:sp>
        <p:nvSpPr>
          <p:cNvPr id="315" name="CustomShape 3"/>
          <p:cNvSpPr/>
          <p:nvPr/>
        </p:nvSpPr>
        <p:spPr>
          <a:xfrm>
            <a:off x="432000" y="4577400"/>
            <a:ext cx="3356640" cy="1922400"/>
          </a:xfrm>
          <a:prstGeom prst="rect">
            <a:avLst/>
          </a:prstGeom>
          <a:solidFill>
            <a:srgbClr val="4f81bd">
              <a:alpha val="95000"/>
            </a:srgbClr>
          </a:solidFill>
          <a:ln w="25560">
            <a:noFill/>
          </a:ln>
        </p:spPr>
        <p:style>
          <a:lnRef idx="0"/>
          <a:fillRef idx="0"/>
          <a:effectRef idx="0"/>
          <a:fontRef idx="minor"/>
        </p:style>
      </p:sp>
      <p:sp>
        <p:nvSpPr>
          <p:cNvPr id="316" name="CustomShape 4"/>
          <p:cNvSpPr/>
          <p:nvPr/>
        </p:nvSpPr>
        <p:spPr>
          <a:xfrm>
            <a:off x="4019760" y="691200"/>
            <a:ext cx="7630920" cy="5895000"/>
          </a:xfrm>
          <a:prstGeom prst="rect">
            <a:avLst/>
          </a:prstGeom>
          <a:solidFill>
            <a:srgbClr val="808080">
              <a:alpha val="20000"/>
            </a:srgbClr>
          </a:solidFill>
          <a:ln w="25560">
            <a:noFill/>
          </a:ln>
        </p:spPr>
        <p:style>
          <a:lnRef idx="0"/>
          <a:fillRef idx="0"/>
          <a:effectRef idx="0"/>
          <a:fontRef idx="minor"/>
        </p:style>
      </p:sp>
      <p:sp>
        <p:nvSpPr>
          <p:cNvPr id="317" name="CustomShape 5"/>
          <p:cNvSpPr/>
          <p:nvPr/>
        </p:nvSpPr>
        <p:spPr>
          <a:xfrm>
            <a:off x="4379760" y="686880"/>
            <a:ext cx="7135560" cy="5497200"/>
          </a:xfrm>
          <a:prstGeom prst="rect">
            <a:avLst/>
          </a:prstGeom>
          <a:noFill/>
          <a:ln>
            <a:noFill/>
          </a:ln>
        </p:spPr>
        <p:style>
          <a:lnRef idx="0"/>
          <a:fillRef idx="0"/>
          <a:effectRef idx="0"/>
          <a:fontRef idx="minor"/>
        </p:style>
      </p:sp>
      <p:sp>
        <p:nvSpPr>
          <p:cNvPr id="318" name="CustomShape 6"/>
          <p:cNvSpPr/>
          <p:nvPr/>
        </p:nvSpPr>
        <p:spPr>
          <a:xfrm>
            <a:off x="7248240" y="980640"/>
            <a:ext cx="3388680" cy="5824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319" name="CustomShape 7"/>
          <p:cNvSpPr/>
          <p:nvPr/>
        </p:nvSpPr>
        <p:spPr>
          <a:xfrm>
            <a:off x="4019760" y="686880"/>
            <a:ext cx="7630920" cy="589500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2000" spc="-1" strike="noStrike">
                <a:solidFill>
                  <a:srgbClr val="000000"/>
                </a:solidFill>
                <a:latin typeface="Calibri"/>
                <a:ea typeface="DejaVu Sans"/>
              </a:rPr>
              <a:t>Depuis le déploiement de la campagne vaccinale : </a:t>
            </a:r>
            <a:endParaRPr b="0" lang="fr-FR" sz="2000" spc="-1" strike="noStrike">
              <a:latin typeface="Arial"/>
            </a:endParaRPr>
          </a:p>
          <a:p>
            <a:pPr algn="just">
              <a:lnSpc>
                <a:spcPct val="100000"/>
              </a:lnSpc>
            </a:pPr>
            <a:endParaRPr b="0" lang="fr-FR" sz="2000" spc="-1" strike="noStrike">
              <a:latin typeface="Arial"/>
            </a:endParaRPr>
          </a:p>
          <a:p>
            <a:pPr>
              <a:lnSpc>
                <a:spcPct val="100000"/>
              </a:lnSpc>
            </a:pPr>
            <a:endParaRPr b="0" lang="fr-FR" sz="2000" spc="-1" strike="noStrike">
              <a:latin typeface="Arial"/>
            </a:endParaRPr>
          </a:p>
          <a:p>
            <a:pPr marL="285840" indent="-282240">
              <a:lnSpc>
                <a:spcPct val="100000"/>
              </a:lnSpc>
              <a:buClr>
                <a:srgbClr val="000000"/>
              </a:buClr>
              <a:buFont typeface="Arial"/>
              <a:buChar char="•"/>
            </a:pPr>
            <a:r>
              <a:rPr b="1" lang="fr-FR" sz="2000" spc="-1" strike="noStrike">
                <a:solidFill>
                  <a:srgbClr val="000000"/>
                </a:solidFill>
                <a:latin typeface="Arial"/>
                <a:ea typeface="DejaVu Sans"/>
              </a:rPr>
              <a:t>133 303 personnes </a:t>
            </a:r>
            <a:r>
              <a:rPr b="0" lang="fr-FR" sz="2000" spc="-1" strike="noStrike">
                <a:solidFill>
                  <a:srgbClr val="000000"/>
                </a:solidFill>
                <a:latin typeface="Arial"/>
                <a:ea typeface="DejaVu Sans"/>
              </a:rPr>
              <a:t>ont reçu au moins une dose de vaccin dans le département , soit près de 23,8 % de la population.</a:t>
            </a:r>
            <a:endParaRPr b="0" lang="fr-FR" sz="2000" spc="-1" strike="noStrike">
              <a:latin typeface="Arial"/>
            </a:endParaRPr>
          </a:p>
          <a:p>
            <a:pPr>
              <a:lnSpc>
                <a:spcPct val="100000"/>
              </a:lnSpc>
            </a:pPr>
            <a:endParaRPr b="0" lang="fr-FR" sz="2000" spc="-1" strike="noStrike">
              <a:latin typeface="Arial"/>
            </a:endParaRPr>
          </a:p>
          <a:p>
            <a:pPr marL="285840" indent="-282240">
              <a:lnSpc>
                <a:spcPct val="100000"/>
              </a:lnSpc>
              <a:buClr>
                <a:srgbClr val="000000"/>
              </a:buClr>
              <a:buFont typeface="Arial"/>
              <a:buChar char="•"/>
            </a:pPr>
            <a:r>
              <a:rPr b="0" lang="fr-FR" sz="2000" spc="-1" strike="noStrike">
                <a:solidFill>
                  <a:srgbClr val="000000"/>
                </a:solidFill>
                <a:latin typeface="Arial"/>
                <a:ea typeface="DejaVu Sans"/>
              </a:rPr>
              <a:t>54 346 personnes ont reçu deux doses de vaccin</a:t>
            </a:r>
            <a:endParaRPr b="0" lang="fr-FR" sz="2000" spc="-1" strike="noStrike">
              <a:latin typeface="Arial"/>
            </a:endParaRPr>
          </a:p>
          <a:p>
            <a:pPr marL="2160">
              <a:lnSpc>
                <a:spcPct val="100000"/>
              </a:lnSpc>
            </a:pPr>
            <a:endParaRPr b="0" lang="fr-FR" sz="2000" spc="-1" strike="noStrike">
              <a:latin typeface="Arial"/>
            </a:endParaRPr>
          </a:p>
          <a:p>
            <a:pPr marL="2160" algn="just">
              <a:lnSpc>
                <a:spcPct val="100000"/>
              </a:lnSpc>
            </a:pPr>
            <a:endParaRPr b="0" lang="fr-FR" sz="2000" spc="-1" strike="noStrike">
              <a:latin typeface="Arial"/>
            </a:endParaRPr>
          </a:p>
          <a:p>
            <a:pPr marL="2160" algn="just">
              <a:lnSpc>
                <a:spcPct val="100000"/>
              </a:lnSpc>
            </a:pPr>
            <a:endParaRPr b="0" lang="fr-FR" sz="2000" spc="-1" strike="noStrike">
              <a:latin typeface="Arial"/>
            </a:endParaRPr>
          </a:p>
          <a:p>
            <a:pPr marL="2160" algn="just">
              <a:lnSpc>
                <a:spcPct val="100000"/>
              </a:lnSpc>
            </a:pPr>
            <a:endParaRPr b="0" lang="fr-FR" sz="2000" spc="-1" strike="noStrike">
              <a:latin typeface="Arial"/>
            </a:endParaRPr>
          </a:p>
          <a:p>
            <a:pPr marL="2160" algn="just">
              <a:lnSpc>
                <a:spcPct val="100000"/>
              </a:lnSpc>
            </a:pPr>
            <a:endParaRPr b="0" lang="fr-FR" sz="2000" spc="-1" strike="noStrike">
              <a:latin typeface="Arial"/>
            </a:endParaRPr>
          </a:p>
        </p:txBody>
      </p:sp>
      <p:sp>
        <p:nvSpPr>
          <p:cNvPr id="320" name="CustomShape 8"/>
          <p:cNvSpPr/>
          <p:nvPr/>
        </p:nvSpPr>
        <p:spPr>
          <a:xfrm>
            <a:off x="532800" y="4765320"/>
            <a:ext cx="3039120" cy="154260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pic>
        <p:nvPicPr>
          <p:cNvPr id="321" name="Image 80" descr=""/>
          <p:cNvPicPr/>
          <p:nvPr/>
        </p:nvPicPr>
        <p:blipFill>
          <a:blip r:embed="rId1"/>
          <a:stretch/>
        </p:blipFill>
        <p:spPr>
          <a:xfrm>
            <a:off x="0" y="0"/>
            <a:ext cx="595080" cy="4932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4032000" y="686880"/>
            <a:ext cx="7630560" cy="5812560"/>
          </a:xfrm>
          <a:prstGeom prst="rect">
            <a:avLst/>
          </a:prstGeom>
          <a:solidFill>
            <a:srgbClr val="808080">
              <a:alpha val="20000"/>
            </a:srgbClr>
          </a:solidFill>
          <a:ln w="25560">
            <a:noFill/>
          </a:ln>
        </p:spPr>
        <p:style>
          <a:lnRef idx="0"/>
          <a:fillRef idx="0"/>
          <a:effectRef idx="0"/>
          <a:fontRef idx="minor"/>
        </p:style>
      </p:sp>
      <p:sp>
        <p:nvSpPr>
          <p:cNvPr id="323" name="CustomShape 2"/>
          <p:cNvSpPr/>
          <p:nvPr/>
        </p:nvSpPr>
        <p:spPr>
          <a:xfrm>
            <a:off x="4379760" y="686880"/>
            <a:ext cx="7135200" cy="5496840"/>
          </a:xfrm>
          <a:prstGeom prst="rect">
            <a:avLst/>
          </a:prstGeom>
          <a:noFill/>
          <a:ln>
            <a:noFill/>
          </a:ln>
        </p:spPr>
        <p:style>
          <a:lnRef idx="0"/>
          <a:fillRef idx="0"/>
          <a:effectRef idx="0"/>
          <a:fontRef idx="minor"/>
        </p:style>
      </p:sp>
      <p:sp>
        <p:nvSpPr>
          <p:cNvPr id="324" name="CustomShape 3"/>
          <p:cNvSpPr/>
          <p:nvPr/>
        </p:nvSpPr>
        <p:spPr>
          <a:xfrm>
            <a:off x="7248240" y="980640"/>
            <a:ext cx="3388320" cy="5821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325" name="CustomShape 4"/>
          <p:cNvSpPr/>
          <p:nvPr/>
        </p:nvSpPr>
        <p:spPr>
          <a:xfrm>
            <a:off x="4032000" y="686880"/>
            <a:ext cx="7630560" cy="604800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100000"/>
              </a:lnSpc>
              <a:buClr>
                <a:srgbClr val="000000"/>
              </a:buClr>
              <a:buFont typeface="Arial"/>
              <a:buChar char="•"/>
            </a:pPr>
            <a:r>
              <a:rPr b="0" lang="fr-FR" sz="2000" spc="-1" strike="noStrike">
                <a:solidFill>
                  <a:srgbClr val="000000"/>
                </a:solidFill>
                <a:latin typeface="Arial"/>
                <a:ea typeface="DejaVu Sans"/>
              </a:rPr>
              <a:t>Les personnes de 18 à 49 ans qui souffrent de ces comorbidités pourront être vaccinées avec les vaccins Pfizer-BioNTech ou Moderna (DGS-URGENT N°2021-49):</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cardio-vasculaires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Diabète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respiratoires chroniques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Insuffisance rénale chronique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Obésité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Cancer ou hémopathie maligne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Maladies hépatiques chroniques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Immunodépression congénitale ou acquise ; </a:t>
            </a:r>
            <a:endParaRPr b="0" lang="fr-FR" sz="2000" spc="-1" strike="noStrike">
              <a:latin typeface="Arial"/>
            </a:endParaRPr>
          </a:p>
          <a:p>
            <a:pPr>
              <a:lnSpc>
                <a:spcPct val="100000"/>
              </a:lnSpc>
            </a:pPr>
            <a:r>
              <a:rPr b="0" lang="fr-FR" sz="2000" spc="-1" strike="noStrike">
                <a:solidFill>
                  <a:srgbClr val="000000"/>
                </a:solidFill>
                <a:latin typeface="Arial"/>
                <a:ea typeface="DejaVu Sans"/>
              </a:rPr>
              <a:t>- Syndrome drépanocytaire majeur ou antécédent de splénectomie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Pathologies neurologiques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Troubles psychiatriques ; </a:t>
            </a:r>
            <a:endParaRPr b="0" lang="fr-FR" sz="2000" spc="-1" strike="noStrike">
              <a:latin typeface="Arial"/>
            </a:endParaRPr>
          </a:p>
          <a:p>
            <a:pPr algn="just">
              <a:lnSpc>
                <a:spcPct val="100000"/>
              </a:lnSpc>
            </a:pPr>
            <a:r>
              <a:rPr b="0" lang="fr-FR" sz="2000" spc="-1" strike="noStrike">
                <a:solidFill>
                  <a:srgbClr val="000000"/>
                </a:solidFill>
                <a:latin typeface="Arial"/>
                <a:ea typeface="DejaVu Sans"/>
              </a:rPr>
              <a:t>- Démence</a:t>
            </a:r>
            <a:endParaRPr b="0" lang="fr-FR" sz="2000" spc="-1" strike="noStrike">
              <a:latin typeface="Arial"/>
            </a:endParaRPr>
          </a:p>
          <a:p>
            <a:pPr marL="1080" algn="just">
              <a:lnSpc>
                <a:spcPct val="100000"/>
              </a:lnSpc>
            </a:pPr>
            <a:endParaRPr b="0" lang="fr-FR" sz="2000" spc="-1" strike="noStrike">
              <a:latin typeface="Arial"/>
            </a:endParaRPr>
          </a:p>
          <a:p>
            <a:pPr marL="1080" algn="just">
              <a:lnSpc>
                <a:spcPct val="100000"/>
              </a:lnSpc>
            </a:pPr>
            <a:endParaRPr b="0" lang="fr-FR" sz="2000" spc="-1" strike="noStrike">
              <a:latin typeface="Arial"/>
            </a:endParaRPr>
          </a:p>
        </p:txBody>
      </p:sp>
      <p:pic>
        <p:nvPicPr>
          <p:cNvPr id="326" name="Image 80" descr=""/>
          <p:cNvPicPr/>
          <p:nvPr/>
        </p:nvPicPr>
        <p:blipFill>
          <a:blip r:embed="rId1"/>
          <a:stretch/>
        </p:blipFill>
        <p:spPr>
          <a:xfrm>
            <a:off x="0" y="0"/>
            <a:ext cx="595080" cy="493200"/>
          </a:xfrm>
          <a:prstGeom prst="rect">
            <a:avLst/>
          </a:prstGeom>
          <a:ln>
            <a:noFill/>
          </a:ln>
        </p:spPr>
      </p:pic>
      <p:sp>
        <p:nvSpPr>
          <p:cNvPr id="327" name="CustomShape 5"/>
          <p:cNvSpPr/>
          <p:nvPr/>
        </p:nvSpPr>
        <p:spPr>
          <a:xfrm>
            <a:off x="466200" y="686880"/>
            <a:ext cx="3322440" cy="3601440"/>
          </a:xfrm>
          <a:prstGeom prst="rect">
            <a:avLst/>
          </a:prstGeom>
          <a:solidFill>
            <a:srgbClr val="595959"/>
          </a:solidFill>
          <a:ln w="25560">
            <a:noFill/>
          </a:ln>
        </p:spPr>
        <p:style>
          <a:lnRef idx="0"/>
          <a:fillRef idx="0"/>
          <a:effectRef idx="0"/>
          <a:fontRef idx="minor"/>
        </p:style>
      </p:sp>
      <p:sp>
        <p:nvSpPr>
          <p:cNvPr id="328" name="CustomShape 6"/>
          <p:cNvSpPr/>
          <p:nvPr/>
        </p:nvSpPr>
        <p:spPr>
          <a:xfrm>
            <a:off x="432000" y="4577400"/>
            <a:ext cx="3356640" cy="1922400"/>
          </a:xfrm>
          <a:prstGeom prst="rect">
            <a:avLst/>
          </a:prstGeom>
          <a:solidFill>
            <a:srgbClr val="4f81bd">
              <a:alpha val="95000"/>
            </a:srgbClr>
          </a:solidFill>
          <a:ln w="25560">
            <a:noFill/>
          </a:ln>
        </p:spPr>
        <p:style>
          <a:lnRef idx="0"/>
          <a:fillRef idx="0"/>
          <a:effectRef idx="0"/>
          <a:fontRef idx="minor"/>
        </p:style>
      </p:sp>
      <p:sp>
        <p:nvSpPr>
          <p:cNvPr id="329" name="CustomShape 7"/>
          <p:cNvSpPr/>
          <p:nvPr/>
        </p:nvSpPr>
        <p:spPr>
          <a:xfrm>
            <a:off x="466200" y="812880"/>
            <a:ext cx="3322440" cy="3506040"/>
          </a:xfrm>
          <a:prstGeom prst="rect">
            <a:avLst/>
          </a:prstGeom>
          <a:solidFill>
            <a:srgbClr val="595959"/>
          </a:solidFill>
          <a:ln w="25560">
            <a:noFill/>
          </a:ln>
        </p:spPr>
        <p:style>
          <a:lnRef idx="0"/>
          <a:fillRef idx="0"/>
          <a:effectRef idx="0"/>
          <a:fontRef idx="minor"/>
        </p:style>
      </p:sp>
      <p:sp>
        <p:nvSpPr>
          <p:cNvPr id="330" name="CustomShape 8"/>
          <p:cNvSpPr/>
          <p:nvPr/>
        </p:nvSpPr>
        <p:spPr>
          <a:xfrm>
            <a:off x="476280" y="717480"/>
            <a:ext cx="3312360" cy="3601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3000" spc="-1" strike="noStrike">
                <a:solidFill>
                  <a:srgbClr val="e7e6e6"/>
                </a:solidFill>
                <a:latin typeface="Arial"/>
                <a:ea typeface="DejaVu Sans"/>
              </a:rPr>
              <a:t>ACCELERATION</a:t>
            </a:r>
            <a:endParaRPr b="0" lang="fr-FR" sz="3000" spc="-1" strike="noStrike">
              <a:latin typeface="Arial"/>
            </a:endParaRPr>
          </a:p>
        </p:txBody>
      </p:sp>
      <p:sp>
        <p:nvSpPr>
          <p:cNvPr id="331" name="CustomShape 9"/>
          <p:cNvSpPr/>
          <p:nvPr/>
        </p:nvSpPr>
        <p:spPr>
          <a:xfrm>
            <a:off x="532800" y="4765320"/>
            <a:ext cx="3039120" cy="154260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4032000" y="686880"/>
            <a:ext cx="7629480" cy="5811480"/>
          </a:xfrm>
          <a:prstGeom prst="rect">
            <a:avLst/>
          </a:prstGeom>
          <a:solidFill>
            <a:srgbClr val="808080">
              <a:alpha val="20000"/>
            </a:srgbClr>
          </a:solidFill>
          <a:ln w="25560">
            <a:noFill/>
          </a:ln>
        </p:spPr>
        <p:style>
          <a:lnRef idx="0"/>
          <a:fillRef idx="0"/>
          <a:effectRef idx="0"/>
          <a:fontRef idx="minor"/>
        </p:style>
      </p:sp>
      <p:sp>
        <p:nvSpPr>
          <p:cNvPr id="333" name="CustomShape 2"/>
          <p:cNvSpPr/>
          <p:nvPr/>
        </p:nvSpPr>
        <p:spPr>
          <a:xfrm>
            <a:off x="4379760" y="686880"/>
            <a:ext cx="7134120" cy="5495760"/>
          </a:xfrm>
          <a:prstGeom prst="rect">
            <a:avLst/>
          </a:prstGeom>
          <a:noFill/>
          <a:ln>
            <a:noFill/>
          </a:ln>
        </p:spPr>
        <p:style>
          <a:lnRef idx="0"/>
          <a:fillRef idx="0"/>
          <a:effectRef idx="0"/>
          <a:fontRef idx="minor"/>
        </p:style>
      </p:sp>
      <p:sp>
        <p:nvSpPr>
          <p:cNvPr id="334" name="CustomShape 3"/>
          <p:cNvSpPr/>
          <p:nvPr/>
        </p:nvSpPr>
        <p:spPr>
          <a:xfrm>
            <a:off x="7248240" y="980640"/>
            <a:ext cx="3387240" cy="58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335" name="CustomShape 4"/>
          <p:cNvSpPr/>
          <p:nvPr/>
        </p:nvSpPr>
        <p:spPr>
          <a:xfrm>
            <a:off x="4062240" y="686880"/>
            <a:ext cx="7569360" cy="5811480"/>
          </a:xfrm>
          <a:prstGeom prst="rect">
            <a:avLst/>
          </a:prstGeom>
          <a:noFill/>
          <a:ln>
            <a:noFill/>
          </a:ln>
        </p:spPr>
        <p:style>
          <a:lnRef idx="0"/>
          <a:fillRef idx="0"/>
          <a:effectRef idx="0"/>
          <a:fontRef idx="minor"/>
        </p:style>
      </p:sp>
      <p:pic>
        <p:nvPicPr>
          <p:cNvPr id="336" name="Image 80" descr=""/>
          <p:cNvPicPr/>
          <p:nvPr/>
        </p:nvPicPr>
        <p:blipFill>
          <a:blip r:embed="rId1"/>
          <a:stretch/>
        </p:blipFill>
        <p:spPr>
          <a:xfrm>
            <a:off x="0" y="0"/>
            <a:ext cx="594000" cy="492120"/>
          </a:xfrm>
          <a:prstGeom prst="rect">
            <a:avLst/>
          </a:prstGeom>
          <a:ln>
            <a:noFill/>
          </a:ln>
        </p:spPr>
      </p:pic>
      <p:sp>
        <p:nvSpPr>
          <p:cNvPr id="337" name="CustomShape 5"/>
          <p:cNvSpPr/>
          <p:nvPr/>
        </p:nvSpPr>
        <p:spPr>
          <a:xfrm>
            <a:off x="466200" y="686880"/>
            <a:ext cx="3321360" cy="3600360"/>
          </a:xfrm>
          <a:prstGeom prst="rect">
            <a:avLst/>
          </a:prstGeom>
          <a:solidFill>
            <a:srgbClr val="595959"/>
          </a:solidFill>
          <a:ln w="25560">
            <a:noFill/>
          </a:ln>
        </p:spPr>
        <p:style>
          <a:lnRef idx="0"/>
          <a:fillRef idx="0"/>
          <a:effectRef idx="0"/>
          <a:fontRef idx="minor"/>
        </p:style>
      </p:sp>
      <p:sp>
        <p:nvSpPr>
          <p:cNvPr id="338" name="CustomShape 6"/>
          <p:cNvSpPr/>
          <p:nvPr/>
        </p:nvSpPr>
        <p:spPr>
          <a:xfrm>
            <a:off x="432000" y="4577400"/>
            <a:ext cx="3355560" cy="1921320"/>
          </a:xfrm>
          <a:prstGeom prst="rect">
            <a:avLst/>
          </a:prstGeom>
          <a:solidFill>
            <a:srgbClr val="4f81bd">
              <a:alpha val="95000"/>
            </a:srgbClr>
          </a:solidFill>
          <a:ln w="25560">
            <a:noFill/>
          </a:ln>
        </p:spPr>
        <p:style>
          <a:lnRef idx="0"/>
          <a:fillRef idx="0"/>
          <a:effectRef idx="0"/>
          <a:fontRef idx="minor"/>
        </p:style>
      </p:sp>
      <p:sp>
        <p:nvSpPr>
          <p:cNvPr id="339" name="CustomShape 7"/>
          <p:cNvSpPr/>
          <p:nvPr/>
        </p:nvSpPr>
        <p:spPr>
          <a:xfrm>
            <a:off x="466200" y="812880"/>
            <a:ext cx="3321360" cy="3504960"/>
          </a:xfrm>
          <a:prstGeom prst="rect">
            <a:avLst/>
          </a:prstGeom>
          <a:solidFill>
            <a:srgbClr val="595959"/>
          </a:solidFill>
          <a:ln w="25560">
            <a:noFill/>
          </a:ln>
        </p:spPr>
        <p:style>
          <a:lnRef idx="0"/>
          <a:fillRef idx="0"/>
          <a:effectRef idx="0"/>
          <a:fontRef idx="minor"/>
        </p:style>
      </p:sp>
      <p:sp>
        <p:nvSpPr>
          <p:cNvPr id="340" name="CustomShape 8"/>
          <p:cNvSpPr/>
          <p:nvPr/>
        </p:nvSpPr>
        <p:spPr>
          <a:xfrm>
            <a:off x="476280" y="717480"/>
            <a:ext cx="3311280" cy="36003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fr-FR" sz="2800" spc="-1" strike="noStrike">
                <a:solidFill>
                  <a:srgbClr val="e7e6e6"/>
                </a:solidFill>
                <a:latin typeface="Arial"/>
                <a:ea typeface="DejaVu Sans"/>
              </a:rPr>
              <a:t>ACCELERATION</a:t>
            </a:r>
            <a:endParaRPr b="0" lang="fr-FR" sz="2800" spc="-1" strike="noStrike">
              <a:latin typeface="Arial"/>
            </a:endParaRPr>
          </a:p>
        </p:txBody>
      </p:sp>
      <p:sp>
        <p:nvSpPr>
          <p:cNvPr id="341" name="CustomShape 9"/>
          <p:cNvSpPr/>
          <p:nvPr/>
        </p:nvSpPr>
        <p:spPr>
          <a:xfrm>
            <a:off x="532800" y="4765320"/>
            <a:ext cx="3038040" cy="154152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Arial"/>
                <a:ea typeface="DejaVu Sans"/>
              </a:rPr>
              <a:t>DEPLOIEMENT DE LA CAMPAGNE VACCINALE</a:t>
            </a:r>
            <a:endParaRPr b="0" lang="fr-FR" sz="1800" spc="-1" strike="noStrike">
              <a:latin typeface="Arial"/>
            </a:endParaRPr>
          </a:p>
        </p:txBody>
      </p:sp>
      <p:pic>
        <p:nvPicPr>
          <p:cNvPr id="342" name="Image 377" descr=""/>
          <p:cNvPicPr/>
          <p:nvPr/>
        </p:nvPicPr>
        <p:blipFill>
          <a:blip r:embed="rId2"/>
          <a:stretch/>
        </p:blipFill>
        <p:spPr>
          <a:xfrm>
            <a:off x="3916440" y="648000"/>
            <a:ext cx="8176680" cy="57783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sp>
      <p:sp>
        <p:nvSpPr>
          <p:cNvPr id="205" name="CustomShape 2"/>
          <p:cNvSpPr/>
          <p:nvPr/>
        </p:nvSpPr>
        <p:spPr>
          <a:xfrm>
            <a:off x="466200" y="731520"/>
            <a:ext cx="3350520" cy="3173760"/>
          </a:xfrm>
          <a:prstGeom prst="rect">
            <a:avLst/>
          </a:prstGeom>
          <a:noFill/>
          <a:ln>
            <a:noFill/>
          </a:ln>
        </p:spPr>
        <p:style>
          <a:lnRef idx="0"/>
          <a:fillRef idx="0"/>
          <a:effectRef idx="0"/>
          <a:fontRef idx="minor"/>
        </p:style>
      </p:sp>
      <p:sp>
        <p:nvSpPr>
          <p:cNvPr id="206"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sp>
      <p:sp>
        <p:nvSpPr>
          <p:cNvPr id="207" name="CustomShape 4"/>
          <p:cNvSpPr/>
          <p:nvPr/>
        </p:nvSpPr>
        <p:spPr>
          <a:xfrm>
            <a:off x="3960000" y="588960"/>
            <a:ext cx="7709400" cy="5904720"/>
          </a:xfrm>
          <a:prstGeom prst="rect">
            <a:avLst/>
          </a:prstGeom>
          <a:solidFill>
            <a:srgbClr val="808080">
              <a:alpha val="20000"/>
            </a:srgbClr>
          </a:solidFill>
          <a:ln w="25560">
            <a:noFill/>
          </a:ln>
        </p:spPr>
        <p:style>
          <a:lnRef idx="0"/>
          <a:fillRef idx="0"/>
          <a:effectRef idx="0"/>
          <a:fontRef idx="minor"/>
        </p:style>
      </p:sp>
      <p:sp>
        <p:nvSpPr>
          <p:cNvPr id="208" name="CustomShape 5"/>
          <p:cNvSpPr/>
          <p:nvPr/>
        </p:nvSpPr>
        <p:spPr>
          <a:xfrm>
            <a:off x="3960000" y="588960"/>
            <a:ext cx="7709400" cy="590472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Point sur la situation sanitaire dans le département</a:t>
            </a:r>
            <a:endParaRPr b="0" lang="fr-FR" sz="5400" spc="-1" strike="noStrike">
              <a:latin typeface="Arial"/>
            </a:endParaRPr>
          </a:p>
        </p:txBody>
      </p:sp>
      <p:pic>
        <p:nvPicPr>
          <p:cNvPr id="209" name="Image 80" descr=""/>
          <p:cNvPicPr/>
          <p:nvPr/>
        </p:nvPicPr>
        <p:blipFill>
          <a:blip r:embed="rId1"/>
          <a:stretch/>
        </p:blipFill>
        <p:spPr>
          <a:xfrm>
            <a:off x="0" y="0"/>
            <a:ext cx="590400" cy="488520"/>
          </a:xfrm>
          <a:prstGeom prst="rect">
            <a:avLst/>
          </a:prstGeom>
          <a:ln>
            <a:noFill/>
          </a:ln>
        </p:spPr>
      </p:pic>
      <p:pic>
        <p:nvPicPr>
          <p:cNvPr id="210" name="Picture 3" descr=""/>
          <p:cNvPicPr/>
          <p:nvPr/>
        </p:nvPicPr>
        <p:blipFill>
          <a:blip r:embed="rId2"/>
          <a:stretch/>
        </p:blipFill>
        <p:spPr>
          <a:xfrm>
            <a:off x="7194960" y="4779720"/>
            <a:ext cx="1239840" cy="91584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466200" y="686880"/>
            <a:ext cx="3321360" cy="3600360"/>
          </a:xfrm>
          <a:prstGeom prst="rect">
            <a:avLst/>
          </a:prstGeom>
          <a:solidFill>
            <a:srgbClr val="595959"/>
          </a:solidFill>
          <a:ln w="25560">
            <a:noFill/>
          </a:ln>
        </p:spPr>
        <p:style>
          <a:lnRef idx="0"/>
          <a:fillRef idx="0"/>
          <a:effectRef idx="0"/>
          <a:fontRef idx="minor"/>
        </p:style>
      </p:sp>
      <p:sp>
        <p:nvSpPr>
          <p:cNvPr id="344" name="CustomShape 2"/>
          <p:cNvSpPr/>
          <p:nvPr/>
        </p:nvSpPr>
        <p:spPr>
          <a:xfrm>
            <a:off x="3916440" y="685800"/>
            <a:ext cx="7733160" cy="5812920"/>
          </a:xfrm>
          <a:prstGeom prst="rect">
            <a:avLst/>
          </a:prstGeom>
          <a:solidFill>
            <a:srgbClr val="808080">
              <a:alpha val="20000"/>
            </a:srgbClr>
          </a:solidFill>
          <a:ln w="25560">
            <a:noFill/>
          </a:ln>
        </p:spPr>
        <p:style>
          <a:lnRef idx="0"/>
          <a:fillRef idx="0"/>
          <a:effectRef idx="0"/>
          <a:fontRef idx="minor"/>
        </p:style>
      </p:sp>
      <p:sp>
        <p:nvSpPr>
          <p:cNvPr id="345" name="CustomShape 3"/>
          <p:cNvSpPr/>
          <p:nvPr/>
        </p:nvSpPr>
        <p:spPr>
          <a:xfrm>
            <a:off x="4379760" y="686880"/>
            <a:ext cx="7134480" cy="5496120"/>
          </a:xfrm>
          <a:prstGeom prst="rect">
            <a:avLst/>
          </a:prstGeom>
          <a:noFill/>
          <a:ln>
            <a:noFill/>
          </a:ln>
        </p:spPr>
        <p:style>
          <a:lnRef idx="0"/>
          <a:fillRef idx="0"/>
          <a:effectRef idx="0"/>
          <a:fontRef idx="minor"/>
        </p:style>
      </p:sp>
      <p:sp>
        <p:nvSpPr>
          <p:cNvPr id="346" name="CustomShape 4"/>
          <p:cNvSpPr/>
          <p:nvPr/>
        </p:nvSpPr>
        <p:spPr>
          <a:xfrm>
            <a:off x="7248240" y="980640"/>
            <a:ext cx="3387600" cy="5814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347" name="CustomShape 5"/>
          <p:cNvSpPr/>
          <p:nvPr/>
        </p:nvSpPr>
        <p:spPr>
          <a:xfrm>
            <a:off x="4019760" y="686880"/>
            <a:ext cx="7629840" cy="581184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fr-FR" sz="2400" spc="-1" strike="noStrike">
                <a:solidFill>
                  <a:srgbClr val="000000"/>
                </a:solidFill>
                <a:latin typeface="Calibri"/>
                <a:ea typeface="DejaVu Sans"/>
              </a:rPr>
              <a:t>ANNONCES PRESIDENT DE LA REPUBLIQUE (31/03/21)</a:t>
            </a:r>
            <a:endParaRPr b="0" lang="fr-FR" sz="2400" spc="-1" strike="noStrike">
              <a:latin typeface="Arial"/>
            </a:endParaRPr>
          </a:p>
          <a:p>
            <a:pPr>
              <a:lnSpc>
                <a:spcPct val="150000"/>
              </a:lnSpc>
            </a:pPr>
            <a:endParaRPr b="0" lang="fr-FR" sz="2400" spc="-1" strike="noStrike">
              <a:latin typeface="Arial"/>
            </a:endParaRPr>
          </a:p>
          <a:p>
            <a:pPr marL="285840" indent="-277920">
              <a:lnSpc>
                <a:spcPct val="150000"/>
              </a:lnSpc>
              <a:buClr>
                <a:srgbClr val="000000"/>
              </a:buClr>
              <a:buFont typeface="Arial"/>
              <a:buChar char="•"/>
            </a:pPr>
            <a:r>
              <a:rPr b="1" lang="fr-FR" sz="1600" spc="-1" strike="noStrike">
                <a:solidFill>
                  <a:srgbClr val="000000"/>
                </a:solidFill>
                <a:latin typeface="Arial"/>
                <a:ea typeface="DejaVu Sans"/>
              </a:rPr>
              <a:t>La vaccination contre le Covid-19 sera élargie à toutes les personnes âgées de plus de 60 ans depuis le 16 avril, (Vaccin Pfizer ou Moderna)</a:t>
            </a:r>
            <a:endParaRPr b="0" lang="fr-FR" sz="1600" spc="-1" strike="noStrike">
              <a:latin typeface="Arial"/>
            </a:endParaRPr>
          </a:p>
          <a:p>
            <a:pPr>
              <a:lnSpc>
                <a:spcPct val="150000"/>
              </a:lnSpc>
            </a:pPr>
            <a:endParaRPr b="0" lang="fr-FR" sz="1600" spc="-1" strike="noStrike">
              <a:latin typeface="Arial"/>
            </a:endParaRPr>
          </a:p>
          <a:p>
            <a:pPr marL="285840" indent="-277920">
              <a:lnSpc>
                <a:spcPct val="150000"/>
              </a:lnSpc>
              <a:buClr>
                <a:srgbClr val="000000"/>
              </a:buClr>
              <a:buFont typeface="Arial"/>
              <a:buChar char="•"/>
            </a:pPr>
            <a:r>
              <a:rPr b="1" lang="fr-FR" sz="1600" spc="-1" strike="noStrike">
                <a:solidFill>
                  <a:srgbClr val="000000"/>
                </a:solidFill>
                <a:latin typeface="Arial"/>
                <a:ea typeface="DejaVu Sans"/>
              </a:rPr>
              <a:t>puis à toutes celles de plus de 50 ans le 15 mai. </a:t>
            </a:r>
            <a:endParaRPr b="0" lang="fr-FR" sz="1600" spc="-1" strike="noStrike">
              <a:latin typeface="Arial"/>
            </a:endParaRPr>
          </a:p>
          <a:p>
            <a:pPr>
              <a:lnSpc>
                <a:spcPct val="150000"/>
              </a:lnSpc>
            </a:pPr>
            <a:endParaRPr b="0" lang="fr-FR" sz="1600" spc="-1" strike="noStrike">
              <a:latin typeface="Arial"/>
            </a:endParaRPr>
          </a:p>
          <a:p>
            <a:pPr algn="just">
              <a:lnSpc>
                <a:spcPct val="100000"/>
              </a:lnSpc>
            </a:pPr>
            <a:r>
              <a:rPr b="1" lang="fr-FR" sz="2400" spc="-1" strike="noStrike">
                <a:solidFill>
                  <a:srgbClr val="000000"/>
                </a:solidFill>
                <a:latin typeface="Calibri"/>
                <a:ea typeface="DejaVu Sans"/>
              </a:rPr>
              <a:t>ANNONCES MINISTRE DE LA SANTE (23/04/2021)</a:t>
            </a:r>
            <a:endParaRPr b="0" lang="fr-FR" sz="2400" spc="-1" strike="noStrike">
              <a:latin typeface="Arial"/>
            </a:endParaRPr>
          </a:p>
          <a:p>
            <a:pPr algn="just">
              <a:lnSpc>
                <a:spcPct val="100000"/>
              </a:lnSpc>
            </a:pPr>
            <a:endParaRPr b="0" lang="fr-FR" sz="2400" spc="-1" strike="noStrike">
              <a:latin typeface="Arial"/>
            </a:endParaRPr>
          </a:p>
          <a:p>
            <a:pPr marL="285840" indent="-281160">
              <a:lnSpc>
                <a:spcPct val="150000"/>
              </a:lnSpc>
              <a:buClr>
                <a:srgbClr val="000000"/>
              </a:buClr>
              <a:buFont typeface="Arial"/>
              <a:buChar char="•"/>
            </a:pPr>
            <a:r>
              <a:rPr b="1" lang="fr-FR" sz="1600" spc="-1" strike="noStrike">
                <a:solidFill>
                  <a:srgbClr val="000000"/>
                </a:solidFill>
                <a:latin typeface="Arial"/>
                <a:ea typeface="DejaVu Sans"/>
              </a:rPr>
              <a:t>Lundi 12/04/2021 : Ouverture de la vaccination à tous les Français âgés de 55 ans ou plus (Vaccin Astrazeneca ou Janssen )</a:t>
            </a:r>
            <a:endParaRPr b="0" lang="fr-FR" sz="1600" spc="-1" strike="noStrike">
              <a:latin typeface="Arial"/>
            </a:endParaRPr>
          </a:p>
          <a:p>
            <a:pPr>
              <a:lnSpc>
                <a:spcPct val="150000"/>
              </a:lnSpc>
            </a:pPr>
            <a:endParaRPr b="0" lang="fr-FR" sz="1600" spc="-1" strike="noStrike">
              <a:latin typeface="Arial"/>
            </a:endParaRPr>
          </a:p>
          <a:p>
            <a:pPr marL="285840" indent="-281160">
              <a:lnSpc>
                <a:spcPct val="150000"/>
              </a:lnSpc>
              <a:buClr>
                <a:srgbClr val="000000"/>
              </a:buClr>
              <a:buFont typeface="Arial"/>
              <a:buChar char="•"/>
            </a:pPr>
            <a:r>
              <a:rPr b="1" lang="fr-FR" sz="1600" spc="-1" strike="noStrike">
                <a:solidFill>
                  <a:srgbClr val="000000"/>
                </a:solidFill>
                <a:latin typeface="Arial"/>
                <a:ea typeface="DejaVu Sans"/>
              </a:rPr>
              <a:t>Ouverture de la vaccination  depuis le lundi 26/04/2021 pour :</a:t>
            </a:r>
            <a:endParaRPr b="0" lang="fr-FR" sz="1600" spc="-1" strike="noStrike">
              <a:latin typeface="Arial"/>
            </a:endParaRPr>
          </a:p>
          <a:p>
            <a:pPr marL="289080" indent="-284400">
              <a:lnSpc>
                <a:spcPct val="150000"/>
              </a:lnSpc>
              <a:buClr>
                <a:srgbClr val="000000"/>
              </a:buClr>
              <a:buFont typeface="Arial"/>
              <a:buChar char="-"/>
            </a:pPr>
            <a:r>
              <a:rPr b="1" lang="fr-FR" sz="1600" spc="-1" strike="noStrike">
                <a:solidFill>
                  <a:srgbClr val="000000"/>
                </a:solidFill>
                <a:latin typeface="Arial"/>
                <a:ea typeface="DejaVu Sans"/>
              </a:rPr>
              <a:t>les femmes enceintes dès le 2</a:t>
            </a:r>
            <a:r>
              <a:rPr b="1" lang="fr-FR" sz="1600" spc="-1" strike="noStrike" baseline="30000">
                <a:solidFill>
                  <a:srgbClr val="000000"/>
                </a:solidFill>
                <a:latin typeface="Arial"/>
                <a:ea typeface="DejaVu Sans"/>
              </a:rPr>
              <a:t>ème</a:t>
            </a:r>
            <a:r>
              <a:rPr b="1" lang="fr-FR" sz="1600" spc="-1" strike="noStrike">
                <a:solidFill>
                  <a:srgbClr val="000000"/>
                </a:solidFill>
                <a:latin typeface="Arial"/>
                <a:ea typeface="DejaVu Sans"/>
              </a:rPr>
              <a:t> trimestre de grossesse</a:t>
            </a:r>
            <a:endParaRPr b="0" lang="fr-FR" sz="1600" spc="-1" strike="noStrike">
              <a:latin typeface="Arial"/>
            </a:endParaRPr>
          </a:p>
          <a:p>
            <a:pPr marL="289080" indent="-284400">
              <a:lnSpc>
                <a:spcPct val="150000"/>
              </a:lnSpc>
              <a:buClr>
                <a:srgbClr val="000000"/>
              </a:buClr>
              <a:buFont typeface="Arial"/>
              <a:buChar char="-"/>
            </a:pPr>
            <a:r>
              <a:rPr b="1" lang="fr-FR" sz="1600" spc="-1" strike="noStrike">
                <a:solidFill>
                  <a:srgbClr val="000000"/>
                </a:solidFill>
                <a:latin typeface="Arial"/>
                <a:ea typeface="DejaVu Sans"/>
              </a:rPr>
              <a:t>l’entourage des personnes sévèrement immunodéprimées</a:t>
            </a:r>
            <a:endParaRPr b="0" lang="fr-FR" sz="1600" spc="-1" strike="noStrike">
              <a:latin typeface="Arial"/>
            </a:endParaRPr>
          </a:p>
          <a:p>
            <a:pPr>
              <a:lnSpc>
                <a:spcPct val="150000"/>
              </a:lnSpc>
            </a:pPr>
            <a:endParaRPr b="0" lang="fr-FR" sz="1600" spc="-1" strike="noStrike">
              <a:latin typeface="Arial"/>
            </a:endParaRPr>
          </a:p>
        </p:txBody>
      </p:sp>
      <p:pic>
        <p:nvPicPr>
          <p:cNvPr id="348" name="Image 80" descr=""/>
          <p:cNvPicPr/>
          <p:nvPr/>
        </p:nvPicPr>
        <p:blipFill>
          <a:blip r:embed="rId1"/>
          <a:stretch/>
        </p:blipFill>
        <p:spPr>
          <a:xfrm>
            <a:off x="0" y="0"/>
            <a:ext cx="594000" cy="492120"/>
          </a:xfrm>
          <a:prstGeom prst="rect">
            <a:avLst/>
          </a:prstGeom>
          <a:ln>
            <a:noFill/>
          </a:ln>
        </p:spPr>
      </p:pic>
      <p:sp>
        <p:nvSpPr>
          <p:cNvPr id="349" name="CustomShape 6"/>
          <p:cNvSpPr/>
          <p:nvPr/>
        </p:nvSpPr>
        <p:spPr>
          <a:xfrm>
            <a:off x="461880" y="4574880"/>
            <a:ext cx="3355560" cy="1921320"/>
          </a:xfrm>
          <a:prstGeom prst="rect">
            <a:avLst/>
          </a:prstGeom>
          <a:solidFill>
            <a:srgbClr val="4f81bd">
              <a:alpha val="95000"/>
            </a:srgbClr>
          </a:solidFill>
          <a:ln w="25560">
            <a:noFill/>
          </a:ln>
        </p:spPr>
        <p:style>
          <a:lnRef idx="0"/>
          <a:fillRef idx="0"/>
          <a:effectRef idx="0"/>
          <a:fontRef idx="minor"/>
        </p:style>
        <p:txBody>
          <a:bodyPr lIns="90000" rIns="90000" tIns="45000" bIns="45000" anchor="ctr">
            <a:noAutofit/>
          </a:bodyPr>
          <a:p>
            <a:pPr>
              <a:lnSpc>
                <a:spcPct val="100000"/>
              </a:lnSpc>
            </a:pPr>
            <a:r>
              <a:rPr b="1" lang="fr-FR" sz="1800" spc="-1" strike="noStrike">
                <a:solidFill>
                  <a:srgbClr val="ffffff"/>
                </a:solidFill>
                <a:latin typeface="Arial"/>
                <a:ea typeface="DejaVu Sans"/>
              </a:rPr>
              <a:t>ELARGISSEMENT DES CIBLES VACCINALES</a:t>
            </a:r>
            <a:endParaRPr b="0" lang="fr-FR" sz="1800" spc="-1" strike="noStrike">
              <a:latin typeface="Arial"/>
            </a:endParaRPr>
          </a:p>
        </p:txBody>
      </p:sp>
      <p:sp>
        <p:nvSpPr>
          <p:cNvPr id="350" name="CustomShape 7"/>
          <p:cNvSpPr/>
          <p:nvPr/>
        </p:nvSpPr>
        <p:spPr>
          <a:xfrm>
            <a:off x="532800" y="4765320"/>
            <a:ext cx="3038040" cy="1541520"/>
          </a:xfrm>
          <a:prstGeom prst="rect">
            <a:avLst/>
          </a:prstGeom>
          <a:noFill/>
          <a:ln>
            <a:noFill/>
          </a:ln>
        </p:spPr>
        <p:style>
          <a:lnRef idx="0"/>
          <a:fillRef idx="0"/>
          <a:effectRef idx="0"/>
          <a:fontRef idx="minor"/>
        </p:style>
      </p:sp>
      <p:sp>
        <p:nvSpPr>
          <p:cNvPr id="351" name="CustomShape 8"/>
          <p:cNvSpPr/>
          <p:nvPr/>
        </p:nvSpPr>
        <p:spPr>
          <a:xfrm>
            <a:off x="455400" y="2223360"/>
            <a:ext cx="3308400" cy="52128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144000" y="216000"/>
            <a:ext cx="4242600" cy="2732760"/>
          </a:xfrm>
          <a:prstGeom prst="rect">
            <a:avLst/>
          </a:prstGeom>
          <a:solidFill>
            <a:srgbClr val="595959"/>
          </a:solidFill>
          <a:ln w="25560">
            <a:noFill/>
          </a:ln>
        </p:spPr>
        <p:style>
          <a:lnRef idx="0"/>
          <a:fillRef idx="0"/>
          <a:effectRef idx="0"/>
          <a:fontRef idx="minor"/>
        </p:style>
      </p:sp>
      <p:sp>
        <p:nvSpPr>
          <p:cNvPr id="353" name="CustomShape 2"/>
          <p:cNvSpPr/>
          <p:nvPr/>
        </p:nvSpPr>
        <p:spPr>
          <a:xfrm>
            <a:off x="144000" y="288000"/>
            <a:ext cx="4084560" cy="1650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p:txBody>
      </p:sp>
      <p:sp>
        <p:nvSpPr>
          <p:cNvPr id="354" name="CustomShape 3"/>
          <p:cNvSpPr/>
          <p:nvPr/>
        </p:nvSpPr>
        <p:spPr>
          <a:xfrm>
            <a:off x="5297040" y="622080"/>
            <a:ext cx="8654760" cy="4998960"/>
          </a:xfrm>
          <a:prstGeom prst="rect">
            <a:avLst/>
          </a:prstGeom>
          <a:noFill/>
          <a:ln>
            <a:noFill/>
          </a:ln>
        </p:spPr>
        <p:style>
          <a:lnRef idx="0"/>
          <a:fillRef idx="0"/>
          <a:effectRef idx="0"/>
          <a:fontRef idx="minor"/>
        </p:style>
      </p:sp>
      <p:sp>
        <p:nvSpPr>
          <p:cNvPr id="355" name="CustomShape 4"/>
          <p:cNvSpPr/>
          <p:nvPr/>
        </p:nvSpPr>
        <p:spPr>
          <a:xfrm>
            <a:off x="558720" y="4250160"/>
            <a:ext cx="3584160" cy="1156680"/>
          </a:xfrm>
          <a:prstGeom prst="rect">
            <a:avLst/>
          </a:prstGeom>
          <a:noFill/>
          <a:ln>
            <a:noFill/>
          </a:ln>
        </p:spPr>
        <p:style>
          <a:lnRef idx="0"/>
          <a:fillRef idx="0"/>
          <a:effectRef idx="0"/>
          <a:fontRef idx="minor"/>
        </p:style>
      </p:sp>
      <p:sp>
        <p:nvSpPr>
          <p:cNvPr id="356" name="CustomShape 5"/>
          <p:cNvSpPr/>
          <p:nvPr/>
        </p:nvSpPr>
        <p:spPr>
          <a:xfrm>
            <a:off x="144000" y="3096000"/>
            <a:ext cx="4244760" cy="3020760"/>
          </a:xfrm>
          <a:prstGeom prst="rect">
            <a:avLst/>
          </a:prstGeom>
          <a:solidFill>
            <a:srgbClr val="4f81bd">
              <a:alpha val="95000"/>
            </a:srgbClr>
          </a:solidFill>
          <a:ln w="25560">
            <a:noFill/>
          </a:ln>
        </p:spPr>
        <p:style>
          <a:lnRef idx="0"/>
          <a:fillRef idx="0"/>
          <a:effectRef idx="0"/>
          <a:fontRef idx="minor"/>
        </p:style>
      </p:sp>
      <p:sp>
        <p:nvSpPr>
          <p:cNvPr id="357" name="CustomShape 6"/>
          <p:cNvSpPr/>
          <p:nvPr/>
        </p:nvSpPr>
        <p:spPr>
          <a:xfrm>
            <a:off x="4752000" y="105120"/>
            <a:ext cx="7052760" cy="626040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fr-FR" sz="1800" spc="-1" strike="noStrike" u="sng">
                <a:solidFill>
                  <a:srgbClr val="000000"/>
                </a:solidFill>
                <a:uFillTx/>
                <a:latin typeface="Calibri"/>
                <a:ea typeface="DejaVu Sans"/>
              </a:rPr>
              <a:t>Des créneaux de vaccination en Astra Zeneca sont maintenant  offerts aux professionnels  selon les modalités suivantes</a:t>
            </a:r>
            <a:r>
              <a:rPr b="1" lang="fr-FR" sz="1500" spc="-1" strike="noStrike">
                <a:solidFill>
                  <a:srgbClr val="000000"/>
                </a:solidFill>
                <a:latin typeface="Calibri"/>
                <a:ea typeface="DejaVu Sans"/>
              </a:rPr>
              <a:t> :</a:t>
            </a:r>
            <a:endParaRPr b="0" lang="fr-FR" sz="1500" spc="-1" strike="noStrike">
              <a:latin typeface="Arial"/>
            </a:endParaRPr>
          </a:p>
          <a:p>
            <a:pPr>
              <a:lnSpc>
                <a:spcPct val="100000"/>
              </a:lnSpc>
            </a:pPr>
            <a:endParaRPr b="0" lang="fr-FR" sz="1500" spc="-1" strike="noStrike">
              <a:latin typeface="Arial"/>
            </a:endParaRPr>
          </a:p>
          <a:p>
            <a:pPr>
              <a:lnSpc>
                <a:spcPct val="100000"/>
              </a:lnSpc>
            </a:pPr>
            <a:r>
              <a:rPr b="1" lang="fr-FR" sz="1500" spc="-1" strike="noStrike">
                <a:solidFill>
                  <a:srgbClr val="000000"/>
                </a:solidFill>
                <a:latin typeface="Calibri"/>
                <a:ea typeface="DejaVu Sans"/>
              </a:rPr>
              <a:t>Lieu </a:t>
            </a:r>
            <a:r>
              <a:rPr b="0" lang="fr-FR" sz="1500" spc="-1" strike="noStrike">
                <a:solidFill>
                  <a:srgbClr val="000000"/>
                </a:solidFill>
                <a:latin typeface="Calibri"/>
                <a:ea typeface="DejaVu Sans"/>
              </a:rPr>
              <a:t>: </a:t>
            </a:r>
            <a:r>
              <a:rPr b="1" lang="fr-FR" sz="1500" spc="-1" strike="noStrike">
                <a:solidFill>
                  <a:srgbClr val="000000"/>
                </a:solidFill>
                <a:latin typeface="Calibri"/>
                <a:ea typeface="DejaVu Sans"/>
              </a:rPr>
              <a:t>Centre de secours d'Avignon, </a:t>
            </a:r>
            <a:r>
              <a:rPr b="0" lang="fr-FR" sz="1500" spc="-1" strike="noStrike">
                <a:solidFill>
                  <a:srgbClr val="000000"/>
                </a:solidFill>
                <a:latin typeface="Calibri"/>
                <a:ea typeface="DejaVu Sans"/>
              </a:rPr>
              <a:t>Avenue de l'armée d'Afrique</a:t>
            </a:r>
            <a:r>
              <a:rPr b="1" lang="fr-FR" sz="1500" spc="-1" strike="noStrike">
                <a:solidFill>
                  <a:srgbClr val="000000"/>
                </a:solidFill>
                <a:latin typeface="Calibri"/>
                <a:ea typeface="DejaVu Sans"/>
              </a:rPr>
              <a:t>. </a:t>
            </a:r>
            <a:endParaRPr b="0" lang="fr-FR" sz="1500" spc="-1" strike="noStrike">
              <a:latin typeface="Arial"/>
            </a:endParaRPr>
          </a:p>
          <a:p>
            <a:pPr>
              <a:lnSpc>
                <a:spcPct val="100000"/>
              </a:lnSpc>
            </a:pPr>
            <a:endParaRPr b="0" lang="fr-FR" sz="1500" spc="-1" strike="noStrike">
              <a:latin typeface="Arial"/>
            </a:endParaRPr>
          </a:p>
          <a:p>
            <a:pPr algn="just">
              <a:lnSpc>
                <a:spcPct val="100000"/>
              </a:lnSpc>
            </a:pPr>
            <a:r>
              <a:rPr b="1" lang="fr-FR" sz="1500" spc="-1" strike="noStrike">
                <a:solidFill>
                  <a:srgbClr val="000000"/>
                </a:solidFill>
                <a:latin typeface="Calibri"/>
                <a:ea typeface="DejaVu Sans"/>
              </a:rPr>
              <a:t>Horaire : </a:t>
            </a:r>
            <a:r>
              <a:rPr b="0" lang="fr-FR" sz="1500" spc="-1" strike="noStrike">
                <a:solidFill>
                  <a:srgbClr val="000000"/>
                </a:solidFill>
                <a:latin typeface="Calibri"/>
                <a:ea typeface="DejaVu Sans"/>
              </a:rPr>
              <a:t>de 08h30 – 12h30 </a:t>
            </a:r>
            <a:endParaRPr b="0" lang="fr-FR" sz="1500" spc="-1" strike="noStrike">
              <a:latin typeface="Arial"/>
            </a:endParaRPr>
          </a:p>
          <a:p>
            <a:pPr>
              <a:lnSpc>
                <a:spcPct val="100000"/>
              </a:lnSpc>
            </a:pPr>
            <a:endParaRPr b="0" lang="fr-FR" sz="1500" spc="-1" strike="noStrike">
              <a:latin typeface="Arial"/>
            </a:endParaRPr>
          </a:p>
          <a:p>
            <a:pPr>
              <a:lnSpc>
                <a:spcPct val="100000"/>
              </a:lnSpc>
            </a:pPr>
            <a:r>
              <a:rPr b="1" lang="fr-FR" sz="1500" spc="-1" strike="noStrike">
                <a:solidFill>
                  <a:srgbClr val="000000"/>
                </a:solidFill>
                <a:latin typeface="Calibri"/>
                <a:ea typeface="DejaVu Sans"/>
              </a:rPr>
              <a:t>Sont éligibles à ce dispositif, lorsqu’ils sont </a:t>
            </a:r>
            <a:r>
              <a:rPr b="1" lang="fr-FR" sz="1500" spc="-1" strike="noStrike" u="sng">
                <a:solidFill>
                  <a:srgbClr val="000000"/>
                </a:solidFill>
                <a:uFillTx/>
                <a:latin typeface="Calibri"/>
                <a:ea typeface="DejaVu Sans"/>
              </a:rPr>
              <a:t>plus de 55 ans</a:t>
            </a:r>
            <a:r>
              <a:rPr b="1" lang="fr-FR" sz="1500" spc="-1" strike="noStrike">
                <a:solidFill>
                  <a:srgbClr val="000000"/>
                </a:solidFill>
                <a:latin typeface="Calibri"/>
                <a:ea typeface="DejaVu Sans"/>
              </a:rPr>
              <a:t> :</a:t>
            </a:r>
            <a:endParaRPr b="0" lang="fr-FR" sz="1500" spc="-1" strike="noStrike">
              <a:latin typeface="Arial"/>
            </a:endParaRPr>
          </a:p>
          <a:p>
            <a:pPr>
              <a:lnSpc>
                <a:spcPct val="100000"/>
              </a:lnSpc>
            </a:pPr>
            <a:endParaRPr b="0" lang="fr-FR" sz="15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professeurs des écoles, collèges et lycées, enseignement public et privé et enseignement agricole ;  les ATSEM (agents territoriaux spécialisés des écoles maternelles) ; les AESH (accompagnants des élèves en situation de handicap)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personnels techniques des collectivités territoriales  de plus de 55 ans intervenant dans les établissements scolaires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professionnels de la petite enfance – dont les assistants maternels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professionnels de la protection judiciaire de la jeunesse et les professionnels de la protection de l’enfance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professionnels du monde de la justice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policiers nationaux et municipaux ; les gendarmes et les surveillants pénitentiaires ;</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les agents de surveillance des douanes.</a:t>
            </a:r>
            <a:endParaRPr b="0" lang="fr-FR" sz="1200" spc="-1" strike="noStrike">
              <a:latin typeface="Arial"/>
            </a:endParaRPr>
          </a:p>
          <a:p>
            <a:pPr marL="216000" indent="-212760" algn="just">
              <a:lnSpc>
                <a:spcPct val="100000"/>
              </a:lnSpc>
              <a:buClr>
                <a:srgbClr val="000000"/>
              </a:buClr>
              <a:buSzPct val="45000"/>
              <a:buFont typeface="Wingdings" charset="2"/>
              <a:buChar char=""/>
            </a:pPr>
            <a:r>
              <a:rPr b="0" lang="fr-FR" sz="1200" spc="-1" strike="noStrike">
                <a:solidFill>
                  <a:srgbClr val="000000"/>
                </a:solidFill>
                <a:latin typeface="Arial"/>
                <a:ea typeface="DejaVu Sans"/>
              </a:rPr>
              <a:t>chauffeurs routiers ; conducteurs de bus, ferry et navette fluviale ; contrôleurs des transports publics ; conducteurs de taxis et VTC ; conducteurs livreurs sur une courte distance ; conducteurs routiers ; caissiers ; employés de libre-service ; vendeurs de produits alimentaires dont charcutiers, bouchers, boulangers, pâtissiers, traiteurs ; professionnels des pompes funèbres ; salariés des abattoirs et des entreprises de transformation des viandes ; agents d’entretien en centre de tri de déchets ; agents de nettoyage ; éboueurs ; agents de gardiennage et de sécurité.</a:t>
            </a:r>
            <a:endParaRPr b="0" lang="fr-FR" sz="1200" spc="-1" strike="noStrike">
              <a:latin typeface="Arial"/>
            </a:endParaRPr>
          </a:p>
          <a:p>
            <a:pPr algn="just">
              <a:lnSpc>
                <a:spcPct val="100000"/>
              </a:lnSpc>
            </a:pPr>
            <a:endParaRPr b="0" lang="fr-FR" sz="1200" spc="-1" strike="noStrike">
              <a:latin typeface="Arial"/>
            </a:endParaRPr>
          </a:p>
          <a:p>
            <a:pPr>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358" name="CustomShape 7"/>
          <p:cNvSpPr/>
          <p:nvPr/>
        </p:nvSpPr>
        <p:spPr>
          <a:xfrm>
            <a:off x="288000" y="3816000"/>
            <a:ext cx="3854880" cy="165276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fr-FR" sz="2800" spc="-1" strike="noStrike">
                <a:solidFill>
                  <a:srgbClr val="e7e6e6"/>
                </a:solidFill>
                <a:latin typeface="Calibri Light"/>
                <a:ea typeface="DejaVu Sans"/>
              </a:rPr>
              <a:t>Ouverture d’un centre de vaccination à destination des professionnels</a:t>
            </a:r>
            <a:endParaRPr b="0" lang="fr-FR" sz="2800" spc="-1" strike="noStrike">
              <a:latin typeface="Arial"/>
            </a:endParaRPr>
          </a:p>
        </p:txBody>
      </p:sp>
      <p:sp>
        <p:nvSpPr>
          <p:cNvPr id="359" name="CustomShape 8"/>
          <p:cNvSpPr/>
          <p:nvPr/>
        </p:nvSpPr>
        <p:spPr>
          <a:xfrm>
            <a:off x="504360" y="1203480"/>
            <a:ext cx="3308400" cy="52128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144000" y="216000"/>
            <a:ext cx="4242600" cy="2732760"/>
          </a:xfrm>
          <a:prstGeom prst="rect">
            <a:avLst/>
          </a:prstGeom>
          <a:solidFill>
            <a:srgbClr val="595959"/>
          </a:solidFill>
          <a:ln w="25560">
            <a:noFill/>
          </a:ln>
        </p:spPr>
        <p:style>
          <a:lnRef idx="0"/>
          <a:fillRef idx="0"/>
          <a:effectRef idx="0"/>
          <a:fontRef idx="minor"/>
        </p:style>
      </p:sp>
      <p:sp>
        <p:nvSpPr>
          <p:cNvPr id="361" name="CustomShape 2"/>
          <p:cNvSpPr/>
          <p:nvPr/>
        </p:nvSpPr>
        <p:spPr>
          <a:xfrm>
            <a:off x="144000" y="288000"/>
            <a:ext cx="4084560" cy="1650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p:txBody>
      </p:sp>
      <p:sp>
        <p:nvSpPr>
          <p:cNvPr id="362" name="CustomShape 3"/>
          <p:cNvSpPr/>
          <p:nvPr/>
        </p:nvSpPr>
        <p:spPr>
          <a:xfrm>
            <a:off x="5297040" y="622080"/>
            <a:ext cx="8654760" cy="4998960"/>
          </a:xfrm>
          <a:prstGeom prst="rect">
            <a:avLst/>
          </a:prstGeom>
          <a:noFill/>
          <a:ln>
            <a:noFill/>
          </a:ln>
        </p:spPr>
        <p:style>
          <a:lnRef idx="0"/>
          <a:fillRef idx="0"/>
          <a:effectRef idx="0"/>
          <a:fontRef idx="minor"/>
        </p:style>
      </p:sp>
      <p:sp>
        <p:nvSpPr>
          <p:cNvPr id="363" name="CustomShape 4"/>
          <p:cNvSpPr/>
          <p:nvPr/>
        </p:nvSpPr>
        <p:spPr>
          <a:xfrm>
            <a:off x="558720" y="4250160"/>
            <a:ext cx="3584160" cy="1156680"/>
          </a:xfrm>
          <a:prstGeom prst="rect">
            <a:avLst/>
          </a:prstGeom>
          <a:noFill/>
          <a:ln>
            <a:noFill/>
          </a:ln>
        </p:spPr>
        <p:style>
          <a:lnRef idx="0"/>
          <a:fillRef idx="0"/>
          <a:effectRef idx="0"/>
          <a:fontRef idx="minor"/>
        </p:style>
      </p:sp>
      <p:sp>
        <p:nvSpPr>
          <p:cNvPr id="364" name="CustomShape 5"/>
          <p:cNvSpPr/>
          <p:nvPr/>
        </p:nvSpPr>
        <p:spPr>
          <a:xfrm>
            <a:off x="144000" y="3096000"/>
            <a:ext cx="4244760" cy="3020760"/>
          </a:xfrm>
          <a:prstGeom prst="rect">
            <a:avLst/>
          </a:prstGeom>
          <a:solidFill>
            <a:srgbClr val="4f81bd">
              <a:alpha val="95000"/>
            </a:srgbClr>
          </a:solidFill>
          <a:ln w="25560">
            <a:noFill/>
          </a:ln>
        </p:spPr>
        <p:style>
          <a:lnRef idx="0"/>
          <a:fillRef idx="0"/>
          <a:effectRef idx="0"/>
          <a:fontRef idx="minor"/>
        </p:style>
      </p:sp>
      <p:sp>
        <p:nvSpPr>
          <p:cNvPr id="365" name="CustomShape 6"/>
          <p:cNvSpPr/>
          <p:nvPr/>
        </p:nvSpPr>
        <p:spPr>
          <a:xfrm>
            <a:off x="4752000" y="105120"/>
            <a:ext cx="7052760" cy="626040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r>
              <a:rPr b="1" lang="fr-FR" sz="1800" spc="-1" strike="noStrike" u="sng">
                <a:solidFill>
                  <a:srgbClr val="000000"/>
                </a:solidFill>
                <a:uFillTx/>
                <a:latin typeface="Calibri"/>
                <a:ea typeface="DejaVu Sans"/>
              </a:rPr>
              <a:t>Des créneaux de vaccination en Astra Zeneca sont maintenant  offerts aux professionnels  selon les modalités suivantes</a:t>
            </a:r>
            <a:r>
              <a:rPr b="1" lang="fr-FR" sz="1500" spc="-1" strike="noStrike">
                <a:solidFill>
                  <a:srgbClr val="000000"/>
                </a:solidFill>
                <a:latin typeface="Calibri"/>
                <a:ea typeface="DejaVu Sans"/>
              </a:rPr>
              <a:t> :</a:t>
            </a:r>
            <a:endParaRPr b="0" lang="fr-FR" sz="1500" spc="-1" strike="noStrike">
              <a:latin typeface="Arial"/>
            </a:endParaRPr>
          </a:p>
          <a:p>
            <a:pPr>
              <a:lnSpc>
                <a:spcPct val="100000"/>
              </a:lnSpc>
            </a:pPr>
            <a:endParaRPr b="0" lang="fr-FR" sz="1500" spc="-1" strike="noStrike">
              <a:latin typeface="Arial"/>
            </a:endParaRPr>
          </a:p>
          <a:p>
            <a:pPr>
              <a:lnSpc>
                <a:spcPct val="100000"/>
              </a:lnSpc>
            </a:pPr>
            <a:endParaRPr b="0" lang="fr-FR" sz="1500" spc="-1" strike="noStrike">
              <a:latin typeface="Arial"/>
            </a:endParaRPr>
          </a:p>
          <a:p>
            <a:pPr algn="just">
              <a:lnSpc>
                <a:spcPct val="100000"/>
              </a:lnSpc>
            </a:pPr>
            <a:r>
              <a:rPr b="1" lang="fr-FR" sz="1500" spc="-1" strike="noStrike">
                <a:solidFill>
                  <a:srgbClr val="000000"/>
                </a:solidFill>
                <a:latin typeface="Calibri"/>
                <a:ea typeface="DejaVu Sans"/>
              </a:rPr>
              <a:t>La prise de rendez-vous</a:t>
            </a:r>
            <a:r>
              <a:rPr b="0" lang="fr-FR" sz="1500" spc="-1" strike="noStrike">
                <a:solidFill>
                  <a:srgbClr val="000000"/>
                </a:solidFill>
                <a:latin typeface="Calibri"/>
                <a:ea typeface="DejaVu Sans"/>
              </a:rPr>
              <a:t> s'effectue directement sur la plateforme Doctolib accessible au lien suivant :</a:t>
            </a:r>
            <a:endParaRPr b="0" lang="fr-FR" sz="1500" spc="-1" strike="noStrike">
              <a:latin typeface="Arial"/>
            </a:endParaRPr>
          </a:p>
          <a:p>
            <a:pPr>
              <a:lnSpc>
                <a:spcPct val="100000"/>
              </a:lnSpc>
            </a:pPr>
            <a:r>
              <a:rPr b="0" lang="fr-FR" sz="1500" spc="-1" strike="noStrike" u="sng">
                <a:solidFill>
                  <a:srgbClr val="2a6099"/>
                </a:solidFill>
                <a:uFillTx/>
                <a:latin typeface="Calibri"/>
                <a:ea typeface="DejaVu Sans"/>
              </a:rPr>
              <a:t>https://www.doctolib.fr/centre-de-sante/avignon/centre-de-vaccination-covid-sdis-84</a:t>
            </a:r>
            <a:r>
              <a:rPr b="0" lang="fr-FR" sz="1500" spc="-1" strike="noStrike">
                <a:solidFill>
                  <a:srgbClr val="000000"/>
                </a:solidFill>
                <a:latin typeface="Calibri"/>
                <a:ea typeface="DejaVu Sans"/>
              </a:rPr>
              <a:t>.</a:t>
            </a:r>
            <a:endParaRPr b="0" lang="fr-FR" sz="1500" spc="-1" strike="noStrike">
              <a:latin typeface="Arial"/>
            </a:endParaRPr>
          </a:p>
          <a:p>
            <a:pPr>
              <a:lnSpc>
                <a:spcPct val="100000"/>
              </a:lnSpc>
            </a:pPr>
            <a:endParaRPr b="0" lang="fr-FR" sz="1500" spc="-1" strike="noStrike">
              <a:latin typeface="Arial"/>
            </a:endParaRPr>
          </a:p>
          <a:p>
            <a:pPr algn="just">
              <a:lnSpc>
                <a:spcPct val="100000"/>
              </a:lnSpc>
            </a:pPr>
            <a:r>
              <a:rPr b="1" lang="fr-FR" sz="1500" spc="-1" strike="noStrike">
                <a:solidFill>
                  <a:srgbClr val="000000"/>
                </a:solidFill>
                <a:latin typeface="Calibri"/>
                <a:ea typeface="DejaVu Sans"/>
              </a:rPr>
              <a:t>Les professionnels éligibles pourront se présenter sur l’un des créneaux réservés, et se faire vacciner sur présentation d’une justificatif d’éligibilité</a:t>
            </a:r>
            <a:r>
              <a:rPr b="0" lang="fr-FR" sz="1500" spc="-1" strike="noStrike">
                <a:solidFill>
                  <a:srgbClr val="000000"/>
                </a:solidFill>
                <a:latin typeface="Calibri"/>
                <a:ea typeface="DejaVu Sans"/>
              </a:rPr>
              <a:t> :  carte professionnelle (pour les fonctionnaires notamment), déclaration sur l’honneur et bulletin de salaire pour les salariés.</a:t>
            </a:r>
            <a:endParaRPr b="0" lang="fr-FR" sz="1500" spc="-1" strike="noStrike">
              <a:latin typeface="Arial"/>
            </a:endParaRPr>
          </a:p>
          <a:p>
            <a:pPr>
              <a:lnSpc>
                <a:spcPct val="100000"/>
              </a:lnSpc>
            </a:pPr>
            <a:endParaRPr b="0" lang="fr-FR" sz="1500" spc="-1" strike="noStrike">
              <a:latin typeface="Arial"/>
            </a:endParaRPr>
          </a:p>
          <a:p>
            <a:pPr>
              <a:lnSpc>
                <a:spcPct val="100000"/>
              </a:lnSpc>
            </a:pPr>
            <a:r>
              <a:rPr b="0" lang="fr-FR" sz="1500" spc="-1" strike="noStrike">
                <a:solidFill>
                  <a:srgbClr val="000000"/>
                </a:solidFill>
                <a:latin typeface="Calibri"/>
                <a:ea typeface="DejaVu Sans"/>
              </a:rPr>
              <a:t>Le dispositif est lancé pour 15 jours.</a:t>
            </a:r>
            <a:endParaRPr b="0" lang="fr-FR" sz="1500" spc="-1" strike="noStrike">
              <a:latin typeface="Arial"/>
            </a:endParaRPr>
          </a:p>
          <a:p>
            <a:pPr>
              <a:lnSpc>
                <a:spcPct val="100000"/>
              </a:lnSpc>
            </a:pPr>
            <a:endParaRPr b="0" lang="fr-FR" sz="1500" spc="-1" strike="noStrike">
              <a:latin typeface="Arial"/>
            </a:endParaRPr>
          </a:p>
        </p:txBody>
      </p:sp>
      <p:sp>
        <p:nvSpPr>
          <p:cNvPr id="366" name="CustomShape 7"/>
          <p:cNvSpPr/>
          <p:nvPr/>
        </p:nvSpPr>
        <p:spPr>
          <a:xfrm>
            <a:off x="288000" y="3816000"/>
            <a:ext cx="3854880" cy="165276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fr-FR" sz="2800" spc="-1" strike="noStrike">
                <a:solidFill>
                  <a:srgbClr val="e7e6e6"/>
                </a:solidFill>
                <a:latin typeface="Calibri Light"/>
                <a:ea typeface="DejaVu Sans"/>
              </a:rPr>
              <a:t>Ouverture d’un centre de vaccination à destination des professionnels</a:t>
            </a:r>
            <a:endParaRPr b="0" lang="fr-FR" sz="2800" spc="-1" strike="noStrike">
              <a:latin typeface="Arial"/>
            </a:endParaRPr>
          </a:p>
        </p:txBody>
      </p:sp>
      <p:sp>
        <p:nvSpPr>
          <p:cNvPr id="367" name="CustomShape 8"/>
          <p:cNvSpPr/>
          <p:nvPr/>
        </p:nvSpPr>
        <p:spPr>
          <a:xfrm>
            <a:off x="504360" y="1203480"/>
            <a:ext cx="3308400" cy="52128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144000" y="216000"/>
            <a:ext cx="4242600" cy="2732760"/>
          </a:xfrm>
          <a:prstGeom prst="rect">
            <a:avLst/>
          </a:prstGeom>
          <a:solidFill>
            <a:srgbClr val="595959"/>
          </a:solidFill>
          <a:ln w="25560">
            <a:noFill/>
          </a:ln>
        </p:spPr>
        <p:style>
          <a:lnRef idx="0"/>
          <a:fillRef idx="0"/>
          <a:effectRef idx="0"/>
          <a:fontRef idx="minor"/>
        </p:style>
      </p:sp>
      <p:sp>
        <p:nvSpPr>
          <p:cNvPr id="369" name="CustomShape 2"/>
          <p:cNvSpPr/>
          <p:nvPr/>
        </p:nvSpPr>
        <p:spPr>
          <a:xfrm>
            <a:off x="144000" y="288000"/>
            <a:ext cx="4084560" cy="1650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p:txBody>
      </p:sp>
      <p:sp>
        <p:nvSpPr>
          <p:cNvPr id="370" name="CustomShape 3"/>
          <p:cNvSpPr/>
          <p:nvPr/>
        </p:nvSpPr>
        <p:spPr>
          <a:xfrm>
            <a:off x="558720" y="4250160"/>
            <a:ext cx="3584160" cy="1156680"/>
          </a:xfrm>
          <a:prstGeom prst="rect">
            <a:avLst/>
          </a:prstGeom>
          <a:noFill/>
          <a:ln>
            <a:noFill/>
          </a:ln>
        </p:spPr>
        <p:style>
          <a:lnRef idx="0"/>
          <a:fillRef idx="0"/>
          <a:effectRef idx="0"/>
          <a:fontRef idx="minor"/>
        </p:style>
      </p:sp>
      <p:sp>
        <p:nvSpPr>
          <p:cNvPr id="371" name="CustomShape 4"/>
          <p:cNvSpPr/>
          <p:nvPr/>
        </p:nvSpPr>
        <p:spPr>
          <a:xfrm>
            <a:off x="144000" y="3096000"/>
            <a:ext cx="4244760" cy="3020760"/>
          </a:xfrm>
          <a:prstGeom prst="rect">
            <a:avLst/>
          </a:prstGeom>
          <a:solidFill>
            <a:srgbClr val="4f81bd">
              <a:alpha val="95000"/>
            </a:srgbClr>
          </a:solidFill>
          <a:ln w="25560">
            <a:noFill/>
          </a:ln>
        </p:spPr>
        <p:style>
          <a:lnRef idx="0"/>
          <a:fillRef idx="0"/>
          <a:effectRef idx="0"/>
          <a:fontRef idx="minor"/>
        </p:style>
      </p:sp>
      <p:sp>
        <p:nvSpPr>
          <p:cNvPr id="372" name="CustomShape 5"/>
          <p:cNvSpPr/>
          <p:nvPr/>
        </p:nvSpPr>
        <p:spPr>
          <a:xfrm>
            <a:off x="4748040" y="216000"/>
            <a:ext cx="7052760" cy="626040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500" spc="-1" strike="noStrike">
                <a:solidFill>
                  <a:srgbClr val="000000"/>
                </a:solidFill>
                <a:latin typeface="Arial"/>
                <a:ea typeface="DejaVu Sans"/>
              </a:rPr>
              <a:t>Il s’agit d’une </a:t>
            </a:r>
            <a:r>
              <a:rPr b="1" lang="fr-FR" sz="1500" spc="-1" strike="noStrike">
                <a:solidFill>
                  <a:srgbClr val="000000"/>
                </a:solidFill>
                <a:latin typeface="Arial"/>
                <a:ea typeface="DejaVu Sans"/>
              </a:rPr>
              <a:t>estimation du nombre de personnes à vacciner parmi les personnes chargées de la tenue des bureaux de vote durant les élections départementales et régionales des 20 et 27 juin prochains. </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marL="285840" indent="-284760" algn="just">
              <a:lnSpc>
                <a:spcPct val="100000"/>
              </a:lnSpc>
              <a:buClr>
                <a:srgbClr val="000000"/>
              </a:buClr>
              <a:buFont typeface="Arial"/>
              <a:buChar char="•"/>
            </a:pPr>
            <a:r>
              <a:rPr b="0" lang="fr-FR" sz="1500" spc="-1" strike="noStrike">
                <a:solidFill>
                  <a:srgbClr val="000000"/>
                </a:solidFill>
                <a:latin typeface="Arial"/>
                <a:ea typeface="DejaVu Sans"/>
              </a:rPr>
              <a:t>Si vous en avez l’information, </a:t>
            </a:r>
            <a:r>
              <a:rPr b="1" lang="fr-FR" sz="1500" spc="-1" strike="noStrike">
                <a:solidFill>
                  <a:srgbClr val="000000"/>
                </a:solidFill>
                <a:latin typeface="Arial"/>
                <a:ea typeface="DejaVu Sans"/>
              </a:rPr>
              <a:t>merci d’exclure de votre recensement les personnes qui auraient été déjà vaccinées</a:t>
            </a:r>
            <a:endParaRPr b="0" lang="fr-FR" sz="1500" spc="-1" strike="noStrike">
              <a:latin typeface="Arial"/>
            </a:endParaRPr>
          </a:p>
          <a:p>
            <a:pPr marL="285840" indent="-284760" algn="just">
              <a:lnSpc>
                <a:spcPct val="100000"/>
              </a:lnSpc>
              <a:buClr>
                <a:srgbClr val="000000"/>
              </a:buClr>
              <a:buFont typeface="Arial"/>
              <a:buChar char="•"/>
            </a:pPr>
            <a:r>
              <a:rPr b="0" lang="fr-FR" sz="1500" spc="-1" strike="noStrike">
                <a:solidFill>
                  <a:srgbClr val="000000"/>
                </a:solidFill>
                <a:latin typeface="Arial"/>
                <a:ea typeface="DejaVu Sans"/>
              </a:rPr>
              <a:t>La proposition de vaccination de ces personnes </a:t>
            </a:r>
            <a:r>
              <a:rPr b="1" lang="fr-FR" sz="1500" spc="-1" strike="noStrike">
                <a:solidFill>
                  <a:srgbClr val="000000"/>
                </a:solidFill>
                <a:latin typeface="Arial"/>
                <a:ea typeface="DejaVu Sans"/>
              </a:rPr>
              <a:t>ne revêt en aucun cas un caractère obligatoire</a:t>
            </a:r>
            <a:endParaRPr b="0" lang="fr-FR" sz="1500" spc="-1" strike="noStrike">
              <a:latin typeface="Arial"/>
            </a:endParaRPr>
          </a:p>
          <a:p>
            <a:pPr marL="285840" indent="-284760" algn="just">
              <a:lnSpc>
                <a:spcPct val="100000"/>
              </a:lnSpc>
              <a:buClr>
                <a:srgbClr val="000000"/>
              </a:buClr>
              <a:buFont typeface="Arial"/>
              <a:buChar char="•"/>
            </a:pPr>
            <a:r>
              <a:rPr b="1" lang="fr-FR" sz="1500" spc="-1" strike="noStrike">
                <a:solidFill>
                  <a:srgbClr val="000000"/>
                </a:solidFill>
                <a:latin typeface="Arial"/>
                <a:ea typeface="DejaVu Sans"/>
              </a:rPr>
              <a:t>Plus de 150 rendez-vous déjà pris en ce début de semaine grâce à la mobilisation des volontaires du CDOS </a:t>
            </a:r>
            <a:r>
              <a:rPr b="0" lang="fr-FR" sz="1500" spc="-1" strike="noStrike">
                <a:solidFill>
                  <a:srgbClr val="000000"/>
                </a:solidFill>
                <a:latin typeface="Arial"/>
                <a:ea typeface="DejaVu Sans"/>
              </a:rPr>
              <a:t> </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373" name="CustomShape 6"/>
          <p:cNvSpPr/>
          <p:nvPr/>
        </p:nvSpPr>
        <p:spPr>
          <a:xfrm>
            <a:off x="288000" y="3423240"/>
            <a:ext cx="3854880" cy="1652760"/>
          </a:xfrm>
          <a:prstGeom prst="rect">
            <a:avLst/>
          </a:prstGeom>
          <a:noFill/>
          <a:ln>
            <a:noFill/>
          </a:ln>
        </p:spPr>
        <p:style>
          <a:lnRef idx="0"/>
          <a:fillRef idx="0"/>
          <a:effectRef idx="0"/>
          <a:fontRef idx="minor"/>
        </p:style>
        <p:txBody>
          <a:bodyPr lIns="90000" rIns="90000" tIns="45000" bIns="45000">
            <a:noAutofit/>
          </a:bodyPr>
          <a:p>
            <a:pPr>
              <a:lnSpc>
                <a:spcPct val="90000"/>
              </a:lnSpc>
            </a:pPr>
            <a:r>
              <a:rPr b="1" lang="fr-FR" sz="2800" spc="-1" strike="noStrike">
                <a:solidFill>
                  <a:srgbClr val="e7e6e6"/>
                </a:solidFill>
                <a:latin typeface="Calibri Light"/>
                <a:ea typeface="DejaVu Sans"/>
              </a:rPr>
              <a:t>Elections : </a:t>
            </a:r>
            <a:endParaRPr b="0" lang="fr-FR" sz="2800" spc="-1" strike="noStrike">
              <a:latin typeface="Arial"/>
            </a:endParaRPr>
          </a:p>
          <a:p>
            <a:pPr>
              <a:lnSpc>
                <a:spcPct val="90000"/>
              </a:lnSpc>
            </a:pPr>
            <a:r>
              <a:rPr b="1" lang="fr-FR" sz="2800" spc="-1" strike="noStrike">
                <a:solidFill>
                  <a:srgbClr val="e7e6e6"/>
                </a:solidFill>
                <a:latin typeface="Calibri Light"/>
                <a:ea typeface="DejaVu Sans"/>
              </a:rPr>
              <a:t>Recensement des personnes volontaires à la vaccination parmi les chargés de la tenue des bureaux de vote  </a:t>
            </a:r>
            <a:endParaRPr b="0" lang="fr-FR" sz="2800" spc="-1" strike="noStrike">
              <a:latin typeface="Arial"/>
            </a:endParaRPr>
          </a:p>
        </p:txBody>
      </p:sp>
      <p:sp>
        <p:nvSpPr>
          <p:cNvPr id="374" name="CustomShape 7"/>
          <p:cNvSpPr/>
          <p:nvPr/>
        </p:nvSpPr>
        <p:spPr>
          <a:xfrm>
            <a:off x="504360" y="1203480"/>
            <a:ext cx="3308400" cy="521280"/>
          </a:xfrm>
          <a:prstGeom prst="rect">
            <a:avLst/>
          </a:prstGeom>
          <a:noFill/>
          <a:ln>
            <a:noFill/>
          </a:ln>
        </p:spPr>
        <p:style>
          <a:lnRef idx="0"/>
          <a:fillRef idx="0"/>
          <a:effectRef idx="0"/>
          <a:fontRef idx="minor"/>
        </p:style>
        <p:txBody>
          <a:bodyPr wrap="none" lIns="90000" rIns="90000" tIns="45000" bIns="45000">
            <a:noAutofit/>
          </a:bodyPr>
          <a:p>
            <a:pPr>
              <a:lnSpc>
                <a:spcPct val="90000"/>
              </a:lnSpc>
            </a:pPr>
            <a:r>
              <a:rPr b="0" lang="fr-FR" sz="3200" spc="-1" strike="noStrike">
                <a:solidFill>
                  <a:srgbClr val="e7e6e6"/>
                </a:solidFill>
                <a:latin typeface="Arial"/>
                <a:ea typeface="DejaVu Sans"/>
              </a:rPr>
              <a:t>ACCELERATION</a:t>
            </a:r>
            <a:endParaRPr b="0" lang="fr-FR" sz="3200" spc="-1" strike="noStrike">
              <a:latin typeface="Arial"/>
            </a:endParaRPr>
          </a:p>
        </p:txBody>
      </p:sp>
      <p:sp>
        <p:nvSpPr>
          <p:cNvPr id="375" name="CustomShape 8"/>
          <p:cNvSpPr/>
          <p:nvPr/>
        </p:nvSpPr>
        <p:spPr>
          <a:xfrm>
            <a:off x="4796280" y="1154880"/>
            <a:ext cx="7099920" cy="77436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spAutoFit/>
          </a:bodyPr>
          <a:p>
            <a:pPr algn="just">
              <a:lnSpc>
                <a:spcPct val="100000"/>
              </a:lnSpc>
            </a:pPr>
            <a:r>
              <a:rPr b="1" lang="fr-FR" sz="1500" spc="-1" strike="noStrike" u="sng">
                <a:solidFill>
                  <a:srgbClr val="000000"/>
                </a:solidFill>
                <a:uFillTx/>
                <a:latin typeface="Arial"/>
                <a:ea typeface="Arial"/>
              </a:rPr>
              <a:t>Un sondage a été envoyé aux maires via le lien suivant : </a:t>
            </a:r>
            <a:endParaRPr b="0" lang="fr-FR" sz="1500" spc="-1" strike="noStrike">
              <a:latin typeface="Arial"/>
            </a:endParaRPr>
          </a:p>
          <a:p>
            <a:pPr algn="just">
              <a:lnSpc>
                <a:spcPct val="100000"/>
              </a:lnSpc>
            </a:pPr>
            <a:r>
              <a:rPr b="0" lang="fr-FR" sz="1500" spc="-1" strike="noStrike" u="sng">
                <a:solidFill>
                  <a:srgbClr val="0000ff"/>
                </a:solidFill>
                <a:uFillTx/>
                <a:latin typeface="Arial"/>
                <a:ea typeface="Arial"/>
                <a:hlinkClick r:id="rId1"/>
              </a:rPr>
              <a:t>https://docs.google.com/forms/d/e/1FAIpQLSe2DBQC3gyjctR5HevXRVRsn9jIrVuH7R_7wGO1XxX5n4uMkQ/viewform?usp=sf_link</a:t>
            </a:r>
            <a:r>
              <a:rPr b="0" lang="fr-FR" sz="1500" spc="-1" strike="noStrike">
                <a:solidFill>
                  <a:srgbClr val="000000"/>
                </a:solidFill>
                <a:latin typeface="Arial"/>
                <a:ea typeface="Arial"/>
              </a:rPr>
              <a:t> </a:t>
            </a:r>
            <a:endParaRPr b="0" lang="fr-FR" sz="1500" spc="-1" strike="noStrike">
              <a:latin typeface="Arial"/>
            </a:endParaRPr>
          </a:p>
        </p:txBody>
      </p:sp>
      <p:sp>
        <p:nvSpPr>
          <p:cNvPr id="376" name="CustomShape 9"/>
          <p:cNvSpPr/>
          <p:nvPr/>
        </p:nvSpPr>
        <p:spPr>
          <a:xfrm>
            <a:off x="4717080" y="3699000"/>
            <a:ext cx="7099920" cy="28602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algn="just">
              <a:lnSpc>
                <a:spcPct val="100000"/>
              </a:lnSpc>
            </a:pPr>
            <a:r>
              <a:rPr b="1" lang="fr-FR" sz="1400" spc="-1" strike="noStrike">
                <a:solidFill>
                  <a:srgbClr val="000000"/>
                </a:solidFill>
                <a:latin typeface="Arial"/>
                <a:ea typeface="DejaVu Sans"/>
              </a:rPr>
              <a:t>Modalités de vaccination offertes : </a:t>
            </a:r>
            <a:endParaRPr b="0" lang="fr-FR" sz="1400" spc="-1" strike="noStrike">
              <a:latin typeface="Arial"/>
            </a:endParaRPr>
          </a:p>
          <a:p>
            <a:pPr marL="285840" indent="-284760" algn="just">
              <a:lnSpc>
                <a:spcPct val="100000"/>
              </a:lnSpc>
              <a:buClr>
                <a:srgbClr val="000000"/>
              </a:buClr>
              <a:buFont typeface="Arial"/>
              <a:buChar char="•"/>
            </a:pPr>
            <a:r>
              <a:rPr b="0" lang="fr-FR" sz="1400" spc="-1" strike="noStrike">
                <a:solidFill>
                  <a:srgbClr val="000000"/>
                </a:solidFill>
                <a:latin typeface="Arial"/>
                <a:ea typeface="DejaVu Sans"/>
              </a:rPr>
              <a:t>Mobilisation des centres de vaccination de proximité autant que possible </a:t>
            </a:r>
            <a:endParaRPr b="0" lang="fr-FR" sz="1400" spc="-1" strike="noStrike">
              <a:latin typeface="Arial"/>
            </a:endParaRPr>
          </a:p>
          <a:p>
            <a:pPr marL="285840" indent="-284760" algn="just">
              <a:lnSpc>
                <a:spcPct val="100000"/>
              </a:lnSpc>
              <a:buClr>
                <a:srgbClr val="000000"/>
              </a:buClr>
              <a:buFont typeface="Arial"/>
              <a:buChar char="•"/>
            </a:pPr>
            <a:r>
              <a:rPr b="0" lang="fr-FR" sz="1400" spc="-1" strike="noStrike">
                <a:solidFill>
                  <a:srgbClr val="000000"/>
                </a:solidFill>
                <a:latin typeface="Arial"/>
                <a:ea typeface="DejaVu Sans"/>
              </a:rPr>
              <a:t>Mobilisation également du centre de vaccination départementale de Montfavet pour une opération de grand échelle (plus grande amplitude horaire et plus grand nombre de professionnel disponible)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Types de vaccin utilisé : </a:t>
            </a:r>
            <a:endParaRPr b="0" lang="fr-FR" sz="1400" spc="-1" strike="noStrike">
              <a:latin typeface="Arial"/>
            </a:endParaRPr>
          </a:p>
          <a:p>
            <a:pPr marL="285840" indent="-284760" algn="just">
              <a:lnSpc>
                <a:spcPct val="100000"/>
              </a:lnSpc>
              <a:buClr>
                <a:srgbClr val="000000"/>
              </a:buClr>
              <a:buFont typeface="Arial"/>
              <a:buChar char="•"/>
            </a:pPr>
            <a:r>
              <a:rPr b="1" lang="fr-FR" sz="1400" spc="-1" strike="noStrike">
                <a:solidFill>
                  <a:srgbClr val="000000"/>
                </a:solidFill>
                <a:latin typeface="Arial"/>
                <a:ea typeface="DejaVu Sans"/>
              </a:rPr>
              <a:t>Vaccin Astrazeneca </a:t>
            </a:r>
            <a:r>
              <a:rPr b="0" lang="fr-FR" sz="1400" spc="-1" strike="noStrike">
                <a:solidFill>
                  <a:srgbClr val="000000"/>
                </a:solidFill>
                <a:latin typeface="Arial"/>
                <a:ea typeface="DejaVu Sans"/>
              </a:rPr>
              <a:t>dans le centre éphémère du SDIS pour les </a:t>
            </a:r>
            <a:r>
              <a:rPr b="1" lang="fr-FR" sz="1400" spc="-1" strike="noStrike">
                <a:solidFill>
                  <a:srgbClr val="000000"/>
                </a:solidFill>
                <a:latin typeface="Arial"/>
                <a:ea typeface="DejaVu Sans"/>
              </a:rPr>
              <a:t>personnes de +55 ans </a:t>
            </a:r>
            <a:endParaRPr b="0" lang="fr-FR" sz="1400" spc="-1" strike="noStrike">
              <a:latin typeface="Arial"/>
            </a:endParaRPr>
          </a:p>
          <a:p>
            <a:pPr marL="285840" indent="-284760" algn="just">
              <a:lnSpc>
                <a:spcPct val="100000"/>
              </a:lnSpc>
              <a:buClr>
                <a:srgbClr val="000000"/>
              </a:buClr>
              <a:buFont typeface="Arial"/>
              <a:buChar char="•"/>
            </a:pPr>
            <a:r>
              <a:rPr b="1" lang="fr-FR" sz="1400" spc="-1" strike="noStrike">
                <a:solidFill>
                  <a:srgbClr val="000000"/>
                </a:solidFill>
                <a:latin typeface="Arial"/>
                <a:ea typeface="DejaVu Sans"/>
              </a:rPr>
              <a:t>Vaccin Pfizer </a:t>
            </a:r>
            <a:r>
              <a:rPr b="0" lang="fr-FR" sz="1400" spc="-1" strike="noStrike">
                <a:solidFill>
                  <a:srgbClr val="000000"/>
                </a:solidFill>
                <a:latin typeface="Arial"/>
                <a:ea typeface="DejaVu Sans"/>
              </a:rPr>
              <a:t>dans les centre de vaccination de proximité et le centre départemental de Montfavet pour </a:t>
            </a:r>
            <a:r>
              <a:rPr b="1" lang="fr-FR" sz="1400" spc="-1" strike="noStrike">
                <a:solidFill>
                  <a:srgbClr val="000000"/>
                </a:solidFill>
                <a:latin typeface="Arial"/>
                <a:ea typeface="DejaVu Sans"/>
              </a:rPr>
              <a:t>les personnes de +60 ans puis les +50 ans après le 15 mai</a:t>
            </a:r>
            <a:endParaRPr b="0" lang="fr-FR" sz="1400" spc="-1" strike="noStrike">
              <a:latin typeface="Arial"/>
            </a:endParaRPr>
          </a:p>
          <a:p>
            <a:pPr>
              <a:lnSpc>
                <a:spcPct val="100000"/>
              </a:lnSpc>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sp>
      <p:sp>
        <p:nvSpPr>
          <p:cNvPr id="378" name="CustomShape 2"/>
          <p:cNvSpPr/>
          <p:nvPr/>
        </p:nvSpPr>
        <p:spPr>
          <a:xfrm>
            <a:off x="466200" y="731520"/>
            <a:ext cx="3350520" cy="3173760"/>
          </a:xfrm>
          <a:prstGeom prst="rect">
            <a:avLst/>
          </a:prstGeom>
          <a:noFill/>
          <a:ln>
            <a:noFill/>
          </a:ln>
        </p:spPr>
        <p:style>
          <a:lnRef idx="0"/>
          <a:fillRef idx="0"/>
          <a:effectRef idx="0"/>
          <a:fontRef idx="minor"/>
        </p:style>
      </p:sp>
      <p:sp>
        <p:nvSpPr>
          <p:cNvPr id="379"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sp>
      <p:sp>
        <p:nvSpPr>
          <p:cNvPr id="380" name="CustomShape 4"/>
          <p:cNvSpPr/>
          <p:nvPr/>
        </p:nvSpPr>
        <p:spPr>
          <a:xfrm>
            <a:off x="4032000" y="576000"/>
            <a:ext cx="7709400" cy="5904720"/>
          </a:xfrm>
          <a:prstGeom prst="rect">
            <a:avLst/>
          </a:prstGeom>
          <a:solidFill>
            <a:srgbClr val="808080">
              <a:alpha val="20000"/>
            </a:srgbClr>
          </a:solidFill>
          <a:ln w="25560">
            <a:noFill/>
          </a:ln>
        </p:spPr>
        <p:style>
          <a:lnRef idx="0"/>
          <a:fillRef idx="0"/>
          <a:effectRef idx="0"/>
          <a:fontRef idx="minor"/>
        </p:style>
      </p:sp>
      <p:sp>
        <p:nvSpPr>
          <p:cNvPr id="381" name="CustomShape 5"/>
          <p:cNvSpPr/>
          <p:nvPr/>
        </p:nvSpPr>
        <p:spPr>
          <a:xfrm>
            <a:off x="3960000" y="285840"/>
            <a:ext cx="7709400" cy="590472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L’AGENDA </a:t>
            </a:r>
            <a:endParaRPr b="0" lang="fr-FR" sz="5400" spc="-1" strike="noStrike">
              <a:latin typeface="Arial"/>
            </a:endParaRPr>
          </a:p>
          <a:p>
            <a:pPr algn="ctr">
              <a:lnSpc>
                <a:spcPct val="93000"/>
              </a:lnSpc>
              <a:spcBef>
                <a:spcPts val="1001"/>
              </a:spcBef>
              <a:spcAft>
                <a:spcPts val="1426"/>
              </a:spcAft>
            </a:pPr>
            <a:r>
              <a:rPr b="1" lang="fr-FR" sz="5400" spc="-1" strike="noStrike">
                <a:solidFill>
                  <a:srgbClr val="000000"/>
                </a:solidFill>
                <a:latin typeface="Arial"/>
                <a:ea typeface="DejaVu Sans"/>
              </a:rPr>
              <a:t>DES</a:t>
            </a:r>
            <a:endParaRPr b="0" lang="fr-FR" sz="5400" spc="-1" strike="noStrike">
              <a:latin typeface="Arial"/>
            </a:endParaRPr>
          </a:p>
          <a:p>
            <a:pPr algn="ctr">
              <a:lnSpc>
                <a:spcPct val="93000"/>
              </a:lnSpc>
              <a:spcBef>
                <a:spcPts val="1001"/>
              </a:spcBef>
              <a:spcAft>
                <a:spcPts val="1426"/>
              </a:spcAft>
            </a:pPr>
            <a:r>
              <a:rPr b="1" lang="fr-FR" sz="5400" spc="-1" strike="noStrike">
                <a:solidFill>
                  <a:srgbClr val="000000"/>
                </a:solidFill>
                <a:latin typeface="Arial"/>
                <a:ea typeface="DejaVu Sans"/>
              </a:rPr>
              <a:t>RÉOUVERTURES </a:t>
            </a:r>
            <a:endParaRPr b="0" lang="fr-FR" sz="5400" spc="-1" strike="noStrike">
              <a:latin typeface="Arial"/>
            </a:endParaRPr>
          </a:p>
        </p:txBody>
      </p:sp>
      <p:pic>
        <p:nvPicPr>
          <p:cNvPr id="382" name="Image 80" descr=""/>
          <p:cNvPicPr/>
          <p:nvPr/>
        </p:nvPicPr>
        <p:blipFill>
          <a:blip r:embed="rId1"/>
          <a:stretch/>
        </p:blipFill>
        <p:spPr>
          <a:xfrm>
            <a:off x="0" y="0"/>
            <a:ext cx="590400" cy="488520"/>
          </a:xfrm>
          <a:prstGeom prst="rect">
            <a:avLst/>
          </a:prstGeom>
          <a:ln>
            <a:noFill/>
          </a:ln>
        </p:spPr>
      </p:pic>
      <p:pic>
        <p:nvPicPr>
          <p:cNvPr id="383" name="Image 80" descr=""/>
          <p:cNvPicPr/>
          <p:nvPr/>
        </p:nvPicPr>
        <p:blipFill>
          <a:blip r:embed="rId2"/>
          <a:stretch/>
        </p:blipFill>
        <p:spPr>
          <a:xfrm>
            <a:off x="7145280" y="5083560"/>
            <a:ext cx="1421280" cy="1179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385" name="CustomShape 2"/>
          <p:cNvSpPr/>
          <p:nvPr/>
        </p:nvSpPr>
        <p:spPr>
          <a:xfrm>
            <a:off x="466200" y="731520"/>
            <a:ext cx="3350520" cy="3173760"/>
          </a:xfrm>
          <a:prstGeom prst="rect">
            <a:avLst/>
          </a:prstGeom>
          <a:noFill/>
          <a:ln>
            <a:noFill/>
          </a:ln>
        </p:spPr>
        <p:style>
          <a:lnRef idx="0"/>
          <a:fillRef idx="0"/>
          <a:effectRef idx="0"/>
          <a:fontRef idx="minor"/>
        </p:style>
      </p:sp>
      <p:sp>
        <p:nvSpPr>
          <p:cNvPr id="386"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4 étapes</a:t>
            </a:r>
            <a:endParaRPr b="0" lang="fr-FR" sz="2400" spc="-1" strike="noStrike">
              <a:latin typeface="Arial"/>
            </a:endParaRPr>
          </a:p>
        </p:txBody>
      </p:sp>
      <p:sp>
        <p:nvSpPr>
          <p:cNvPr id="387" name="CustomShape 4"/>
          <p:cNvSpPr/>
          <p:nvPr/>
        </p:nvSpPr>
        <p:spPr>
          <a:xfrm>
            <a:off x="3960000" y="588960"/>
            <a:ext cx="7709400" cy="5904720"/>
          </a:xfrm>
          <a:prstGeom prst="rect">
            <a:avLst/>
          </a:prstGeom>
          <a:noFill/>
          <a:ln>
            <a:noFill/>
          </a:ln>
        </p:spPr>
        <p:style>
          <a:lnRef idx="0"/>
          <a:fillRef idx="0"/>
          <a:effectRef idx="0"/>
          <a:fontRef idx="minor"/>
        </p:style>
      </p:sp>
      <p:pic>
        <p:nvPicPr>
          <p:cNvPr id="388" name="Image 80" descr=""/>
          <p:cNvPicPr/>
          <p:nvPr/>
        </p:nvPicPr>
        <p:blipFill>
          <a:blip r:embed="rId1"/>
          <a:stretch/>
        </p:blipFill>
        <p:spPr>
          <a:xfrm>
            <a:off x="0" y="0"/>
            <a:ext cx="590400" cy="488520"/>
          </a:xfrm>
          <a:prstGeom prst="rect">
            <a:avLst/>
          </a:prstGeom>
          <a:ln>
            <a:noFill/>
          </a:ln>
        </p:spPr>
      </p:pic>
      <p:pic>
        <p:nvPicPr>
          <p:cNvPr id="389" name="" descr=""/>
          <p:cNvPicPr/>
          <p:nvPr/>
        </p:nvPicPr>
        <p:blipFill>
          <a:blip r:embed="rId2"/>
          <a:stretch/>
        </p:blipFill>
        <p:spPr>
          <a:xfrm>
            <a:off x="3919320" y="1082520"/>
            <a:ext cx="8175240" cy="460404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391" name="CustomShape 2"/>
          <p:cNvSpPr/>
          <p:nvPr/>
        </p:nvSpPr>
        <p:spPr>
          <a:xfrm>
            <a:off x="466200" y="731520"/>
            <a:ext cx="3350520" cy="3173760"/>
          </a:xfrm>
          <a:prstGeom prst="rect">
            <a:avLst/>
          </a:prstGeom>
          <a:noFill/>
          <a:ln>
            <a:noFill/>
          </a:ln>
        </p:spPr>
        <p:style>
          <a:lnRef idx="0"/>
          <a:fillRef idx="0"/>
          <a:effectRef idx="0"/>
          <a:fontRef idx="minor"/>
        </p:style>
      </p:sp>
      <p:sp>
        <p:nvSpPr>
          <p:cNvPr id="392"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Première étape</a:t>
            </a:r>
            <a:endParaRPr b="0" lang="fr-FR" sz="2400" spc="-1" strike="noStrike">
              <a:latin typeface="Arial"/>
            </a:endParaRPr>
          </a:p>
        </p:txBody>
      </p:sp>
      <p:sp>
        <p:nvSpPr>
          <p:cNvPr id="393" name="CustomShape 4"/>
          <p:cNvSpPr/>
          <p:nvPr/>
        </p:nvSpPr>
        <p:spPr>
          <a:xfrm>
            <a:off x="3960000" y="588960"/>
            <a:ext cx="7709400" cy="5904720"/>
          </a:xfrm>
          <a:prstGeom prst="rect">
            <a:avLst/>
          </a:prstGeom>
          <a:noFill/>
          <a:ln>
            <a:noFill/>
          </a:ln>
        </p:spPr>
        <p:style>
          <a:lnRef idx="0"/>
          <a:fillRef idx="0"/>
          <a:effectRef idx="0"/>
          <a:fontRef idx="minor"/>
        </p:style>
      </p:sp>
      <p:pic>
        <p:nvPicPr>
          <p:cNvPr id="394" name="Image 80" descr=""/>
          <p:cNvPicPr/>
          <p:nvPr/>
        </p:nvPicPr>
        <p:blipFill>
          <a:blip r:embed="rId1"/>
          <a:stretch/>
        </p:blipFill>
        <p:spPr>
          <a:xfrm>
            <a:off x="0" y="0"/>
            <a:ext cx="590400" cy="488520"/>
          </a:xfrm>
          <a:prstGeom prst="rect">
            <a:avLst/>
          </a:prstGeom>
          <a:ln>
            <a:noFill/>
          </a:ln>
        </p:spPr>
      </p:pic>
      <p:pic>
        <p:nvPicPr>
          <p:cNvPr id="395" name="" descr=""/>
          <p:cNvPicPr/>
          <p:nvPr/>
        </p:nvPicPr>
        <p:blipFill>
          <a:blip r:embed="rId2"/>
          <a:stretch/>
        </p:blipFill>
        <p:spPr>
          <a:xfrm>
            <a:off x="3888000" y="1139760"/>
            <a:ext cx="8206560" cy="44748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397" name="CustomShape 2"/>
          <p:cNvSpPr/>
          <p:nvPr/>
        </p:nvSpPr>
        <p:spPr>
          <a:xfrm>
            <a:off x="466200" y="731520"/>
            <a:ext cx="3350520" cy="3173760"/>
          </a:xfrm>
          <a:prstGeom prst="rect">
            <a:avLst/>
          </a:prstGeom>
          <a:noFill/>
          <a:ln>
            <a:noFill/>
          </a:ln>
        </p:spPr>
        <p:style>
          <a:lnRef idx="0"/>
          <a:fillRef idx="0"/>
          <a:effectRef idx="0"/>
          <a:fontRef idx="minor"/>
        </p:style>
      </p:sp>
      <p:sp>
        <p:nvSpPr>
          <p:cNvPr id="398"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Deuxième étape</a:t>
            </a:r>
            <a:endParaRPr b="0" lang="fr-FR" sz="2400" spc="-1" strike="noStrike">
              <a:latin typeface="Arial"/>
            </a:endParaRPr>
          </a:p>
        </p:txBody>
      </p:sp>
      <p:sp>
        <p:nvSpPr>
          <p:cNvPr id="399" name="CustomShape 4"/>
          <p:cNvSpPr/>
          <p:nvPr/>
        </p:nvSpPr>
        <p:spPr>
          <a:xfrm>
            <a:off x="3960000" y="588960"/>
            <a:ext cx="7709400" cy="5904720"/>
          </a:xfrm>
          <a:prstGeom prst="rect">
            <a:avLst/>
          </a:prstGeom>
          <a:noFill/>
          <a:ln>
            <a:noFill/>
          </a:ln>
        </p:spPr>
        <p:style>
          <a:lnRef idx="0"/>
          <a:fillRef idx="0"/>
          <a:effectRef idx="0"/>
          <a:fontRef idx="minor"/>
        </p:style>
      </p:sp>
      <p:pic>
        <p:nvPicPr>
          <p:cNvPr id="400" name="Image 80" descr=""/>
          <p:cNvPicPr/>
          <p:nvPr/>
        </p:nvPicPr>
        <p:blipFill>
          <a:blip r:embed="rId1"/>
          <a:stretch/>
        </p:blipFill>
        <p:spPr>
          <a:xfrm>
            <a:off x="0" y="0"/>
            <a:ext cx="590400" cy="488520"/>
          </a:xfrm>
          <a:prstGeom prst="rect">
            <a:avLst/>
          </a:prstGeom>
          <a:ln>
            <a:noFill/>
          </a:ln>
        </p:spPr>
      </p:pic>
      <p:pic>
        <p:nvPicPr>
          <p:cNvPr id="401" name="" descr=""/>
          <p:cNvPicPr/>
          <p:nvPr/>
        </p:nvPicPr>
        <p:blipFill>
          <a:blip r:embed="rId2"/>
          <a:stretch/>
        </p:blipFill>
        <p:spPr>
          <a:xfrm>
            <a:off x="3818160" y="1326600"/>
            <a:ext cx="8370360" cy="443196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403" name="CustomShape 2"/>
          <p:cNvSpPr/>
          <p:nvPr/>
        </p:nvSpPr>
        <p:spPr>
          <a:xfrm>
            <a:off x="466200" y="731520"/>
            <a:ext cx="3350520" cy="3173760"/>
          </a:xfrm>
          <a:prstGeom prst="rect">
            <a:avLst/>
          </a:prstGeom>
          <a:noFill/>
          <a:ln>
            <a:noFill/>
          </a:ln>
        </p:spPr>
        <p:style>
          <a:lnRef idx="0"/>
          <a:fillRef idx="0"/>
          <a:effectRef idx="0"/>
          <a:fontRef idx="minor"/>
        </p:style>
      </p:sp>
      <p:sp>
        <p:nvSpPr>
          <p:cNvPr id="404"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Troisième étape</a:t>
            </a:r>
            <a:endParaRPr b="0" lang="fr-FR" sz="2400" spc="-1" strike="noStrike">
              <a:latin typeface="Arial"/>
            </a:endParaRPr>
          </a:p>
        </p:txBody>
      </p:sp>
      <p:sp>
        <p:nvSpPr>
          <p:cNvPr id="405" name="CustomShape 4"/>
          <p:cNvSpPr/>
          <p:nvPr/>
        </p:nvSpPr>
        <p:spPr>
          <a:xfrm>
            <a:off x="3960000" y="588960"/>
            <a:ext cx="7709400" cy="5904720"/>
          </a:xfrm>
          <a:prstGeom prst="rect">
            <a:avLst/>
          </a:prstGeom>
          <a:noFill/>
          <a:ln>
            <a:noFill/>
          </a:ln>
        </p:spPr>
        <p:style>
          <a:lnRef idx="0"/>
          <a:fillRef idx="0"/>
          <a:effectRef idx="0"/>
          <a:fontRef idx="minor"/>
        </p:style>
      </p:sp>
      <p:pic>
        <p:nvPicPr>
          <p:cNvPr id="406" name="Image 80" descr=""/>
          <p:cNvPicPr/>
          <p:nvPr/>
        </p:nvPicPr>
        <p:blipFill>
          <a:blip r:embed="rId1"/>
          <a:stretch/>
        </p:blipFill>
        <p:spPr>
          <a:xfrm>
            <a:off x="0" y="0"/>
            <a:ext cx="590400" cy="488520"/>
          </a:xfrm>
          <a:prstGeom prst="rect">
            <a:avLst/>
          </a:prstGeom>
          <a:ln>
            <a:noFill/>
          </a:ln>
        </p:spPr>
      </p:pic>
      <p:pic>
        <p:nvPicPr>
          <p:cNvPr id="407" name="" descr=""/>
          <p:cNvPicPr/>
          <p:nvPr/>
        </p:nvPicPr>
        <p:blipFill>
          <a:blip r:embed="rId2"/>
          <a:stretch/>
        </p:blipFill>
        <p:spPr>
          <a:xfrm>
            <a:off x="3888000" y="1411200"/>
            <a:ext cx="8135640" cy="441936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L’agenda des réouvertures</a:t>
            </a:r>
            <a:endParaRPr b="0" lang="fr-FR" sz="3200" spc="-1" strike="noStrike">
              <a:latin typeface="Arial"/>
            </a:endParaRPr>
          </a:p>
        </p:txBody>
      </p:sp>
      <p:sp>
        <p:nvSpPr>
          <p:cNvPr id="409" name="CustomShape 2"/>
          <p:cNvSpPr/>
          <p:nvPr/>
        </p:nvSpPr>
        <p:spPr>
          <a:xfrm>
            <a:off x="466200" y="731520"/>
            <a:ext cx="3350520" cy="3173760"/>
          </a:xfrm>
          <a:prstGeom prst="rect">
            <a:avLst/>
          </a:prstGeom>
          <a:noFill/>
          <a:ln>
            <a:noFill/>
          </a:ln>
        </p:spPr>
        <p:style>
          <a:lnRef idx="0"/>
          <a:fillRef idx="0"/>
          <a:effectRef idx="0"/>
          <a:fontRef idx="minor"/>
        </p:style>
      </p:sp>
      <p:sp>
        <p:nvSpPr>
          <p:cNvPr id="410"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Quatrième étape</a:t>
            </a:r>
            <a:endParaRPr b="0" lang="fr-FR" sz="2400" spc="-1" strike="noStrike">
              <a:latin typeface="Arial"/>
            </a:endParaRPr>
          </a:p>
        </p:txBody>
      </p:sp>
      <p:sp>
        <p:nvSpPr>
          <p:cNvPr id="411" name="CustomShape 4"/>
          <p:cNvSpPr/>
          <p:nvPr/>
        </p:nvSpPr>
        <p:spPr>
          <a:xfrm>
            <a:off x="3960000" y="588960"/>
            <a:ext cx="7709400" cy="5904720"/>
          </a:xfrm>
          <a:prstGeom prst="rect">
            <a:avLst/>
          </a:prstGeom>
          <a:noFill/>
          <a:ln>
            <a:noFill/>
          </a:ln>
        </p:spPr>
        <p:style>
          <a:lnRef idx="0"/>
          <a:fillRef idx="0"/>
          <a:effectRef idx="0"/>
          <a:fontRef idx="minor"/>
        </p:style>
      </p:sp>
      <p:pic>
        <p:nvPicPr>
          <p:cNvPr id="412" name="Image 80" descr=""/>
          <p:cNvPicPr/>
          <p:nvPr/>
        </p:nvPicPr>
        <p:blipFill>
          <a:blip r:embed="rId1"/>
          <a:stretch/>
        </p:blipFill>
        <p:spPr>
          <a:xfrm>
            <a:off x="0" y="0"/>
            <a:ext cx="590400" cy="488520"/>
          </a:xfrm>
          <a:prstGeom prst="rect">
            <a:avLst/>
          </a:prstGeom>
          <a:ln>
            <a:noFill/>
          </a:ln>
        </p:spPr>
      </p:pic>
      <p:pic>
        <p:nvPicPr>
          <p:cNvPr id="413" name="" descr=""/>
          <p:cNvPicPr/>
          <p:nvPr/>
        </p:nvPicPr>
        <p:blipFill>
          <a:blip r:embed="rId2"/>
          <a:stretch/>
        </p:blipFill>
        <p:spPr>
          <a:xfrm>
            <a:off x="3818160" y="1423080"/>
            <a:ext cx="8142840" cy="44074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Image 80" descr=""/>
          <p:cNvPicPr/>
          <p:nvPr/>
        </p:nvPicPr>
        <p:blipFill>
          <a:blip r:embed="rId1"/>
          <a:stretch/>
        </p:blipFill>
        <p:spPr>
          <a:xfrm>
            <a:off x="0" y="0"/>
            <a:ext cx="595080" cy="493200"/>
          </a:xfrm>
          <a:prstGeom prst="rect">
            <a:avLst/>
          </a:prstGeom>
          <a:ln>
            <a:noFill/>
          </a:ln>
        </p:spPr>
      </p:pic>
      <p:sp>
        <p:nvSpPr>
          <p:cNvPr id="212" name="CustomShape 1"/>
          <p:cNvSpPr/>
          <p:nvPr/>
        </p:nvSpPr>
        <p:spPr>
          <a:xfrm>
            <a:off x="466200" y="497880"/>
            <a:ext cx="3363120" cy="3700440"/>
          </a:xfrm>
          <a:prstGeom prst="rect">
            <a:avLst/>
          </a:prstGeom>
          <a:solidFill>
            <a:srgbClr val="595959"/>
          </a:solidFill>
          <a:ln w="25560">
            <a:noFill/>
          </a:ln>
        </p:spPr>
        <p:style>
          <a:lnRef idx="0"/>
          <a:fillRef idx="0"/>
          <a:effectRef idx="0"/>
          <a:fontRef idx="minor"/>
        </p:style>
      </p:sp>
      <p:sp>
        <p:nvSpPr>
          <p:cNvPr id="213" name="CustomShape 2"/>
          <p:cNvSpPr/>
          <p:nvPr/>
        </p:nvSpPr>
        <p:spPr>
          <a:xfrm>
            <a:off x="466200" y="731520"/>
            <a:ext cx="3363120" cy="31863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2800" spc="-1" strike="noStrike">
                <a:solidFill>
                  <a:srgbClr val="e7e6e6"/>
                </a:solidFill>
                <a:latin typeface="Arial"/>
                <a:ea typeface="Arial Hebrew"/>
              </a:rPr>
              <a:t>Point de situation épidémiologique</a:t>
            </a:r>
            <a:br/>
            <a:endParaRPr b="0" lang="fr-FR" sz="2800" spc="-1" strike="noStrike">
              <a:latin typeface="Arial"/>
            </a:endParaRPr>
          </a:p>
        </p:txBody>
      </p:sp>
      <p:sp>
        <p:nvSpPr>
          <p:cNvPr id="214" name="CustomShape 3"/>
          <p:cNvSpPr/>
          <p:nvPr/>
        </p:nvSpPr>
        <p:spPr>
          <a:xfrm>
            <a:off x="466200" y="4419360"/>
            <a:ext cx="3363120" cy="1928880"/>
          </a:xfrm>
          <a:prstGeom prst="rect">
            <a:avLst/>
          </a:prstGeom>
          <a:solidFill>
            <a:srgbClr val="4f81bd">
              <a:alpha val="95000"/>
            </a:srgbClr>
          </a:solidFill>
          <a:ln w="25560">
            <a:noFill/>
          </a:ln>
        </p:spPr>
        <p:style>
          <a:lnRef idx="0"/>
          <a:fillRef idx="0"/>
          <a:effectRef idx="0"/>
          <a:fontRef idx="minor"/>
        </p:style>
      </p:sp>
      <p:sp>
        <p:nvSpPr>
          <p:cNvPr id="215" name="CustomShape 4"/>
          <p:cNvSpPr/>
          <p:nvPr/>
        </p:nvSpPr>
        <p:spPr>
          <a:xfrm>
            <a:off x="4124880" y="332640"/>
            <a:ext cx="7947000" cy="6015600"/>
          </a:xfrm>
          <a:prstGeom prst="rect">
            <a:avLst/>
          </a:prstGeom>
          <a:solidFill>
            <a:srgbClr val="808080">
              <a:alpha val="20000"/>
            </a:srgbClr>
          </a:solidFill>
          <a:ln w="25560">
            <a:noFill/>
          </a:ln>
        </p:spPr>
        <p:style>
          <a:lnRef idx="0"/>
          <a:fillRef idx="0"/>
          <a:effectRef idx="0"/>
          <a:fontRef idx="minor"/>
        </p:style>
      </p:sp>
      <p:sp>
        <p:nvSpPr>
          <p:cNvPr id="216" name="CustomShape 5"/>
          <p:cNvSpPr/>
          <p:nvPr/>
        </p:nvSpPr>
        <p:spPr>
          <a:xfrm>
            <a:off x="4124880" y="483480"/>
            <a:ext cx="6504120" cy="56851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endParaRPr b="0" lang="fr-FR" sz="1800" spc="-1" strike="noStrike">
              <a:latin typeface="Arial"/>
            </a:endParaRPr>
          </a:p>
          <a:p>
            <a:pPr>
              <a:lnSpc>
                <a:spcPct val="100000"/>
              </a:lnSpc>
            </a:pPr>
            <a:r>
              <a:rPr b="1" lang="fr-FR" sz="1500" spc="-1" strike="noStrike">
                <a:solidFill>
                  <a:srgbClr val="000000"/>
                </a:solidFill>
                <a:latin typeface="Arial"/>
                <a:ea typeface="DejaVu Sans"/>
              </a:rPr>
              <a:t>Evolution du taux d’incidence : </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46 : 357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47 : 177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48 : 141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49 : 135 pour 100 000 habitants </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50 : 153 pour 100 000 habitants </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51 : 191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52 : 169 pour 100 000 habitants </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53 : 181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   : 265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2   : 267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3   : 289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4   : 258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5   : 232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6   : 240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7   : 221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8   : 230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9   : 221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10 : 266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11 : 317 pour 100 000 habitants </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12 : 436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13 : 483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14 : 404 pour 100 000 habitants</a:t>
            </a:r>
            <a:endParaRPr b="0" lang="fr-FR" sz="1500" spc="-1" strike="noStrike">
              <a:latin typeface="Arial"/>
            </a:endParaRPr>
          </a:p>
          <a:p>
            <a:pPr marL="457200">
              <a:lnSpc>
                <a:spcPct val="100000"/>
              </a:lnSpc>
            </a:pPr>
            <a:r>
              <a:rPr b="0" lang="fr-FR" sz="1500" spc="-1" strike="noStrike">
                <a:solidFill>
                  <a:srgbClr val="000000"/>
                </a:solidFill>
                <a:latin typeface="Arial"/>
                <a:ea typeface="DejaVu Sans"/>
              </a:rPr>
              <a:t>Semaine 15 : 396 pour 100 000 habitants</a:t>
            </a:r>
            <a:endParaRPr b="0" lang="fr-FR" sz="1500" spc="-1" strike="noStrike">
              <a:latin typeface="Arial"/>
            </a:endParaRPr>
          </a:p>
          <a:p>
            <a:pPr marL="457200">
              <a:lnSpc>
                <a:spcPct val="100000"/>
              </a:lnSpc>
            </a:pPr>
            <a:r>
              <a:rPr b="1" lang="fr-FR" sz="1500" spc="-1" strike="noStrike">
                <a:solidFill>
                  <a:srgbClr val="000000"/>
                </a:solidFill>
                <a:latin typeface="Arial"/>
                <a:ea typeface="DejaVu Sans"/>
              </a:rPr>
              <a:t>Semaine 16 : 363 pour 100 000 habitants</a:t>
            </a:r>
            <a:endParaRPr b="0" lang="fr-FR" sz="1500" spc="-1" strike="noStrike">
              <a:latin typeface="Arial"/>
            </a:endParaRPr>
          </a:p>
          <a:p>
            <a:pPr marL="457200">
              <a:lnSpc>
                <a:spcPct val="100000"/>
              </a:lnSpc>
            </a:pPr>
            <a:r>
              <a:rPr b="1" lang="fr-FR" sz="1500" spc="-1" strike="noStrike">
                <a:solidFill>
                  <a:srgbClr val="ff0000"/>
                </a:solidFill>
                <a:latin typeface="Arial"/>
                <a:ea typeface="DejaVu Sans"/>
              </a:rPr>
              <a:t>Semaine 17 : 267 pour 100 000 habitants</a:t>
            </a:r>
            <a:br/>
            <a:endParaRPr b="0" lang="fr-FR" sz="1500" spc="-1" strike="noStrike">
              <a:latin typeface="Arial"/>
            </a:endParaRPr>
          </a:p>
        </p:txBody>
      </p:sp>
      <p:sp>
        <p:nvSpPr>
          <p:cNvPr id="217" name="CustomShape 6"/>
          <p:cNvSpPr/>
          <p:nvPr/>
        </p:nvSpPr>
        <p:spPr>
          <a:xfrm>
            <a:off x="466200" y="4784400"/>
            <a:ext cx="3363120" cy="11988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600" spc="-1" strike="noStrike">
                <a:solidFill>
                  <a:srgbClr val="e7e6e6"/>
                </a:solidFill>
                <a:latin typeface="Arial"/>
                <a:ea typeface="DejaVu Sans"/>
              </a:rPr>
              <a:t>Incidence </a:t>
            </a:r>
            <a:r>
              <a:rPr b="1" lang="fr-FR" sz="2000" spc="-1" strike="noStrike">
                <a:solidFill>
                  <a:srgbClr val="e7e6e6"/>
                </a:solidFill>
                <a:latin typeface="Arial"/>
                <a:ea typeface="DejaVu Sans"/>
              </a:rPr>
              <a:t>(nouveaux cas pendant une semaine)</a:t>
            </a:r>
            <a:endParaRPr b="0" lang="fr-FR" sz="2000" spc="-1" strike="noStrike">
              <a:latin typeface="Arial"/>
            </a:endParaRPr>
          </a:p>
        </p:txBody>
      </p:sp>
      <p:sp>
        <p:nvSpPr>
          <p:cNvPr id="218" name="CustomShape 7"/>
          <p:cNvSpPr/>
          <p:nvPr/>
        </p:nvSpPr>
        <p:spPr>
          <a:xfrm>
            <a:off x="9120240" y="5265000"/>
            <a:ext cx="1300680" cy="381960"/>
          </a:xfrm>
          <a:prstGeom prst="rect">
            <a:avLst/>
          </a:prstGeom>
          <a:noFill/>
          <a:ln>
            <a:solidFill>
              <a:srgbClr val="ff0000"/>
            </a:solidFill>
          </a:ln>
        </p:spPr>
        <p:style>
          <a:lnRef idx="0"/>
          <a:fillRef idx="0"/>
          <a:effectRef idx="0"/>
          <a:fontRef idx="minor"/>
        </p:style>
        <p:txBody>
          <a:bodyPr lIns="90000" rIns="90000" tIns="45000" bIns="45000">
            <a:noAutofit/>
          </a:bodyPr>
          <a:p>
            <a:pPr algn="ctr">
              <a:lnSpc>
                <a:spcPct val="100000"/>
              </a:lnSpc>
            </a:pPr>
            <a:r>
              <a:rPr b="0" lang="fr-FR" sz="1000" spc="-1" strike="noStrike">
                <a:solidFill>
                  <a:srgbClr val="ff0000"/>
                </a:solidFill>
                <a:latin typeface="Arial"/>
                <a:ea typeface="DejaVu Sans"/>
              </a:rPr>
              <a:t>Passage en vigilance renforcée</a:t>
            </a:r>
            <a:endParaRPr b="0" lang="fr-FR" sz="1000" spc="-1" strike="noStrike">
              <a:latin typeface="Arial"/>
            </a:endParaRPr>
          </a:p>
        </p:txBody>
      </p:sp>
      <p:sp>
        <p:nvSpPr>
          <p:cNvPr id="219" name="CustomShape 8"/>
          <p:cNvSpPr/>
          <p:nvPr/>
        </p:nvSpPr>
        <p:spPr>
          <a:xfrm>
            <a:off x="4511880" y="6357600"/>
            <a:ext cx="7790040" cy="394560"/>
          </a:xfrm>
          <a:prstGeom prst="rect">
            <a:avLst/>
          </a:prstGeom>
          <a:noFill/>
          <a:ln w="19080">
            <a:noFill/>
          </a:ln>
        </p:spPr>
        <p:style>
          <a:lnRef idx="0"/>
          <a:fillRef idx="0"/>
          <a:effectRef idx="0"/>
          <a:fontRef idx="minor"/>
        </p:style>
        <p:txBody>
          <a:bodyPr lIns="90000" rIns="90000" tIns="45000" bIns="45000">
            <a:noAutofit/>
          </a:bodyPr>
          <a:p>
            <a:pPr>
              <a:lnSpc>
                <a:spcPct val="100000"/>
              </a:lnSpc>
            </a:pPr>
            <a:r>
              <a:rPr b="1" lang="fr-FR" sz="1800" spc="-1" strike="noStrike">
                <a:solidFill>
                  <a:srgbClr val="ff0000"/>
                </a:solidFill>
                <a:latin typeface="Arial"/>
                <a:ea typeface="DejaVu Sans"/>
              </a:rPr>
              <a:t>Incidence en baisse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3200" spc="-1" strike="noStrike">
                <a:solidFill>
                  <a:srgbClr val="ffffff"/>
                </a:solidFill>
                <a:latin typeface="Arial"/>
                <a:ea typeface="DejaVu Sans"/>
              </a:rPr>
              <a:t>Le  pass sanitaire</a:t>
            </a:r>
            <a:endParaRPr b="0" lang="fr-FR" sz="3200" spc="-1" strike="noStrike">
              <a:latin typeface="Arial"/>
            </a:endParaRPr>
          </a:p>
        </p:txBody>
      </p:sp>
      <p:sp>
        <p:nvSpPr>
          <p:cNvPr id="415" name="CustomShape 2"/>
          <p:cNvSpPr/>
          <p:nvPr/>
        </p:nvSpPr>
        <p:spPr>
          <a:xfrm>
            <a:off x="466200" y="731520"/>
            <a:ext cx="3350520" cy="3173760"/>
          </a:xfrm>
          <a:prstGeom prst="rect">
            <a:avLst/>
          </a:prstGeom>
          <a:noFill/>
          <a:ln>
            <a:noFill/>
          </a:ln>
        </p:spPr>
        <p:style>
          <a:lnRef idx="0"/>
          <a:fillRef idx="0"/>
          <a:effectRef idx="0"/>
          <a:fontRef idx="minor"/>
        </p:style>
      </p:sp>
      <p:sp>
        <p:nvSpPr>
          <p:cNvPr id="416" name="CustomShape 3"/>
          <p:cNvSpPr/>
          <p:nvPr/>
        </p:nvSpPr>
        <p:spPr>
          <a:xfrm>
            <a:off x="464040" y="4577400"/>
            <a:ext cx="3350520" cy="19162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17" name="CustomShape 4"/>
          <p:cNvSpPr/>
          <p:nvPr/>
        </p:nvSpPr>
        <p:spPr>
          <a:xfrm>
            <a:off x="3960000" y="588960"/>
            <a:ext cx="7709400" cy="5904720"/>
          </a:xfrm>
          <a:prstGeom prst="rect">
            <a:avLst/>
          </a:prstGeom>
          <a:noFill/>
          <a:ln>
            <a:noFill/>
          </a:ln>
        </p:spPr>
        <p:style>
          <a:lnRef idx="0"/>
          <a:fillRef idx="0"/>
          <a:effectRef idx="0"/>
          <a:fontRef idx="minor"/>
        </p:style>
      </p:sp>
      <p:pic>
        <p:nvPicPr>
          <p:cNvPr id="418" name="Image 80" descr=""/>
          <p:cNvPicPr/>
          <p:nvPr/>
        </p:nvPicPr>
        <p:blipFill>
          <a:blip r:embed="rId1"/>
          <a:stretch/>
        </p:blipFill>
        <p:spPr>
          <a:xfrm>
            <a:off x="0" y="0"/>
            <a:ext cx="590400" cy="488520"/>
          </a:xfrm>
          <a:prstGeom prst="rect">
            <a:avLst/>
          </a:prstGeom>
          <a:ln>
            <a:noFill/>
          </a:ln>
        </p:spPr>
      </p:pic>
      <p:pic>
        <p:nvPicPr>
          <p:cNvPr id="419" name="" descr=""/>
          <p:cNvPicPr/>
          <p:nvPr/>
        </p:nvPicPr>
        <p:blipFill>
          <a:blip r:embed="rId2"/>
          <a:stretch/>
        </p:blipFill>
        <p:spPr>
          <a:xfrm>
            <a:off x="3934080" y="1080000"/>
            <a:ext cx="8016480" cy="4390560"/>
          </a:xfrm>
          <a:prstGeom prst="rect">
            <a:avLst/>
          </a:prstGeom>
          <a:ln>
            <a:noFill/>
          </a:ln>
        </p:spPr>
      </p:pic>
      <p:sp>
        <p:nvSpPr>
          <p:cNvPr id="420" name="CustomShape 5"/>
          <p:cNvSpPr/>
          <p:nvPr/>
        </p:nvSpPr>
        <p:spPr>
          <a:xfrm>
            <a:off x="504000" y="4814640"/>
            <a:ext cx="2810880" cy="1004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ea typeface="DejaVu Sans"/>
              </a:rPr>
              <a:t> </a:t>
            </a:r>
            <a:r>
              <a:rPr b="0" lang="fr-FR" sz="2000" spc="-1" strike="noStrike">
                <a:solidFill>
                  <a:srgbClr val="ffffff"/>
                </a:solidFill>
                <a:latin typeface="Arial"/>
                <a:ea typeface="AiglonPro-Demi"/>
              </a:rPr>
              <a:t>Il sera disponible via </a:t>
            </a:r>
            <a:r>
              <a:rPr b="1" lang="fr-FR" sz="2000" spc="-1" strike="noStrike">
                <a:solidFill>
                  <a:srgbClr val="ffffff"/>
                </a:solidFill>
                <a:latin typeface="Arial"/>
                <a:ea typeface="AiglonPro-ExtraBold"/>
              </a:rPr>
              <a:t>TousAntiCovid</a:t>
            </a:r>
            <a:endParaRPr b="0" lang="fr-FR" sz="2000" spc="-1" strike="noStrike">
              <a:latin typeface="Arial"/>
            </a:endParaRPr>
          </a:p>
          <a:p>
            <a:pPr>
              <a:lnSpc>
                <a:spcPct val="100000"/>
              </a:lnSpc>
            </a:pPr>
            <a:r>
              <a:rPr b="0" lang="fr-FR" sz="2000" spc="-1" strike="noStrike">
                <a:solidFill>
                  <a:srgbClr val="ffffff"/>
                </a:solidFill>
                <a:latin typeface="Arial"/>
                <a:ea typeface="AiglonPro-ExtraBold"/>
              </a:rPr>
              <a:t>début juin</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466200" y="588960"/>
            <a:ext cx="3350520" cy="3888000"/>
          </a:xfrm>
          <a:prstGeom prst="rect">
            <a:avLst/>
          </a:prstGeom>
          <a:solidFill>
            <a:srgbClr val="595959"/>
          </a:solidFill>
          <a:ln w="25560">
            <a:noFill/>
          </a:ln>
        </p:spPr>
        <p:style>
          <a:lnRef idx="0"/>
          <a:fillRef idx="0"/>
          <a:effectRef idx="0"/>
          <a:fontRef idx="minor"/>
        </p:style>
      </p:sp>
      <p:sp>
        <p:nvSpPr>
          <p:cNvPr id="422" name="CustomShape 2"/>
          <p:cNvSpPr/>
          <p:nvPr/>
        </p:nvSpPr>
        <p:spPr>
          <a:xfrm>
            <a:off x="466200" y="731520"/>
            <a:ext cx="3350520" cy="3173760"/>
          </a:xfrm>
          <a:prstGeom prst="rect">
            <a:avLst/>
          </a:prstGeom>
          <a:noFill/>
          <a:ln>
            <a:noFill/>
          </a:ln>
        </p:spPr>
        <p:style>
          <a:lnRef idx="0"/>
          <a:fillRef idx="0"/>
          <a:effectRef idx="0"/>
          <a:fontRef idx="minor"/>
        </p:style>
      </p:sp>
      <p:sp>
        <p:nvSpPr>
          <p:cNvPr id="423" name="CustomShape 3"/>
          <p:cNvSpPr/>
          <p:nvPr/>
        </p:nvSpPr>
        <p:spPr>
          <a:xfrm>
            <a:off x="466200" y="4577400"/>
            <a:ext cx="3350520" cy="1916280"/>
          </a:xfrm>
          <a:prstGeom prst="rect">
            <a:avLst/>
          </a:prstGeom>
          <a:solidFill>
            <a:srgbClr val="4f81bd">
              <a:alpha val="95000"/>
            </a:srgbClr>
          </a:solidFill>
          <a:ln w="25560">
            <a:noFill/>
          </a:ln>
        </p:spPr>
        <p:style>
          <a:lnRef idx="0"/>
          <a:fillRef idx="0"/>
          <a:effectRef idx="0"/>
          <a:fontRef idx="minor"/>
        </p:style>
      </p:sp>
      <p:sp>
        <p:nvSpPr>
          <p:cNvPr id="424" name="CustomShape 4"/>
          <p:cNvSpPr/>
          <p:nvPr/>
        </p:nvSpPr>
        <p:spPr>
          <a:xfrm>
            <a:off x="3960000" y="588960"/>
            <a:ext cx="7709400" cy="5904720"/>
          </a:xfrm>
          <a:prstGeom prst="rect">
            <a:avLst/>
          </a:prstGeom>
          <a:solidFill>
            <a:srgbClr val="808080">
              <a:alpha val="20000"/>
            </a:srgbClr>
          </a:solidFill>
          <a:ln w="25560">
            <a:noFill/>
          </a:ln>
        </p:spPr>
        <p:style>
          <a:lnRef idx="0"/>
          <a:fillRef idx="0"/>
          <a:effectRef idx="0"/>
          <a:fontRef idx="minor"/>
        </p:style>
      </p:sp>
      <p:sp>
        <p:nvSpPr>
          <p:cNvPr id="425" name="CustomShape 5"/>
          <p:cNvSpPr/>
          <p:nvPr/>
        </p:nvSpPr>
        <p:spPr>
          <a:xfrm>
            <a:off x="3960000" y="588960"/>
            <a:ext cx="7709400" cy="590472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 </a:t>
            </a:r>
            <a:r>
              <a:rPr b="1" lang="fr-FR" sz="5400" spc="-1" strike="noStrike">
                <a:solidFill>
                  <a:srgbClr val="000000"/>
                </a:solidFill>
                <a:latin typeface="Arial"/>
                <a:ea typeface="DejaVu Sans"/>
              </a:rPr>
              <a:t>MESURES ADMINISTRATIVES</a:t>
            </a:r>
            <a:endParaRPr b="0" lang="fr-FR" sz="5400" spc="-1" strike="noStrike">
              <a:latin typeface="Arial"/>
            </a:endParaRPr>
          </a:p>
        </p:txBody>
      </p:sp>
      <p:pic>
        <p:nvPicPr>
          <p:cNvPr id="426" name="Image 80" descr=""/>
          <p:cNvPicPr/>
          <p:nvPr/>
        </p:nvPicPr>
        <p:blipFill>
          <a:blip r:embed="rId1"/>
          <a:stretch/>
        </p:blipFill>
        <p:spPr>
          <a:xfrm>
            <a:off x="0" y="0"/>
            <a:ext cx="590400" cy="488520"/>
          </a:xfrm>
          <a:prstGeom prst="rect">
            <a:avLst/>
          </a:prstGeom>
          <a:ln>
            <a:noFill/>
          </a:ln>
        </p:spPr>
      </p:pic>
      <p:pic>
        <p:nvPicPr>
          <p:cNvPr id="427" name="Image 80" descr=""/>
          <p:cNvPicPr/>
          <p:nvPr/>
        </p:nvPicPr>
        <p:blipFill>
          <a:blip r:embed="rId2"/>
          <a:stretch/>
        </p:blipFill>
        <p:spPr>
          <a:xfrm>
            <a:off x="7104240" y="4808880"/>
            <a:ext cx="1421280" cy="11790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CustomShape 1"/>
          <p:cNvSpPr/>
          <p:nvPr/>
        </p:nvSpPr>
        <p:spPr>
          <a:xfrm>
            <a:off x="371520" y="624960"/>
            <a:ext cx="3352320" cy="385488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Décret du 1 mai 2021 modifiant le décret 25020-1310 du 29 octobre 2020</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p:txBody>
      </p:sp>
      <p:sp>
        <p:nvSpPr>
          <p:cNvPr id="429" name="CustomShape 2"/>
          <p:cNvSpPr/>
          <p:nvPr/>
        </p:nvSpPr>
        <p:spPr>
          <a:xfrm>
            <a:off x="465480" y="731160"/>
            <a:ext cx="3352320" cy="3175560"/>
          </a:xfrm>
          <a:prstGeom prst="rect">
            <a:avLst/>
          </a:prstGeom>
          <a:noFill/>
          <a:ln>
            <a:noFill/>
          </a:ln>
        </p:spPr>
        <p:style>
          <a:lnRef idx="0"/>
          <a:fillRef idx="0"/>
          <a:effectRef idx="0"/>
          <a:fontRef idx="minor"/>
        </p:style>
      </p:sp>
      <p:sp>
        <p:nvSpPr>
          <p:cNvPr id="430" name="CustomShape 3"/>
          <p:cNvSpPr/>
          <p:nvPr/>
        </p:nvSpPr>
        <p:spPr>
          <a:xfrm>
            <a:off x="371520" y="4680000"/>
            <a:ext cx="3352320" cy="19180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Arial"/>
                <a:ea typeface="DejaVu Sans"/>
              </a:rPr>
              <a:t>Décret n°2021-541 du 1 mai 2021 </a:t>
            </a:r>
            <a:endParaRPr b="0" lang="fr-FR" sz="1800" spc="-1" strike="noStrike">
              <a:latin typeface="Arial"/>
            </a:endParaRPr>
          </a:p>
        </p:txBody>
      </p:sp>
      <p:sp>
        <p:nvSpPr>
          <p:cNvPr id="431" name="CustomShape 4"/>
          <p:cNvSpPr/>
          <p:nvPr/>
        </p:nvSpPr>
        <p:spPr>
          <a:xfrm>
            <a:off x="3920760" y="624960"/>
            <a:ext cx="7711560" cy="592632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200000"/>
              </a:lnSpc>
            </a:pPr>
            <a:r>
              <a:rPr b="1" lang="fr-FR" sz="1400" spc="-1" strike="noStrike" u="sng">
                <a:solidFill>
                  <a:srgbClr val="000000"/>
                </a:solidFill>
                <a:uFillTx/>
                <a:latin typeface="Arial"/>
                <a:ea typeface="DejaVu Sans"/>
              </a:rPr>
              <a:t>Fin des restrictions de déplacement en journée</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200" spc="-1" strike="noStrike">
                <a:solidFill>
                  <a:srgbClr val="000000"/>
                </a:solidFill>
                <a:latin typeface="Arial"/>
                <a:ea typeface="DejaVu Sans"/>
              </a:rPr>
              <a:t>Les dispositions relatives à l’interdiction de déplacement en </a:t>
            </a:r>
            <a:r>
              <a:rPr b="1" lang="fr-FR" sz="1200" spc="-1" strike="noStrike" u="sng">
                <a:solidFill>
                  <a:srgbClr val="000000"/>
                </a:solidFill>
                <a:uFillTx/>
                <a:latin typeface="Arial"/>
                <a:ea typeface="DejaVu Sans"/>
              </a:rPr>
              <a:t>journée</a:t>
            </a:r>
            <a:r>
              <a:rPr b="0" lang="fr-FR" sz="1200" spc="-1" strike="noStrike">
                <a:solidFill>
                  <a:srgbClr val="000000"/>
                </a:solidFill>
                <a:latin typeface="Arial"/>
                <a:ea typeface="DejaVu Sans"/>
              </a:rPr>
              <a:t> sont abrogées tant pour les déplacements infrarégionaux que pour les déplacements interrégionaux.  </a:t>
            </a:r>
            <a:endParaRPr b="0" lang="fr-FR" sz="1200" spc="-1" strike="noStrike">
              <a:latin typeface="Arial"/>
            </a:endParaRPr>
          </a:p>
          <a:p>
            <a:pPr algn="just">
              <a:lnSpc>
                <a:spcPct val="100000"/>
              </a:lnSpc>
            </a:pPr>
            <a:r>
              <a:rPr b="0" lang="fr-FR" sz="1200" spc="-1" strike="noStrike">
                <a:solidFill>
                  <a:srgbClr val="000000"/>
                </a:solidFill>
                <a:latin typeface="Arial"/>
                <a:ea typeface="Times New Roman"/>
              </a:rPr>
              <a:t>De ce fait, les déplacements liés à des transferts ou transits vers ou depuis des gares ou aéroports dans le cadre de déplacements de longue distance</a:t>
            </a:r>
            <a:r>
              <a:rPr b="0" lang="fr-FR" sz="1400" spc="-1" strike="noStrike">
                <a:solidFill>
                  <a:srgbClr val="000000"/>
                </a:solidFill>
                <a:latin typeface="Arial"/>
                <a:ea typeface="Times New Roman"/>
              </a:rPr>
              <a:t> </a:t>
            </a:r>
            <a:r>
              <a:rPr b="0" lang="fr-FR" sz="1200" spc="-1" strike="noStrike">
                <a:solidFill>
                  <a:srgbClr val="000000"/>
                </a:solidFill>
                <a:latin typeface="Arial"/>
                <a:ea typeface="Times New Roman"/>
              </a:rPr>
              <a:t>sont</a:t>
            </a:r>
            <a:r>
              <a:rPr b="0" lang="fr-FR" sz="1400" spc="-1" strike="noStrike">
                <a:solidFill>
                  <a:srgbClr val="000000"/>
                </a:solidFill>
                <a:latin typeface="Arial"/>
                <a:ea typeface="Times New Roman"/>
              </a:rPr>
              <a:t> </a:t>
            </a:r>
            <a:r>
              <a:rPr b="0" lang="fr-FR" sz="1200" spc="-1" strike="noStrike">
                <a:solidFill>
                  <a:srgbClr val="000000"/>
                </a:solidFill>
                <a:latin typeface="Arial"/>
                <a:ea typeface="Times New Roman"/>
              </a:rPr>
              <a:t>autorisés sans limitation.</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1" lang="fr-FR" sz="1400" spc="-1" strike="noStrike" u="sng">
                <a:solidFill>
                  <a:srgbClr val="000000"/>
                </a:solidFill>
                <a:uFillTx/>
                <a:latin typeface="Arial"/>
                <a:ea typeface="Times New Roman"/>
              </a:rPr>
              <a:t>Rétablissement des accueils de mineurs dans les écoles, collèges, lycées et centres de formation d’apprentis</a:t>
            </a:r>
            <a:r>
              <a:rPr b="0" lang="fr-FR" sz="1400" spc="-1" strike="noStrike">
                <a:solidFill>
                  <a:srgbClr val="000000"/>
                </a:solidFill>
                <a:latin typeface="Arial"/>
                <a:ea typeface="Times New Roman"/>
              </a:rPr>
              <a:t> (activités scolaires et périscolaires)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200" spc="-1" strike="noStrike">
                <a:solidFill>
                  <a:srgbClr val="000000"/>
                </a:solidFill>
                <a:latin typeface="Arial"/>
                <a:ea typeface="Times New Roman"/>
              </a:rPr>
              <a:t>Les activités scolaires et périscolaires sont rétablies, y compris les activités physiques et sportives de ces groupes en intérieur (dans des ERP de type X et dans les salles polyvalentes).</a:t>
            </a:r>
            <a:endParaRPr b="0" lang="fr-FR" sz="1200" spc="-1" strike="noStrike">
              <a:latin typeface="Arial"/>
            </a:endParaRPr>
          </a:p>
          <a:p>
            <a:pPr algn="just">
              <a:lnSpc>
                <a:spcPct val="100000"/>
              </a:lnSpc>
            </a:pPr>
            <a:r>
              <a:rPr b="0" lang="fr-FR" sz="1200" spc="-1" strike="noStrike">
                <a:solidFill>
                  <a:srgbClr val="000000"/>
                </a:solidFill>
                <a:latin typeface="Arial"/>
                <a:ea typeface="Times New Roman"/>
              </a:rPr>
              <a:t>Les règles relatives aux activités extrascolaires demeurent inchangées, de même que les dispositions relatives aux conservatoires.</a:t>
            </a:r>
            <a:endParaRPr b="0" lang="fr-FR" sz="1200" spc="-1" strike="noStrike">
              <a:latin typeface="Arial"/>
            </a:endParaRPr>
          </a:p>
          <a:p>
            <a:pPr algn="just">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400" spc="-1" strike="noStrike" u="sng">
                <a:solidFill>
                  <a:srgbClr val="000000"/>
                </a:solidFill>
                <a:uFillTx/>
                <a:latin typeface="Arial"/>
                <a:ea typeface="DejaVu Sans"/>
              </a:rPr>
              <a:t>Autorisation des examens en présentiel</a:t>
            </a:r>
            <a:endParaRPr b="0" lang="fr-FR" sz="1400" spc="-1" strike="noStrike">
              <a:latin typeface="Arial"/>
            </a:endParaRPr>
          </a:p>
          <a:p>
            <a:pPr>
              <a:lnSpc>
                <a:spcPct val="150000"/>
              </a:lnSpc>
            </a:pPr>
            <a:endParaRPr b="0" lang="fr-FR" sz="1400" spc="-1" strike="noStrike">
              <a:latin typeface="Arial"/>
            </a:endParaRPr>
          </a:p>
          <a:p>
            <a:pPr algn="just">
              <a:lnSpc>
                <a:spcPct val="100000"/>
              </a:lnSpc>
            </a:pPr>
            <a:endParaRPr b="0" lang="fr-FR" sz="1400" spc="-1" strike="noStrike">
              <a:latin typeface="Arial"/>
            </a:endParaRPr>
          </a:p>
        </p:txBody>
      </p:sp>
      <p:pic>
        <p:nvPicPr>
          <p:cNvPr id="432" name="Image 80" descr=""/>
          <p:cNvPicPr/>
          <p:nvPr/>
        </p:nvPicPr>
        <p:blipFill>
          <a:blip r:embed="rId1"/>
          <a:stretch/>
        </p:blipFill>
        <p:spPr>
          <a:xfrm>
            <a:off x="0" y="0"/>
            <a:ext cx="590760" cy="48888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371520" y="624960"/>
            <a:ext cx="3352320" cy="385488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r>
              <a:rPr b="0" lang="fr-FR" sz="2400" spc="-1" strike="noStrike">
                <a:solidFill>
                  <a:srgbClr val="ffffff"/>
                </a:solidFill>
                <a:latin typeface="Arial"/>
                <a:ea typeface="DejaVu Sans"/>
              </a:rPr>
              <a:t>Prolongation des mesures départementales</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p:txBody>
      </p:sp>
      <p:sp>
        <p:nvSpPr>
          <p:cNvPr id="434" name="CustomShape 2"/>
          <p:cNvSpPr/>
          <p:nvPr/>
        </p:nvSpPr>
        <p:spPr>
          <a:xfrm>
            <a:off x="465480" y="731160"/>
            <a:ext cx="3352320" cy="3175560"/>
          </a:xfrm>
          <a:prstGeom prst="rect">
            <a:avLst/>
          </a:prstGeom>
          <a:noFill/>
          <a:ln>
            <a:noFill/>
          </a:ln>
        </p:spPr>
        <p:style>
          <a:lnRef idx="0"/>
          <a:fillRef idx="0"/>
          <a:effectRef idx="0"/>
          <a:fontRef idx="minor"/>
        </p:style>
      </p:sp>
      <p:sp>
        <p:nvSpPr>
          <p:cNvPr id="435" name="CustomShape 3"/>
          <p:cNvSpPr/>
          <p:nvPr/>
        </p:nvSpPr>
        <p:spPr>
          <a:xfrm>
            <a:off x="371520" y="4680000"/>
            <a:ext cx="3352320" cy="191808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ffffff"/>
                </a:solidFill>
                <a:latin typeface="Arial"/>
                <a:ea typeface="DejaVu Sans"/>
              </a:rPr>
              <a:t> </a:t>
            </a:r>
            <a:endParaRPr b="0" lang="fr-FR" sz="1800" spc="-1" strike="noStrike">
              <a:latin typeface="Arial"/>
            </a:endParaRPr>
          </a:p>
        </p:txBody>
      </p:sp>
      <p:sp>
        <p:nvSpPr>
          <p:cNvPr id="436" name="CustomShape 4"/>
          <p:cNvSpPr/>
          <p:nvPr/>
        </p:nvSpPr>
        <p:spPr>
          <a:xfrm>
            <a:off x="3816000" y="648000"/>
            <a:ext cx="7711560" cy="61916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gn="just">
              <a:lnSpc>
                <a:spcPct val="150000"/>
              </a:lnSpc>
            </a:pPr>
            <a:r>
              <a:rPr b="1" lang="fr-FR" sz="1600" spc="-1" strike="noStrike">
                <a:solidFill>
                  <a:srgbClr val="000000"/>
                </a:solidFill>
                <a:latin typeface="Arial"/>
                <a:ea typeface="DejaVu Sans"/>
              </a:rPr>
              <a:t>Prolongation de mesures locales destinées à lutter contre la propagation de l’épidémie.</a:t>
            </a:r>
            <a:endParaRPr b="0" lang="fr-FR" sz="1600" spc="-1" strike="noStrike">
              <a:latin typeface="Arial"/>
            </a:endParaRPr>
          </a:p>
          <a:p>
            <a:pPr>
              <a:lnSpc>
                <a:spcPct val="100000"/>
              </a:lnSpc>
            </a:pPr>
            <a:endParaRPr b="0" lang="fr-FR" sz="1600" spc="-1" strike="noStrike">
              <a:latin typeface="Arial"/>
            </a:endParaRPr>
          </a:p>
          <a:p>
            <a:pPr>
              <a:lnSpc>
                <a:spcPct val="100000"/>
              </a:lnSpc>
            </a:pPr>
            <a:r>
              <a:rPr b="1" lang="fr-FR" sz="1400" spc="-1" strike="noStrike" u="sng">
                <a:solidFill>
                  <a:srgbClr val="000000"/>
                </a:solidFill>
                <a:uFillTx/>
                <a:latin typeface="Arial"/>
                <a:ea typeface="DejaVu Sans"/>
              </a:rPr>
              <a:t>Du  4 mai 2021 au 8 juin</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200" spc="-1" strike="noStrike">
                <a:solidFill>
                  <a:srgbClr val="000000"/>
                </a:solidFill>
                <a:latin typeface="Arial"/>
                <a:ea typeface="DejaVu Sans"/>
              </a:rPr>
              <a:t>Le </a:t>
            </a:r>
            <a:r>
              <a:rPr b="1" lang="fr-FR" sz="1200" spc="-1" strike="noStrike">
                <a:solidFill>
                  <a:srgbClr val="000000"/>
                </a:solidFill>
                <a:latin typeface="Arial"/>
                <a:ea typeface="DejaVu Sans"/>
              </a:rPr>
              <a:t>port du masque</a:t>
            </a:r>
            <a:r>
              <a:rPr b="0" lang="fr-FR" sz="1200" spc="-1" strike="noStrike">
                <a:solidFill>
                  <a:srgbClr val="000000"/>
                </a:solidFill>
                <a:latin typeface="Arial"/>
                <a:ea typeface="DejaVu Sans"/>
              </a:rPr>
              <a:t> reste obligatoire </a:t>
            </a:r>
            <a:r>
              <a:rPr b="1" lang="fr-FR" sz="1200" spc="-1" strike="noStrike">
                <a:solidFill>
                  <a:srgbClr val="000000"/>
                </a:solidFill>
                <a:latin typeface="Arial"/>
                <a:ea typeface="DejaVu Sans"/>
              </a:rPr>
              <a:t>dans toutes les communes</a:t>
            </a:r>
            <a:r>
              <a:rPr b="0" lang="fr-FR" sz="1200" spc="-1" strike="noStrike">
                <a:solidFill>
                  <a:srgbClr val="000000"/>
                </a:solidFill>
                <a:latin typeface="Arial"/>
                <a:ea typeface="DejaVu Sans"/>
              </a:rPr>
              <a:t> du département, pour toutes les personnes de onze ans et plus, </a:t>
            </a:r>
            <a:r>
              <a:rPr b="1" lang="fr-FR" sz="1200" spc="-1" strike="noStrike">
                <a:solidFill>
                  <a:srgbClr val="000000"/>
                </a:solidFill>
                <a:latin typeface="Arial"/>
                <a:ea typeface="DejaVu Sans"/>
              </a:rPr>
              <a:t>sur la voie publique et dans les espaces ouverts au public.</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400" spc="-1" strike="noStrike" u="sng">
                <a:solidFill>
                  <a:srgbClr val="000000"/>
                </a:solidFill>
                <a:uFillTx/>
                <a:latin typeface="Arial"/>
                <a:ea typeface="DejaVu Sans"/>
              </a:rPr>
              <a:t>Du 3 mai au 18 mai </a:t>
            </a:r>
            <a:endParaRPr b="0" lang="fr-FR" sz="1400" spc="-1" strike="noStrike">
              <a:latin typeface="Arial"/>
            </a:endParaRPr>
          </a:p>
          <a:p>
            <a:pPr>
              <a:lnSpc>
                <a:spcPct val="100000"/>
              </a:lnSpc>
            </a:pPr>
            <a:endParaRPr b="0" lang="fr-FR" sz="1400" spc="-1" strike="noStrike">
              <a:latin typeface="Arial"/>
            </a:endParaRPr>
          </a:p>
          <a:p>
            <a:pPr>
              <a:lnSpc>
                <a:spcPct val="100000"/>
              </a:lnSpc>
            </a:pPr>
            <a:r>
              <a:rPr b="1" lang="fr-FR" sz="1200" spc="-1" strike="noStrike">
                <a:solidFill>
                  <a:srgbClr val="000000"/>
                </a:solidFill>
                <a:latin typeface="Arial"/>
                <a:ea typeface="DejaVu Sans"/>
              </a:rPr>
              <a:t>1. Fermeture des centres commerciaux de plus de 10 000 m².</a:t>
            </a: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2. Fermeture</a:t>
            </a:r>
            <a:r>
              <a:rPr b="0" lang="fr-FR" sz="1200" spc="-1" strike="noStrike">
                <a:solidFill>
                  <a:srgbClr val="000000"/>
                </a:solidFill>
                <a:latin typeface="Arial"/>
                <a:ea typeface="DejaVu Sans"/>
              </a:rPr>
              <a:t> des </a:t>
            </a:r>
            <a:r>
              <a:rPr b="1" lang="fr-FR" sz="1200" spc="-1" strike="noStrike">
                <a:solidFill>
                  <a:srgbClr val="000000"/>
                </a:solidFill>
                <a:latin typeface="Arial"/>
                <a:ea typeface="DejaVu Sans"/>
              </a:rPr>
              <a:t>buvettes et points de restauration debout</a:t>
            </a:r>
            <a:r>
              <a:rPr b="0" lang="fr-FR" sz="1200" spc="-1" strike="noStrike">
                <a:solidFill>
                  <a:srgbClr val="000000"/>
                </a:solidFill>
                <a:latin typeface="Arial"/>
                <a:ea typeface="DejaVu Sans"/>
              </a:rPr>
              <a:t> s dans les établissements recevant du public debout et/ou itinérant  ainsi que dans l’espace public couvert ou de plein air.</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3. Interdiction de :</a:t>
            </a:r>
            <a:endParaRPr b="0" lang="fr-FR" sz="1200" spc="-1" strike="noStrike">
              <a:latin typeface="Arial"/>
            </a:endParaRPr>
          </a:p>
          <a:p>
            <a:pPr>
              <a:lnSpc>
                <a:spcPct val="100000"/>
              </a:lnSpc>
            </a:pPr>
            <a:r>
              <a:rPr b="1" lang="fr-FR" sz="1200" spc="-1" strike="noStrike">
                <a:solidFill>
                  <a:srgbClr val="000000"/>
                </a:solidFill>
                <a:latin typeface="Arial"/>
                <a:ea typeface="DejaVu Sans"/>
              </a:rPr>
              <a:t>	</a:t>
            </a:r>
            <a:r>
              <a:rPr b="1" lang="fr-FR" sz="1200" spc="-1" strike="noStrike">
                <a:solidFill>
                  <a:srgbClr val="000000"/>
                </a:solidFill>
                <a:latin typeface="Arial"/>
                <a:ea typeface="DejaVu Sans"/>
              </a:rPr>
              <a:t>- la consommation d’alcool sur la voie publique</a:t>
            </a:r>
            <a:r>
              <a:rPr b="0" lang="fr-FR" sz="1200" spc="-1" strike="noStrike">
                <a:solidFill>
                  <a:srgbClr val="000000"/>
                </a:solidFill>
                <a:latin typeface="Arial"/>
                <a:ea typeface="DejaVu Sans"/>
              </a:rPr>
              <a:t> et dans les espaces ouverts au public ;</a:t>
            </a:r>
            <a:endParaRPr b="0" lang="fr-FR" sz="1200" spc="-1" strike="noStrike">
              <a:latin typeface="Arial"/>
            </a:endParaRPr>
          </a:p>
          <a:p>
            <a:pPr>
              <a:lnSpc>
                <a:spcPct val="100000"/>
              </a:lnSpc>
            </a:pPr>
            <a:r>
              <a:rPr b="1" lang="fr-FR" sz="1200" spc="-1" strike="noStrike">
                <a:solidFill>
                  <a:srgbClr val="000000"/>
                </a:solidFill>
                <a:latin typeface="Arial"/>
                <a:ea typeface="DejaVu Sans"/>
              </a:rPr>
              <a:t>	</a:t>
            </a:r>
            <a:r>
              <a:rPr b="1" lang="fr-FR" sz="1200" spc="-1" strike="noStrike">
                <a:solidFill>
                  <a:srgbClr val="000000"/>
                </a:solidFill>
                <a:latin typeface="Arial"/>
                <a:ea typeface="DejaVu Sans"/>
              </a:rPr>
              <a:t>- de la diffusion  de musique</a:t>
            </a:r>
            <a:r>
              <a:rPr b="0" lang="fr-FR" sz="1200" spc="-1" strike="noStrike">
                <a:solidFill>
                  <a:srgbClr val="000000"/>
                </a:solidFill>
                <a:latin typeface="Arial"/>
                <a:ea typeface="DejaVu Sans"/>
              </a:rPr>
              <a:t> amplifiée sur la voie publique est interdite ;</a:t>
            </a:r>
            <a:endParaRPr b="0" lang="fr-FR" sz="1200" spc="-1" strike="noStrike">
              <a:latin typeface="Arial"/>
            </a:endParaRPr>
          </a:p>
          <a:p>
            <a:pPr>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1" lang="fr-FR" sz="1200" spc="-1" strike="noStrike">
                <a:solidFill>
                  <a:srgbClr val="000000"/>
                </a:solidFill>
                <a:latin typeface="Arial"/>
                <a:ea typeface="DejaVu Sans"/>
              </a:rPr>
              <a:t>- des activités dansantes</a:t>
            </a:r>
            <a:r>
              <a:rPr b="0" lang="fr-FR" sz="1200" spc="-1" strike="noStrike">
                <a:solidFill>
                  <a:srgbClr val="000000"/>
                </a:solidFill>
                <a:latin typeface="Arial"/>
                <a:ea typeface="DejaVu Sans"/>
              </a:rPr>
              <a:t> dans tous les établissements recevant du public dont l’ouverture n’est pas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interdite ainsi que dans l’espace public couvert ou non, demeurent interdites ;</a:t>
            </a:r>
            <a:endParaRPr b="0" lang="fr-FR" sz="1200" spc="-1" strike="noStrike">
              <a:latin typeface="Arial"/>
            </a:endParaRPr>
          </a:p>
          <a:p>
            <a:pPr>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1" lang="fr-FR" sz="1200" spc="-1" strike="noStrike">
                <a:solidFill>
                  <a:srgbClr val="000000"/>
                </a:solidFill>
                <a:latin typeface="Arial"/>
                <a:ea typeface="DejaVu Sans"/>
              </a:rPr>
              <a:t>-  de la livraison à domicile</a:t>
            </a:r>
            <a:r>
              <a:rPr b="0" lang="fr-FR" sz="1200" spc="-1" strike="noStrike">
                <a:solidFill>
                  <a:srgbClr val="000000"/>
                </a:solidFill>
                <a:latin typeface="Arial"/>
                <a:ea typeface="DejaVu Sans"/>
              </a:rPr>
              <a:t> </a:t>
            </a:r>
            <a:r>
              <a:rPr b="1" lang="fr-FR" sz="1200" spc="-1" strike="noStrike">
                <a:solidFill>
                  <a:srgbClr val="000000"/>
                </a:solidFill>
                <a:latin typeface="Arial"/>
                <a:ea typeface="DejaVu Sans"/>
              </a:rPr>
              <a:t>après 22h </a:t>
            </a:r>
            <a:r>
              <a:rPr b="0" lang="fr-FR" sz="1200" spc="-1" strike="noStrike">
                <a:solidFill>
                  <a:srgbClr val="000000"/>
                </a:solidFill>
                <a:latin typeface="Arial"/>
                <a:ea typeface="DejaVu Sans"/>
              </a:rPr>
              <a:t>;</a:t>
            </a:r>
            <a:endParaRPr b="0" lang="fr-FR" sz="1200" spc="-1" strike="noStrike">
              <a:latin typeface="Arial"/>
            </a:endParaRPr>
          </a:p>
          <a:p>
            <a:pPr>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des  b</a:t>
            </a:r>
            <a:r>
              <a:rPr b="1" lang="fr-FR" sz="1200" spc="-1" strike="noStrike">
                <a:solidFill>
                  <a:srgbClr val="000000"/>
                </a:solidFill>
                <a:latin typeface="Arial"/>
                <a:ea typeface="DejaVu Sans"/>
              </a:rPr>
              <a:t>raderies, vides-greniers, brocantes, ventes au déballage et foires.</a:t>
            </a: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 </a:t>
            </a:r>
            <a:endParaRPr b="0" lang="fr-FR" sz="1200" spc="-1" strike="noStrike">
              <a:latin typeface="Arial"/>
            </a:endParaRPr>
          </a:p>
          <a:p>
            <a:pPr>
              <a:lnSpc>
                <a:spcPct val="100000"/>
              </a:lnSpc>
            </a:pPr>
            <a:r>
              <a:rPr b="1"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50000"/>
              </a:lnSpc>
            </a:pPr>
            <a:endParaRPr b="0" lang="fr-FR" sz="1200" spc="-1" strike="noStrike">
              <a:latin typeface="Arial"/>
            </a:endParaRPr>
          </a:p>
          <a:p>
            <a:pPr>
              <a:lnSpc>
                <a:spcPct val="150000"/>
              </a:lnSpc>
            </a:pPr>
            <a:endParaRPr b="0" lang="fr-FR" sz="1200" spc="-1" strike="noStrike">
              <a:latin typeface="Arial"/>
            </a:endParaRPr>
          </a:p>
          <a:p>
            <a:pPr>
              <a:lnSpc>
                <a:spcPct val="150000"/>
              </a:lnSpc>
            </a:pPr>
            <a:endParaRPr b="0" lang="fr-FR" sz="1200" spc="-1" strike="noStrike">
              <a:latin typeface="Arial"/>
            </a:endParaRPr>
          </a:p>
        </p:txBody>
      </p:sp>
      <p:sp>
        <p:nvSpPr>
          <p:cNvPr id="437" name="CustomShape 5"/>
          <p:cNvSpPr/>
          <p:nvPr/>
        </p:nvSpPr>
        <p:spPr>
          <a:xfrm>
            <a:off x="4271760" y="925200"/>
            <a:ext cx="7307280" cy="5770440"/>
          </a:xfrm>
          <a:prstGeom prst="rect">
            <a:avLst/>
          </a:prstGeom>
          <a:noFill/>
          <a:ln>
            <a:noFill/>
          </a:ln>
        </p:spPr>
        <p:style>
          <a:lnRef idx="0"/>
          <a:fillRef idx="0"/>
          <a:effectRef idx="0"/>
          <a:fontRef idx="minor"/>
        </p:style>
      </p:sp>
      <p:pic>
        <p:nvPicPr>
          <p:cNvPr id="438" name="Image 80" descr=""/>
          <p:cNvPicPr/>
          <p:nvPr/>
        </p:nvPicPr>
        <p:blipFill>
          <a:blip r:embed="rId1"/>
          <a:stretch/>
        </p:blipFill>
        <p:spPr>
          <a:xfrm>
            <a:off x="0" y="0"/>
            <a:ext cx="590760" cy="488880"/>
          </a:xfrm>
          <a:prstGeom prst="rect">
            <a:avLst/>
          </a:prstGeom>
          <a:ln>
            <a:noFill/>
          </a:ln>
        </p:spPr>
      </p:pic>
      <p:pic>
        <p:nvPicPr>
          <p:cNvPr id="439" name="" descr=""/>
          <p:cNvPicPr/>
          <p:nvPr/>
        </p:nvPicPr>
        <p:blipFill>
          <a:blip r:embed="rId2"/>
          <a:stretch/>
        </p:blipFill>
        <p:spPr>
          <a:xfrm>
            <a:off x="4699800" y="3360600"/>
            <a:ext cx="5523840" cy="124704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466200" y="588960"/>
            <a:ext cx="3350160" cy="3887640"/>
          </a:xfrm>
          <a:prstGeom prst="rect">
            <a:avLst/>
          </a:prstGeom>
          <a:solidFill>
            <a:srgbClr val="595959"/>
          </a:solidFill>
          <a:ln w="25560">
            <a:noFill/>
          </a:ln>
        </p:spPr>
        <p:style>
          <a:lnRef idx="0"/>
          <a:fillRef idx="0"/>
          <a:effectRef idx="0"/>
          <a:fontRef idx="minor"/>
        </p:style>
      </p:sp>
      <p:sp>
        <p:nvSpPr>
          <p:cNvPr id="441" name="CustomShape 2"/>
          <p:cNvSpPr/>
          <p:nvPr/>
        </p:nvSpPr>
        <p:spPr>
          <a:xfrm>
            <a:off x="466200" y="731520"/>
            <a:ext cx="3350160" cy="3173400"/>
          </a:xfrm>
          <a:prstGeom prst="rect">
            <a:avLst/>
          </a:prstGeom>
          <a:noFill/>
          <a:ln>
            <a:noFill/>
          </a:ln>
        </p:spPr>
        <p:style>
          <a:lnRef idx="0"/>
          <a:fillRef idx="0"/>
          <a:effectRef idx="0"/>
          <a:fontRef idx="minor"/>
        </p:style>
      </p:sp>
      <p:sp>
        <p:nvSpPr>
          <p:cNvPr id="442" name="CustomShape 3"/>
          <p:cNvSpPr/>
          <p:nvPr/>
        </p:nvSpPr>
        <p:spPr>
          <a:xfrm>
            <a:off x="466200" y="4577400"/>
            <a:ext cx="3350160" cy="1915920"/>
          </a:xfrm>
          <a:prstGeom prst="rect">
            <a:avLst/>
          </a:prstGeom>
          <a:solidFill>
            <a:srgbClr val="4f81bd">
              <a:alpha val="95000"/>
            </a:srgbClr>
          </a:solidFill>
          <a:ln w="25560">
            <a:noFill/>
          </a:ln>
        </p:spPr>
        <p:style>
          <a:lnRef idx="0"/>
          <a:fillRef idx="0"/>
          <a:effectRef idx="0"/>
          <a:fontRef idx="minor"/>
        </p:style>
      </p:sp>
      <p:sp>
        <p:nvSpPr>
          <p:cNvPr id="443" name="CustomShape 4"/>
          <p:cNvSpPr/>
          <p:nvPr/>
        </p:nvSpPr>
        <p:spPr>
          <a:xfrm>
            <a:off x="3960000" y="588960"/>
            <a:ext cx="7709040" cy="5904360"/>
          </a:xfrm>
          <a:prstGeom prst="rect">
            <a:avLst/>
          </a:prstGeom>
          <a:solidFill>
            <a:srgbClr val="808080">
              <a:alpha val="20000"/>
            </a:srgbClr>
          </a:solidFill>
          <a:ln w="25560">
            <a:noFill/>
          </a:ln>
        </p:spPr>
        <p:style>
          <a:lnRef idx="0"/>
          <a:fillRef idx="0"/>
          <a:effectRef idx="0"/>
          <a:fontRef idx="minor"/>
        </p:style>
      </p:sp>
      <p:sp>
        <p:nvSpPr>
          <p:cNvPr id="444" name="CustomShape 5"/>
          <p:cNvSpPr/>
          <p:nvPr/>
        </p:nvSpPr>
        <p:spPr>
          <a:xfrm>
            <a:off x="3960000" y="588960"/>
            <a:ext cx="7709040" cy="5904360"/>
          </a:xfrm>
          <a:prstGeom prst="rect">
            <a:avLst/>
          </a:prstGeom>
          <a:noFill/>
          <a:ln>
            <a:noFill/>
          </a:ln>
        </p:spPr>
        <p:style>
          <a:lnRef idx="0"/>
          <a:fillRef idx="0"/>
          <a:effectRef idx="0"/>
          <a:fontRef idx="minor"/>
        </p:style>
        <p:txBody>
          <a:bodyPr lIns="90000" rIns="90000" tIns="45000" bIns="45000" anchor="ctr">
            <a:noAutofit/>
          </a:bodyPr>
          <a:p>
            <a:pPr algn="ctr">
              <a:lnSpc>
                <a:spcPct val="93000"/>
              </a:lnSpc>
              <a:spcBef>
                <a:spcPts val="1001"/>
              </a:spcBef>
              <a:spcAft>
                <a:spcPts val="1426"/>
              </a:spcAft>
            </a:pPr>
            <a:r>
              <a:rPr b="1" lang="fr-FR" sz="5400" spc="-1" strike="noStrike">
                <a:solidFill>
                  <a:srgbClr val="000000"/>
                </a:solidFill>
                <a:latin typeface="Arial"/>
                <a:ea typeface="DejaVu Sans"/>
              </a:rPr>
              <a:t>MESURES DE SOUTIEN A L’ECONOMIE</a:t>
            </a:r>
            <a:endParaRPr b="0" lang="fr-FR" sz="5400" spc="-1" strike="noStrike">
              <a:latin typeface="Arial"/>
            </a:endParaRPr>
          </a:p>
        </p:txBody>
      </p:sp>
      <p:pic>
        <p:nvPicPr>
          <p:cNvPr id="445" name="Image 80" descr=""/>
          <p:cNvPicPr/>
          <p:nvPr/>
        </p:nvPicPr>
        <p:blipFill>
          <a:blip r:embed="rId1"/>
          <a:stretch/>
        </p:blipFill>
        <p:spPr>
          <a:xfrm>
            <a:off x="0" y="0"/>
            <a:ext cx="590040" cy="488160"/>
          </a:xfrm>
          <a:prstGeom prst="rect">
            <a:avLst/>
          </a:prstGeom>
          <a:ln>
            <a:noFill/>
          </a:ln>
        </p:spPr>
      </p:pic>
      <p:sp>
        <p:nvSpPr>
          <p:cNvPr id="446" name="CustomShape 6"/>
          <p:cNvSpPr/>
          <p:nvPr/>
        </p:nvSpPr>
        <p:spPr>
          <a:xfrm>
            <a:off x="0" y="0"/>
            <a:ext cx="293040" cy="293040"/>
          </a:xfrm>
          <a:prstGeom prst="rect">
            <a:avLst/>
          </a:prstGeom>
          <a:noFill/>
          <a:ln>
            <a:noFill/>
          </a:ln>
        </p:spPr>
        <p:style>
          <a:lnRef idx="0"/>
          <a:fillRef idx="0"/>
          <a:effectRef idx="0"/>
          <a:fontRef idx="minor"/>
        </p:style>
      </p:sp>
      <p:pic>
        <p:nvPicPr>
          <p:cNvPr id="447" name="Image 2" descr=""/>
          <p:cNvPicPr/>
          <p:nvPr/>
        </p:nvPicPr>
        <p:blipFill>
          <a:blip r:embed="rId2"/>
          <a:stretch/>
        </p:blipFill>
        <p:spPr>
          <a:xfrm>
            <a:off x="6994080" y="4632120"/>
            <a:ext cx="1641240" cy="89748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48"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49"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50"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51"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52"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53" name="CustomShape 6"/>
          <p:cNvSpPr/>
          <p:nvPr/>
        </p:nvSpPr>
        <p:spPr>
          <a:xfrm>
            <a:off x="3960000" y="622440"/>
            <a:ext cx="8027280" cy="584208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400" spc="-1" strike="noStrike">
                <a:solidFill>
                  <a:srgbClr val="000000"/>
                </a:solidFill>
                <a:latin typeface="Arial"/>
                <a:ea typeface="DejaVu Sans"/>
              </a:rPr>
              <a:t>Dans le cadre du fonds de solidarité, une aide complémentaire au volet 1 à destination des entreprises est créée pour compenser leurs charges fixes. Cette aide peut couvrir, dans la limite de 10 millions d’euros, 70 % des charges fixes non couvertes par des contributions aux recettes des entreprises de plus de 50 salariés et 90 % pour les petites entreprises.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1" lang="fr-FR" sz="1400" spc="-1" strike="noStrike" u="sng">
                <a:solidFill>
                  <a:srgbClr val="000000"/>
                </a:solidFill>
                <a:uFillTx/>
                <a:latin typeface="Arial"/>
                <a:ea typeface="DejaVu Sans"/>
              </a:rPr>
              <a:t>Périodicité de versement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Cette aide est versée de manière bimestrielle sur une période de 6 mois :</a:t>
            </a: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Première période d’éligibilité</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janvier – février ;</a:t>
            </a: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Deuxième période d’éligibilité:      mars – avril</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Troisième période d’éligibilité :      mai – juin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1" lang="fr-FR" sz="1400" spc="-1" strike="noStrike" u="sng">
                <a:solidFill>
                  <a:srgbClr val="000000"/>
                </a:solidFill>
                <a:uFillTx/>
                <a:latin typeface="Arial"/>
                <a:ea typeface="DejaVu Sans"/>
              </a:rPr>
              <a:t>Critères d’éligibilité</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Les critères d’éligibilité de cette aide « coûts fixes » diffèrent en fonction de la catégorie de l’entreprise :</a:t>
            </a:r>
            <a:endParaRPr b="0" lang="fr-FR" sz="1400" spc="-1" strike="noStrike">
              <a:latin typeface="Arial"/>
            </a:endParaRPr>
          </a:p>
        </p:txBody>
      </p:sp>
      <p:pic>
        <p:nvPicPr>
          <p:cNvPr id="454" name="Image 80" descr=""/>
          <p:cNvPicPr/>
          <p:nvPr/>
        </p:nvPicPr>
        <p:blipFill>
          <a:blip r:embed="rId1"/>
          <a:stretch/>
        </p:blipFill>
        <p:spPr>
          <a:xfrm>
            <a:off x="0" y="0"/>
            <a:ext cx="591480" cy="489600"/>
          </a:xfrm>
          <a:prstGeom prst="rect">
            <a:avLst/>
          </a:prstGeom>
          <a:ln>
            <a:noFill/>
          </a:ln>
        </p:spPr>
      </p:pic>
      <p:sp>
        <p:nvSpPr>
          <p:cNvPr id="455"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56"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57"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58"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59"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60"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61" name="CustomShape 6"/>
          <p:cNvSpPr/>
          <p:nvPr/>
        </p:nvSpPr>
        <p:spPr>
          <a:xfrm>
            <a:off x="3960000" y="586440"/>
            <a:ext cx="8027280" cy="584208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1" lang="fr-FR" sz="1600" spc="-1" strike="noStrike" u="sng">
                <a:solidFill>
                  <a:srgbClr val="000000"/>
                </a:solidFill>
                <a:uFillTx/>
                <a:latin typeface="Arial"/>
                <a:ea typeface="DejaVu Sans"/>
              </a:rPr>
              <a:t>Cas n° 1 :</a:t>
            </a:r>
            <a:r>
              <a:rPr b="0" lang="fr-FR" sz="1600" spc="-1" strike="noStrike">
                <a:solidFill>
                  <a:srgbClr val="000000"/>
                </a:solidFill>
                <a:latin typeface="Arial"/>
                <a:ea typeface="DejaVu Sans"/>
              </a:rPr>
              <a:t>	</a:t>
            </a:r>
            <a:r>
              <a:rPr b="1" lang="fr-FR" sz="1600" spc="-1" strike="noStrike" u="sng">
                <a:solidFill>
                  <a:srgbClr val="000000"/>
                </a:solidFill>
                <a:uFillTx/>
                <a:latin typeface="Arial"/>
                <a:ea typeface="DejaVu Sans"/>
              </a:rPr>
              <a:t>Pour les entreprises de taille importante </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1</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Avoir perçu le fonds de solidarité pour au moins un des deux mois de la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période d’éligibilité;</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2</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Avoir été créée au moins deux ans avant le premier jour de la période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d’éligibilité;</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3</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Avoir une perte de chiffre d’affaires d’au moins 50 % sur la période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d’éligibilité (c’est-à-dire sur la période de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deux mois) par rapport au chiffre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d’affaires réalisé sur la période de référence correspondant aux deux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mêmes mois de l’année 2019;</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4</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Avoir un Excédent Brut d’Exploitation (EBE) négatif sur la période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d’éligibilité;</a:t>
            </a:r>
            <a:endParaRPr b="0" lang="fr-FR" sz="1600" spc="-1" strike="noStrike">
              <a:latin typeface="Arial"/>
            </a:endParaRPr>
          </a:p>
        </p:txBody>
      </p:sp>
      <p:pic>
        <p:nvPicPr>
          <p:cNvPr id="462" name="Image 80" descr=""/>
          <p:cNvPicPr/>
          <p:nvPr/>
        </p:nvPicPr>
        <p:blipFill>
          <a:blip r:embed="rId1"/>
          <a:stretch/>
        </p:blipFill>
        <p:spPr>
          <a:xfrm>
            <a:off x="0" y="0"/>
            <a:ext cx="591480" cy="489600"/>
          </a:xfrm>
          <a:prstGeom prst="rect">
            <a:avLst/>
          </a:prstGeom>
          <a:ln>
            <a:noFill/>
          </a:ln>
        </p:spPr>
      </p:pic>
      <p:sp>
        <p:nvSpPr>
          <p:cNvPr id="463"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64"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65"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66"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67"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68"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69" name="CustomShape 6"/>
          <p:cNvSpPr/>
          <p:nvPr/>
        </p:nvSpPr>
        <p:spPr>
          <a:xfrm>
            <a:off x="3960000" y="586440"/>
            <a:ext cx="8027280" cy="584208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600" spc="-1" strike="noStrike" u="sng">
                <a:solidFill>
                  <a:srgbClr val="000000"/>
                </a:solidFill>
                <a:uFillTx/>
                <a:latin typeface="Arial"/>
                <a:ea typeface="DejaVu Sans"/>
              </a:rPr>
              <a:t>Cas n° 1 :</a:t>
            </a:r>
            <a:r>
              <a:rPr b="0" lang="fr-FR" sz="1600" spc="-1" strike="noStrike">
                <a:solidFill>
                  <a:srgbClr val="000000"/>
                </a:solidFill>
                <a:latin typeface="Arial"/>
                <a:ea typeface="DejaVu Sans"/>
              </a:rPr>
              <a:t>	</a:t>
            </a:r>
            <a:r>
              <a:rPr b="1" lang="fr-FR" sz="1600" spc="-1" strike="noStrike" u="sng">
                <a:solidFill>
                  <a:srgbClr val="000000"/>
                </a:solidFill>
                <a:uFillTx/>
                <a:latin typeface="Arial"/>
                <a:ea typeface="DejaVu Sans"/>
              </a:rPr>
              <a:t>Pour les entreprises de taille importante </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400" spc="-1" strike="noStrike">
                <a:solidFill>
                  <a:srgbClr val="000000"/>
                </a:solidFill>
                <a:latin typeface="Arial"/>
                <a:ea typeface="DejaVu Sans"/>
              </a:rPr>
              <a:t>5</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un chiffre d’affaires (CA) mensuel de référence supérieur à 1 M€ pour au moins un des deux mois de la période éligible, ou avoir réalisé en 2019 un chiffre d’affaires annuel supérieur à douze millions d’euros, ou faire partie d'un groupe dont le chiffre d'affaires annuel 2019 est supérieur à douze millions d'euros, sous réserve d’être dans une des situations suivantes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être interdite d’accueil du public de manière ininterrompue au cours de la période d’éligibilité,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sur au moins un mois calendaire parmi les deux mois de la période d’éligibilité;</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un secteur mentionné à l’annexe 1 du décret du 30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mars 2020 relatif au fonds de solidarité dans sa rédaction en vigueur au 11 mars 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un secteur mentionné à l’annexe 2 du décret du 30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mars 2020 relatif au fonds de solidarité dans sa rédaction en vigueur au 11 mars 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le commerce de détail, à l’exception des automobiles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et des motocycles, ou la location de biens immobiliers résidentiels, et sont domiciliées dans une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commune mentionnée à l’annexe 3 du décret du 30mars 2020 précité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le commerce de détail et avoir au moins un de ses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magasins de vente situé dans un centre commercial comportant un ou plusieurs bâtiments dont la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surface commerciale utile est supérieure ou égale à vingt mille mètres carrés, faisant l’objet d’une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interdiction d’accueil du public sans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interruption sur au moins un mois calendaire parmi les deux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mois de la période éligible.</a:t>
            </a:r>
            <a:endParaRPr b="0" lang="fr-FR" sz="1200" spc="-1" strike="noStrike">
              <a:latin typeface="Arial"/>
            </a:endParaRPr>
          </a:p>
        </p:txBody>
      </p:sp>
      <p:pic>
        <p:nvPicPr>
          <p:cNvPr id="470" name="Image 80" descr=""/>
          <p:cNvPicPr/>
          <p:nvPr/>
        </p:nvPicPr>
        <p:blipFill>
          <a:blip r:embed="rId1"/>
          <a:stretch/>
        </p:blipFill>
        <p:spPr>
          <a:xfrm>
            <a:off x="0" y="0"/>
            <a:ext cx="591480" cy="489600"/>
          </a:xfrm>
          <a:prstGeom prst="rect">
            <a:avLst/>
          </a:prstGeom>
          <a:ln>
            <a:noFill/>
          </a:ln>
        </p:spPr>
      </p:pic>
      <p:sp>
        <p:nvSpPr>
          <p:cNvPr id="471"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72"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73"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74"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75"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76"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77" name="CustomShape 6"/>
          <p:cNvSpPr/>
          <p:nvPr/>
        </p:nvSpPr>
        <p:spPr>
          <a:xfrm>
            <a:off x="3960000" y="586440"/>
            <a:ext cx="8027280" cy="584208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600" spc="-1" strike="noStrike" u="sng">
                <a:solidFill>
                  <a:srgbClr val="000000"/>
                </a:solidFill>
                <a:uFillTx/>
                <a:latin typeface="Arial"/>
                <a:ea typeface="DejaVu Sans"/>
              </a:rPr>
              <a:t>Cas n° 1 :</a:t>
            </a:r>
            <a:r>
              <a:rPr b="0" lang="fr-FR" sz="1600" spc="-1" strike="noStrike">
                <a:solidFill>
                  <a:srgbClr val="000000"/>
                </a:solidFill>
                <a:latin typeface="Arial"/>
                <a:ea typeface="DejaVu Sans"/>
              </a:rPr>
              <a:t>	</a:t>
            </a:r>
            <a:r>
              <a:rPr b="1" lang="fr-FR" sz="1600" spc="-1" strike="noStrike" u="sng">
                <a:solidFill>
                  <a:srgbClr val="000000"/>
                </a:solidFill>
                <a:uFillTx/>
                <a:latin typeface="Arial"/>
                <a:ea typeface="DejaVu Sans"/>
              </a:rPr>
              <a:t>Pour les entreprises de taille importante </a:t>
            </a:r>
            <a:endParaRPr b="0" lang="fr-FR" sz="1600" spc="-1" strike="noStrike">
              <a:latin typeface="Arial"/>
            </a:endParaRPr>
          </a:p>
          <a:p>
            <a:pPr algn="just">
              <a:lnSpc>
                <a:spcPct val="100000"/>
              </a:lnSpc>
            </a:pPr>
            <a:endParaRPr b="0" lang="fr-FR" sz="1600" spc="-1" strike="noStrike">
              <a:latin typeface="Arial"/>
            </a:endParaRPr>
          </a:p>
          <a:p>
            <a:pPr algn="just">
              <a:lnSpc>
                <a:spcPct val="100000"/>
              </a:lnSpc>
            </a:pPr>
            <a:r>
              <a:rPr b="0" lang="fr-FR" sz="1400" spc="-1" strike="noStrike">
                <a:solidFill>
                  <a:srgbClr val="000000"/>
                </a:solidFill>
                <a:latin typeface="Arial"/>
                <a:ea typeface="DejaVu Sans"/>
              </a:rPr>
              <a:t>5</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un chiffre d’affaires (CA) mensuel de référence supérieur à 1 M€ pour au moins un des deux mois de la période éligible, ou avoir réalisé en 2019 un chiffre d’affaires annuel supérieur à douze millions d’euros, ou faire partie d'un groupe dont le chiffre d'affaires annuel 2019 est supérieur à douze millions d'euros, sous réserve d’être dans une des situations suivantes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être interdite d’accueil du public de manière ininterrompue au cours de la période d’éligibilité,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sur au moins un mois calendaire parmi les deux mois de la période d’éligibilité;</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un secteur mentionné à l’annexe 1 du décret du 30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mars 2020 relatif au fonds de solidarité dans sa rédaction en vigueur au 11 mars 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un secteur mentionné à l’annexe 2 du décret du 30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mars 2020 relatif au fonds de solidarité dans sa rédaction en vigueur au 11 mars 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le commerce de détail, à l’exception des automobiles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et des motocycles, ou la location de biens immobiliers résidentiels, et sont domiciliées dans une commune mentionnée à l’annexe 3 du décret du 30mars 2020 précité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ou exercer son activité principale dans le commerce de détail et avoir au moins un de ses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magasins de vente situé dans un centre commercial comportant un ou plusieurs bâtiments dont la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surface commerciale utile est supérieure ou égale à vingt mille mètres carrés, faisant l’objet d’une interdiction d’accueil du public sans interruption sur au moins un mois calendaire parmi les deux mois de la période éligible.</a:t>
            </a:r>
            <a:endParaRPr b="0" lang="fr-FR" sz="1200" spc="-1" strike="noStrike">
              <a:latin typeface="Arial"/>
            </a:endParaRPr>
          </a:p>
        </p:txBody>
      </p:sp>
      <p:pic>
        <p:nvPicPr>
          <p:cNvPr id="478" name="Image 80" descr=""/>
          <p:cNvPicPr/>
          <p:nvPr/>
        </p:nvPicPr>
        <p:blipFill>
          <a:blip r:embed="rId1"/>
          <a:stretch/>
        </p:blipFill>
        <p:spPr>
          <a:xfrm>
            <a:off x="0" y="0"/>
            <a:ext cx="591480" cy="489600"/>
          </a:xfrm>
          <a:prstGeom prst="rect">
            <a:avLst/>
          </a:prstGeom>
          <a:ln>
            <a:noFill/>
          </a:ln>
        </p:spPr>
      </p:pic>
      <p:sp>
        <p:nvSpPr>
          <p:cNvPr id="479"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80"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81"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82"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83"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84"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85" name="CustomShape 6"/>
          <p:cNvSpPr/>
          <p:nvPr/>
        </p:nvSpPr>
        <p:spPr>
          <a:xfrm>
            <a:off x="3960000" y="622440"/>
            <a:ext cx="8027280" cy="584208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1400" spc="-1" strike="noStrike" u="sng">
                <a:solidFill>
                  <a:srgbClr val="000000"/>
                </a:solidFill>
                <a:uFillTx/>
                <a:latin typeface="Arial"/>
                <a:ea typeface="DejaVu Sans"/>
              </a:rPr>
              <a:t>Cas n°2 :</a:t>
            </a:r>
            <a:r>
              <a:rPr b="1" lang="fr-FR" sz="1400" spc="-1" strike="noStrike">
                <a:solidFill>
                  <a:srgbClr val="000000"/>
                </a:solidFill>
                <a:latin typeface="Arial"/>
                <a:ea typeface="DejaVu Sans"/>
              </a:rPr>
              <a:t>	</a:t>
            </a:r>
            <a:r>
              <a:rPr b="1" lang="fr-FR" sz="1400" spc="-1" strike="noStrike" u="sng">
                <a:solidFill>
                  <a:srgbClr val="000000"/>
                </a:solidFill>
                <a:uFillTx/>
                <a:latin typeface="Arial"/>
                <a:ea typeface="DejaVu Sans"/>
              </a:rPr>
              <a:t>Pour les petites entreprises des secteurs ayant des coûts fixes élevés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1</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perçu le fonds de solidarité pour au moins un mois des deux mois de la période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d’éligibilité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2</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été créée au moins deux ans avant le premier jour de la période d’éligibilité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3</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une perte de chiffre d’affaires d’au moins 50 % sur la période d’éligibilité (c’est-à-</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dire sur la période de deux mois) par rapport au chiffre d’affaires réalisé sur la période de référence correspondant aux deux mêmes mois de l’année 2019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4</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Avoir un Excédent Brut d’Exploitation (EBE) négatif sur la période d’éligibilité ;</a:t>
            </a:r>
            <a:endParaRPr b="0" lang="fr-FR" sz="1400" spc="-1" strike="noStrike">
              <a:latin typeface="Arial"/>
            </a:endParaRPr>
          </a:p>
        </p:txBody>
      </p:sp>
      <p:pic>
        <p:nvPicPr>
          <p:cNvPr id="486" name="Image 80" descr=""/>
          <p:cNvPicPr/>
          <p:nvPr/>
        </p:nvPicPr>
        <p:blipFill>
          <a:blip r:embed="rId1"/>
          <a:stretch/>
        </p:blipFill>
        <p:spPr>
          <a:xfrm>
            <a:off x="0" y="0"/>
            <a:ext cx="591480" cy="489600"/>
          </a:xfrm>
          <a:prstGeom prst="rect">
            <a:avLst/>
          </a:prstGeom>
          <a:ln>
            <a:noFill/>
          </a:ln>
        </p:spPr>
      </p:pic>
      <p:sp>
        <p:nvSpPr>
          <p:cNvPr id="487"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0" name="Image 80" descr=""/>
          <p:cNvPicPr/>
          <p:nvPr/>
        </p:nvPicPr>
        <p:blipFill>
          <a:blip r:embed="rId1"/>
          <a:stretch/>
        </p:blipFill>
        <p:spPr>
          <a:xfrm>
            <a:off x="0" y="0"/>
            <a:ext cx="595080" cy="493200"/>
          </a:xfrm>
          <a:prstGeom prst="rect">
            <a:avLst/>
          </a:prstGeom>
          <a:ln>
            <a:noFill/>
          </a:ln>
        </p:spPr>
      </p:pic>
      <p:graphicFrame>
        <p:nvGraphicFramePr>
          <p:cNvPr id="221" name="Graphique 3"/>
          <p:cNvGraphicFramePr/>
          <p:nvPr/>
        </p:nvGraphicFramePr>
        <p:xfrm>
          <a:off x="550440" y="1008000"/>
          <a:ext cx="11090520" cy="48412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88"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89"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90"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91"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492"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493" name="CustomShape 6"/>
          <p:cNvSpPr/>
          <p:nvPr/>
        </p:nvSpPr>
        <p:spPr>
          <a:xfrm>
            <a:off x="3960000" y="586440"/>
            <a:ext cx="8027280" cy="59558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1400" spc="-1" strike="noStrike" u="sng">
                <a:solidFill>
                  <a:srgbClr val="000000"/>
                </a:solidFill>
                <a:uFillTx/>
                <a:latin typeface="Arial"/>
                <a:ea typeface="DejaVu Sans"/>
              </a:rPr>
              <a:t>Cas n°2 :</a:t>
            </a:r>
            <a:r>
              <a:rPr b="1" lang="fr-FR" sz="1400" spc="-1" strike="noStrike">
                <a:solidFill>
                  <a:srgbClr val="000000"/>
                </a:solidFill>
                <a:latin typeface="Arial"/>
                <a:ea typeface="DejaVu Sans"/>
              </a:rPr>
              <a:t>	</a:t>
            </a:r>
            <a:r>
              <a:rPr b="1" lang="fr-FR" sz="1400" spc="-1" strike="noStrike" u="sng">
                <a:solidFill>
                  <a:srgbClr val="000000"/>
                </a:solidFill>
                <a:uFillTx/>
                <a:latin typeface="Arial"/>
                <a:ea typeface="DejaVu Sans"/>
              </a:rPr>
              <a:t>Pour les petites entreprises des secteurs ayant des coûts fixes élevés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5</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Pas de condition de chiffre d’affaires mais l’activité principale de l’entreprise doit être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exercée dans l’un des secteurs suivants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Restauration traditionnelle domiciliée dans une commune mentionnée à l’annexe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3 du décret n° 2020-</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371 du 30 mars 2020 relatif au fonds de solidarité;</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Hôtels et hébergements similaires domiciliés dans une commune mentionnée à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l’annexe 3 du décret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précité;</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Hébergement touristique et autre hébergement de courte durée dans le cas des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entreprises domiciliées dans une commune mentionnée à l‘annexe 3 du décret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précité;</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Gestion d’installations sportives couvertes et activité des centres de culture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physique;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Autres activités récréatives et de loisirs en salles couvertes;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Gestion des jardins botaniques et zoologiques;•Établissements de thermalisme;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t>
            </a: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Activités des parcs d’attractions et parcs à thèmes.</a:t>
            </a:r>
            <a:endParaRPr b="0" lang="fr-FR" sz="1400" spc="-1" strike="noStrike">
              <a:latin typeface="Arial"/>
            </a:endParaRPr>
          </a:p>
        </p:txBody>
      </p:sp>
      <p:pic>
        <p:nvPicPr>
          <p:cNvPr id="494" name="Image 80" descr=""/>
          <p:cNvPicPr/>
          <p:nvPr/>
        </p:nvPicPr>
        <p:blipFill>
          <a:blip r:embed="rId1"/>
          <a:stretch/>
        </p:blipFill>
        <p:spPr>
          <a:xfrm>
            <a:off x="0" y="0"/>
            <a:ext cx="591480" cy="489600"/>
          </a:xfrm>
          <a:prstGeom prst="rect">
            <a:avLst/>
          </a:prstGeom>
          <a:ln>
            <a:noFill/>
          </a:ln>
        </p:spPr>
      </p:pic>
      <p:sp>
        <p:nvSpPr>
          <p:cNvPr id="495"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496"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497"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498"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499"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500"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501" name="CustomShape 6"/>
          <p:cNvSpPr/>
          <p:nvPr/>
        </p:nvSpPr>
        <p:spPr>
          <a:xfrm>
            <a:off x="3960000" y="586440"/>
            <a:ext cx="8027280" cy="59558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1400" spc="-1" strike="noStrike" u="sng">
                <a:solidFill>
                  <a:srgbClr val="000000"/>
                </a:solidFill>
                <a:uFillTx/>
                <a:latin typeface="Arial"/>
                <a:ea typeface="DejaVu Sans"/>
              </a:rPr>
              <a:t>Liquidation de l’aide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u="sng">
                <a:solidFill>
                  <a:srgbClr val="000000"/>
                </a:solidFill>
                <a:uFillTx/>
                <a:latin typeface="Arial"/>
                <a:ea typeface="DejaVu Sans"/>
              </a:rPr>
              <a:t>- Le principe </a:t>
            </a:r>
            <a:r>
              <a:rPr b="0" lang="fr-FR" sz="1400" spc="-1" strike="noStrike">
                <a:solidFill>
                  <a:srgbClr val="000000"/>
                </a:solidFill>
                <a:latin typeface="Arial"/>
                <a:ea typeface="DejaVu Sans"/>
              </a:rPr>
              <a:t>Le montant de l’aide « coûts fixes » au titre de la période d’éligibilité est ainsi déterminé : (EBE) x 70%</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u="sng">
                <a:solidFill>
                  <a:srgbClr val="000000"/>
                </a:solidFill>
                <a:uFillTx/>
                <a:latin typeface="Arial"/>
                <a:ea typeface="DejaVu Sans"/>
              </a:rPr>
              <a:t>- Pour les micro ou petites entreprises</a:t>
            </a:r>
            <a:r>
              <a:rPr b="0" lang="fr-FR" sz="1400" spc="-1" strike="noStrike">
                <a:solidFill>
                  <a:srgbClr val="000000"/>
                </a:solidFill>
                <a:latin typeface="Arial"/>
                <a:ea typeface="DejaVu Sans"/>
              </a:rPr>
              <a:t>, l’aide est calculée en application de la formule suivante : (EBE) x 90%</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Une petite entreprise est définie comme une entreprise qui compte moins de 50 salariés et dont le chiffre d'affaires annuel ou le total du bilan annuel n'excède pas 10 millions d'euros.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Une micro-entreprise est définie comme une entreprise qui compte moins de 10 salariés et dont le chiffre d'affaires annuel ou le total du bilan annuel n'excède pas deux millions d'euros. Si la petite ou micro-entreprise appartient à un groupe, le calcul de l’effectif se fait au niveau de l’ensemble des sociétés du groupe. L’aide «coûts fixes» est plafonnée à 10 M€ sur l’année 2021.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Une entreprise peut atteindre ce plafond dès sa première demande d’aide pour la période janvier – février 2021 ou sur les deux premières périodes (janvier - février et mars - avril) ou sur toute la période de 6 mois. Le plafond est calculé au niveau du groupe.</a:t>
            </a:r>
            <a:endParaRPr b="0" lang="fr-FR" sz="1400" spc="-1" strike="noStrike">
              <a:latin typeface="Arial"/>
            </a:endParaRPr>
          </a:p>
        </p:txBody>
      </p:sp>
      <p:pic>
        <p:nvPicPr>
          <p:cNvPr id="502" name="Image 80" descr=""/>
          <p:cNvPicPr/>
          <p:nvPr/>
        </p:nvPicPr>
        <p:blipFill>
          <a:blip r:embed="rId1"/>
          <a:stretch/>
        </p:blipFill>
        <p:spPr>
          <a:xfrm>
            <a:off x="0" y="0"/>
            <a:ext cx="591480" cy="489600"/>
          </a:xfrm>
          <a:prstGeom prst="rect">
            <a:avLst/>
          </a:prstGeom>
          <a:ln>
            <a:noFill/>
          </a:ln>
        </p:spPr>
      </p:pic>
      <p:sp>
        <p:nvSpPr>
          <p:cNvPr id="503"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2"/>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504"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505"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506"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507"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508"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509" name="CustomShape 6"/>
          <p:cNvSpPr/>
          <p:nvPr/>
        </p:nvSpPr>
        <p:spPr>
          <a:xfrm>
            <a:off x="3960000" y="586440"/>
            <a:ext cx="8027280" cy="59558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p:txBody>
      </p:sp>
      <p:pic>
        <p:nvPicPr>
          <p:cNvPr id="510" name="Image 80" descr=""/>
          <p:cNvPicPr/>
          <p:nvPr/>
        </p:nvPicPr>
        <p:blipFill>
          <a:blip r:embed="rId1"/>
          <a:stretch/>
        </p:blipFill>
        <p:spPr>
          <a:xfrm>
            <a:off x="0" y="0"/>
            <a:ext cx="591480" cy="489600"/>
          </a:xfrm>
          <a:prstGeom prst="rect">
            <a:avLst/>
          </a:prstGeom>
          <a:ln>
            <a:noFill/>
          </a:ln>
        </p:spPr>
      </p:pic>
      <p:sp>
        <p:nvSpPr>
          <p:cNvPr id="511" name="CustomShape 7"/>
          <p:cNvSpPr/>
          <p:nvPr/>
        </p:nvSpPr>
        <p:spPr>
          <a:xfrm>
            <a:off x="3960000" y="589320"/>
            <a:ext cx="802728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Marianne"/>
                <a:ea typeface="DejaVu Sans"/>
              </a:rPr>
              <a:t> </a:t>
            </a:r>
            <a:r>
              <a:rPr b="1" lang="fr-FR" sz="1600" spc="-1" strike="noStrike" u="sng">
                <a:solidFill>
                  <a:srgbClr val="0000ff"/>
                </a:solidFill>
                <a:uFillTx/>
                <a:latin typeface="Marianne"/>
                <a:ea typeface="DejaVu Sans"/>
                <a:hlinkClick r:id="rId2"/>
              </a:rPr>
              <a:t>Décret n° 2021-310 du 24 mars 2021</a:t>
            </a:r>
            <a:endParaRPr b="0" lang="fr-FR" sz="1600" spc="-1" strike="noStrike">
              <a:latin typeface="Arial"/>
            </a:endParaRPr>
          </a:p>
        </p:txBody>
      </p:sp>
      <p:pic>
        <p:nvPicPr>
          <p:cNvPr id="512" name="Image 223" descr=""/>
          <p:cNvPicPr/>
          <p:nvPr/>
        </p:nvPicPr>
        <p:blipFill>
          <a:blip r:embed="rId3"/>
          <a:stretch/>
        </p:blipFill>
        <p:spPr>
          <a:xfrm>
            <a:off x="3960000" y="936000"/>
            <a:ext cx="8027280" cy="560628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513"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514"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515"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516"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517"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518" name="CustomShape 6"/>
          <p:cNvSpPr/>
          <p:nvPr/>
        </p:nvSpPr>
        <p:spPr>
          <a:xfrm>
            <a:off x="3960000" y="586440"/>
            <a:ext cx="8027280" cy="59558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lang="fr-FR" sz="1400" spc="-1" strike="noStrike" u="sng">
                <a:solidFill>
                  <a:srgbClr val="000000"/>
                </a:solidFill>
                <a:uFillTx/>
                <a:latin typeface="Arial"/>
                <a:ea typeface="DejaVu Sans"/>
              </a:rPr>
              <a:t>Dates de dépôt</a:t>
            </a:r>
            <a:endParaRPr b="0" lang="fr-FR" sz="1400" spc="-1" strike="noStrike">
              <a:latin typeface="Arial"/>
            </a:endParaRPr>
          </a:p>
          <a:p>
            <a:pPr algn="just">
              <a:lnSpc>
                <a:spcPct val="100000"/>
              </a:lnSpc>
            </a:pPr>
            <a:r>
              <a:rPr b="0" lang="fr-FR" sz="1400" spc="-1" strike="noStrike" u="sng">
                <a:solidFill>
                  <a:srgbClr val="000000"/>
                </a:solidFill>
                <a:uFillTx/>
                <a:latin typeface="Arial"/>
                <a:ea typeface="DejaVu Sans"/>
              </a:rPr>
              <a:t>Pour la première période éligible (janvier - février 2021)</a:t>
            </a:r>
            <a:endParaRPr b="0" lang="fr-FR" sz="14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Dépôt dans un délai de 15 jours suivant le versement du FDS au titre du mois de février si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l’entreprise y est éligible, </a:t>
            </a: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ou dans un délai d’un mois suivant la publication du décret relatif à l’aide «coûts fixes» 25/04/2021.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400" spc="-1" strike="noStrike" u="sng">
                <a:solidFill>
                  <a:srgbClr val="000000"/>
                </a:solidFill>
                <a:uFillTx/>
                <a:latin typeface="Arial"/>
                <a:ea typeface="DejaVu Sans"/>
              </a:rPr>
              <a:t>Pour les autres périodes</a:t>
            </a: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t>
            </a:r>
            <a:r>
              <a:rPr b="0" lang="fr-FR" sz="1200" spc="-1" strike="noStrike">
                <a:solidFill>
                  <a:srgbClr val="000000"/>
                </a:solidFill>
                <a:latin typeface="Arial"/>
                <a:ea typeface="DejaVu Sans"/>
              </a:rPr>
              <a:t>- Dépôt dans un délai de quinze jours après le versement du 2ème mois de l’aide de la période </a:t>
            </a: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ou dans le mois qui suit période si l’entreprise n’a pas bénéficié du FDS volet 1 pour le 2ème mois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de la période (respectivement 31 mai et 31 juillet 2021).</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400" spc="-1" strike="noStrike" u="sng">
                <a:solidFill>
                  <a:srgbClr val="000000"/>
                </a:solidFill>
                <a:uFillTx/>
                <a:latin typeface="Arial"/>
                <a:ea typeface="DejaVu Sans"/>
              </a:rPr>
              <a:t>Pièces à produire à l’appui de la demande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1 attestation d’un expert-comptable, tiers de confiance selon le modèle mis enligne sur le site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impots.gouv.fr; </a:t>
            </a:r>
            <a:r>
              <a:rPr b="0" lang="fr-FR" sz="1200" spc="-1" strike="noStrike" u="sng">
                <a:solidFill>
                  <a:srgbClr val="0000ff"/>
                </a:solidFill>
                <a:uFillTx/>
                <a:latin typeface="Arial"/>
                <a:ea typeface="DejaVu Sans"/>
                <a:hlinkClick r:id="rId1"/>
              </a:rPr>
              <a:t>cliquez ici</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1 déclaration sur l’honneur de l’entreprise attestant qu’elle remplit les conditions prévues dans le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décret n° 2021-310 du 24 mars 2021 selon le modèle mis en ligne sur le site impots.gouv.fr; </a:t>
            </a:r>
            <a:r>
              <a:rPr b="0" lang="fr-FR" sz="1200" spc="-1" strike="noStrike" u="sng">
                <a:solidFill>
                  <a:srgbClr val="0000ff"/>
                </a:solidFill>
                <a:uFillTx/>
                <a:latin typeface="Arial"/>
                <a:ea typeface="DejaVu Sans"/>
                <a:hlinkClick r:id="rId2"/>
              </a:rPr>
              <a:t>cliquez ici</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Balances générales 2021 et 2019 (période de référence); cliquez ici</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Le calcul de l’EBE; </a:t>
            </a:r>
            <a:r>
              <a:rPr b="0" lang="fr-FR" sz="1200" spc="-1" strike="noStrike" u="sng">
                <a:solidFill>
                  <a:srgbClr val="0000ff"/>
                </a:solidFill>
                <a:uFillTx/>
                <a:latin typeface="Arial"/>
                <a:ea typeface="DejaVu Sans"/>
                <a:hlinkClick r:id="rId3"/>
              </a:rPr>
              <a:t>cliquez ici</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Arial"/>
                <a:ea typeface="DejaVu Sans"/>
              </a:rPr>
              <a:t>•</a:t>
            </a:r>
            <a:r>
              <a:rPr b="0" lang="fr-FR" sz="1200" spc="-1" strike="noStrike">
                <a:solidFill>
                  <a:srgbClr val="000000"/>
                </a:solidFill>
                <a:latin typeface="Arial"/>
                <a:ea typeface="DejaVu Sans"/>
              </a:rPr>
              <a:t>	</a:t>
            </a:r>
            <a:r>
              <a:rPr b="0" lang="fr-FR" sz="1200" spc="-1" strike="noStrike">
                <a:solidFill>
                  <a:srgbClr val="000000"/>
                </a:solidFill>
                <a:latin typeface="Arial"/>
                <a:ea typeface="DejaVu Sans"/>
              </a:rPr>
              <a:t>Le cas échéant une convention </a:t>
            </a:r>
            <a:endParaRPr b="0" lang="fr-FR" sz="1200" spc="-1" strike="noStrike">
              <a:latin typeface="Arial"/>
            </a:endParaRPr>
          </a:p>
        </p:txBody>
      </p:sp>
      <p:pic>
        <p:nvPicPr>
          <p:cNvPr id="519" name="Image 80" descr=""/>
          <p:cNvPicPr/>
          <p:nvPr/>
        </p:nvPicPr>
        <p:blipFill>
          <a:blip r:embed="rId4"/>
          <a:stretch/>
        </p:blipFill>
        <p:spPr>
          <a:xfrm>
            <a:off x="0" y="0"/>
            <a:ext cx="591480" cy="489600"/>
          </a:xfrm>
          <a:prstGeom prst="rect">
            <a:avLst/>
          </a:prstGeom>
          <a:ln>
            <a:noFill/>
          </a:ln>
        </p:spPr>
      </p:pic>
      <p:sp>
        <p:nvSpPr>
          <p:cNvPr id="520" name="CustomShape 7"/>
          <p:cNvSpPr/>
          <p:nvPr/>
        </p:nvSpPr>
        <p:spPr>
          <a:xfrm>
            <a:off x="3960000" y="589320"/>
            <a:ext cx="8027280" cy="599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a:p>
            <a:pPr algn="ctr">
              <a:lnSpc>
                <a:spcPct val="100000"/>
              </a:lnSpc>
            </a:pPr>
            <a:r>
              <a:rPr b="1" lang="fr-FR" sz="1600" spc="-1" strike="noStrike" u="sng">
                <a:solidFill>
                  <a:srgbClr val="ffffff"/>
                </a:solidFill>
                <a:uFillTx/>
                <a:latin typeface="Arial"/>
                <a:ea typeface="DejaVu Sans"/>
              </a:rPr>
              <a:t> </a:t>
            </a:r>
            <a:r>
              <a:rPr b="1" lang="fr-FR" sz="1600" spc="-1" strike="noStrike" u="sng">
                <a:solidFill>
                  <a:srgbClr val="0000ff"/>
                </a:solidFill>
                <a:uFillTx/>
                <a:latin typeface="Arial"/>
                <a:ea typeface="DejaVu Sans"/>
                <a:hlinkClick r:id="rId5"/>
              </a:rPr>
              <a:t>Décret n° 2021-310 du 24 mars 2021</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521" name="CustomShape 1"/>
          <p:cNvSpPr/>
          <p:nvPr/>
        </p:nvSpPr>
        <p:spPr>
          <a:xfrm>
            <a:off x="466200" y="586440"/>
            <a:ext cx="3276000" cy="3538080"/>
          </a:xfrm>
          <a:prstGeom prst="rect">
            <a:avLst/>
          </a:prstGeom>
          <a:solidFill>
            <a:srgbClr val="595959"/>
          </a:solidFill>
          <a:ln w="25560">
            <a:noFill/>
          </a:ln>
        </p:spPr>
        <p:style>
          <a:lnRef idx="0"/>
          <a:fillRef idx="0"/>
          <a:effectRef idx="0"/>
          <a:fontRef idx="minor"/>
        </p:style>
      </p:sp>
      <p:sp>
        <p:nvSpPr>
          <p:cNvPr id="522" name="CustomShape 2"/>
          <p:cNvSpPr/>
          <p:nvPr/>
        </p:nvSpPr>
        <p:spPr>
          <a:xfrm>
            <a:off x="488880" y="586440"/>
            <a:ext cx="3253320" cy="3225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Renforcement des mesures de restriction sanitaire </a:t>
            </a:r>
            <a:endParaRPr b="0" lang="fr-FR" sz="3600" spc="-1" strike="noStrike">
              <a:latin typeface="Arial"/>
            </a:endParaRPr>
          </a:p>
        </p:txBody>
      </p:sp>
      <p:sp>
        <p:nvSpPr>
          <p:cNvPr id="523" name="CustomShape 3"/>
          <p:cNvSpPr/>
          <p:nvPr/>
        </p:nvSpPr>
        <p:spPr>
          <a:xfrm>
            <a:off x="466200" y="4629960"/>
            <a:ext cx="3276000" cy="1712160"/>
          </a:xfrm>
          <a:prstGeom prst="rect">
            <a:avLst/>
          </a:prstGeom>
          <a:solidFill>
            <a:srgbClr val="4f81bd">
              <a:alpha val="95000"/>
            </a:srgbClr>
          </a:solidFill>
          <a:ln w="25560">
            <a:noFill/>
          </a:ln>
        </p:spPr>
        <p:style>
          <a:lnRef idx="0"/>
          <a:fillRef idx="0"/>
          <a:effectRef idx="0"/>
          <a:fontRef idx="minor"/>
        </p:style>
      </p:sp>
      <p:sp>
        <p:nvSpPr>
          <p:cNvPr id="524" name="CustomShape 4"/>
          <p:cNvSpPr/>
          <p:nvPr/>
        </p:nvSpPr>
        <p:spPr>
          <a:xfrm>
            <a:off x="4379760" y="686880"/>
            <a:ext cx="6980400" cy="5418000"/>
          </a:xfrm>
          <a:prstGeom prst="rect">
            <a:avLst/>
          </a:prstGeom>
          <a:noFill/>
          <a:ln>
            <a:noFill/>
          </a:ln>
        </p:spPr>
        <p:style>
          <a:lnRef idx="0"/>
          <a:fillRef idx="0"/>
          <a:effectRef idx="0"/>
          <a:fontRef idx="minor"/>
        </p:style>
        <p:txBody>
          <a:bodyPr lIns="90000" rIns="90000" tIns="45000" bIns="45000" anchor="ctr">
            <a:noAutofit/>
          </a:bodyPr>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endParaRPr b="0" lang="fr-FR" sz="1800" spc="-1" strike="noStrike">
              <a:latin typeface="Arial"/>
            </a:endParaRPr>
          </a:p>
          <a:p>
            <a:pPr marL="228600" indent="-17136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71360" algn="just">
              <a:lnSpc>
                <a:spcPct val="100000"/>
              </a:lnSpc>
              <a:spcBef>
                <a:spcPts val="1001"/>
              </a:spcBef>
            </a:pPr>
            <a:endParaRPr b="0" lang="fr-FR" sz="2000" spc="-1" strike="noStrike">
              <a:latin typeface="Arial"/>
            </a:endParaRPr>
          </a:p>
        </p:txBody>
      </p:sp>
      <p:sp>
        <p:nvSpPr>
          <p:cNvPr id="525" name="CustomShape 5"/>
          <p:cNvSpPr/>
          <p:nvPr/>
        </p:nvSpPr>
        <p:spPr>
          <a:xfrm>
            <a:off x="466200" y="4505760"/>
            <a:ext cx="3276000" cy="183636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Arial"/>
                <a:ea typeface="DejaVu Sans"/>
              </a:rPr>
              <a:t>Les mesures de soutien à  l’économie </a:t>
            </a:r>
            <a:endParaRPr b="0" lang="fr-FR" sz="3600" spc="-1" strike="noStrike">
              <a:latin typeface="Arial"/>
            </a:endParaRPr>
          </a:p>
        </p:txBody>
      </p:sp>
      <p:sp>
        <p:nvSpPr>
          <p:cNvPr id="526" name="CustomShape 6"/>
          <p:cNvSpPr/>
          <p:nvPr/>
        </p:nvSpPr>
        <p:spPr>
          <a:xfrm>
            <a:off x="3960000" y="586440"/>
            <a:ext cx="8027280" cy="59558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400" spc="-1" strike="noStrike" u="sng">
                <a:solidFill>
                  <a:srgbClr val="000000"/>
                </a:solidFill>
                <a:uFillTx/>
                <a:latin typeface="Arial"/>
                <a:ea typeface="DejaVu Sans"/>
              </a:rPr>
              <a:t>Dépôt du formulaire sur l’espace professionnel</a:t>
            </a:r>
            <a:r>
              <a:rPr b="1" lang="fr-FR" sz="1400" spc="-1" strike="noStrike">
                <a:solidFill>
                  <a:srgbClr val="000000"/>
                </a:solidFill>
                <a:latin typeface="Arial"/>
                <a:ea typeface="DejaVu Sans"/>
              </a:rPr>
              <a:t>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1" lang="fr-FR" sz="1400" spc="-1" strike="noStrike">
                <a:solidFill>
                  <a:srgbClr val="000000"/>
                </a:solidFill>
                <a:latin typeface="Arial"/>
                <a:ea typeface="DejaVu Sans"/>
              </a:rPr>
              <a:t>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Les informations à renseigner sur ce formulaire sont limitées car l’instruction s’appuie principalement sur les pièces justificatives jointes à la demande.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Aucun calcul automatique de l’aide n’a été intégré dans le formulaire.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 Il est obligatoire d’inclure a minima une PJ pour permettre de valider le dépôt du dossier, mais sur le plan fonctionnel toutes les PJ doivent être jointes au formulaire pour que ce dernier soit valide.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Arial"/>
                <a:ea typeface="DejaVu Sans"/>
              </a:rPr>
              <a:t>La mise en paiement des aides sera réalisée avec une périodicité bimensuelle.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u="sng">
                <a:solidFill>
                  <a:srgbClr val="0000ff"/>
                </a:solidFill>
                <a:uFillTx/>
                <a:latin typeface="Arial"/>
                <a:ea typeface="DejaVu Sans"/>
                <a:hlinkClick r:id="rId1"/>
              </a:rPr>
              <a:t>Comment créer son espace professionnel</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u="sng">
                <a:solidFill>
                  <a:srgbClr val="0000ff"/>
                </a:solidFill>
                <a:uFillTx/>
                <a:latin typeface="Arial"/>
                <a:ea typeface="DejaVu Sans"/>
                <a:hlinkClick r:id="rId2"/>
              </a:rPr>
              <a:t>Comment saisir son formulaire coûts fixes</a:t>
            </a:r>
            <a:r>
              <a:rPr b="0" lang="fr-FR" sz="1400" spc="-1" strike="noStrike">
                <a:solidFill>
                  <a:srgbClr val="000000"/>
                </a:solidFill>
                <a:latin typeface="Arial"/>
                <a:ea typeface="DejaVu Sans"/>
              </a:rPr>
              <a:t> </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u="sng">
                <a:solidFill>
                  <a:srgbClr val="0000ff"/>
                </a:solidFill>
                <a:uFillTx/>
                <a:latin typeface="Arial"/>
                <a:ea typeface="DejaVu Sans"/>
                <a:hlinkClick r:id="rId3"/>
              </a:rPr>
              <a:t>La foire aux questions</a:t>
            </a:r>
            <a:endParaRPr b="0" lang="fr-FR" sz="1400" spc="-1" strike="noStrike">
              <a:latin typeface="Arial"/>
            </a:endParaRPr>
          </a:p>
        </p:txBody>
      </p:sp>
      <p:pic>
        <p:nvPicPr>
          <p:cNvPr id="527" name="Image 80" descr=""/>
          <p:cNvPicPr/>
          <p:nvPr/>
        </p:nvPicPr>
        <p:blipFill>
          <a:blip r:embed="rId4"/>
          <a:stretch/>
        </p:blipFill>
        <p:spPr>
          <a:xfrm>
            <a:off x="0" y="0"/>
            <a:ext cx="591480" cy="489600"/>
          </a:xfrm>
          <a:prstGeom prst="rect">
            <a:avLst/>
          </a:prstGeom>
          <a:ln>
            <a:noFill/>
          </a:ln>
        </p:spPr>
      </p:pic>
      <p:sp>
        <p:nvSpPr>
          <p:cNvPr id="528" name="CustomShape 7"/>
          <p:cNvSpPr/>
          <p:nvPr/>
        </p:nvSpPr>
        <p:spPr>
          <a:xfrm>
            <a:off x="3960000" y="589320"/>
            <a:ext cx="8027280" cy="3556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fr-FR" sz="1800" spc="-1" strike="noStrike" u="sng">
                <a:solidFill>
                  <a:srgbClr val="333333"/>
                </a:solidFill>
                <a:uFillTx/>
                <a:latin typeface="Arial"/>
                <a:ea typeface="DejaVu Sans"/>
              </a:rPr>
              <a:t>Prise en charge des coûts fixes des entreprises</a:t>
            </a:r>
            <a:endParaRPr b="0" lang="fr-FR" sz="1800" spc="-1" strike="noStrike">
              <a:latin typeface="Arial"/>
            </a:endParaRPr>
          </a:p>
        </p:txBody>
      </p:sp>
      <p:pic>
        <p:nvPicPr>
          <p:cNvPr id="529" name="Image 240" descr=""/>
          <p:cNvPicPr/>
          <p:nvPr/>
        </p:nvPicPr>
        <p:blipFill>
          <a:blip r:embed="rId5"/>
          <a:stretch/>
        </p:blipFill>
        <p:spPr>
          <a:xfrm>
            <a:off x="4032000" y="1415160"/>
            <a:ext cx="7955280" cy="1239120"/>
          </a:xfrm>
          <a:prstGeom prst="rect">
            <a:avLst/>
          </a:prstGeom>
          <a:ln>
            <a:noFill/>
          </a:ln>
        </p:spPr>
      </p:pic>
      <p:sp>
        <p:nvSpPr>
          <p:cNvPr id="530" name="CustomShape 8"/>
          <p:cNvSpPr/>
          <p:nvPr/>
        </p:nvSpPr>
        <p:spPr>
          <a:xfrm>
            <a:off x="9936000" y="1836000"/>
            <a:ext cx="2051280" cy="591120"/>
          </a:xfrm>
          <a:prstGeom prst="ellipse">
            <a:avLst/>
          </a:prstGeom>
          <a:noFill/>
          <a:ln w="3600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531" name="CustomShape 1"/>
          <p:cNvSpPr/>
          <p:nvPr/>
        </p:nvSpPr>
        <p:spPr>
          <a:xfrm>
            <a:off x="466200" y="380520"/>
            <a:ext cx="3365640" cy="3752640"/>
          </a:xfrm>
          <a:prstGeom prst="rect">
            <a:avLst/>
          </a:prstGeom>
          <a:solidFill>
            <a:srgbClr val="595959"/>
          </a:solidFill>
          <a:ln w="25560">
            <a:noFill/>
          </a:ln>
        </p:spPr>
        <p:style>
          <a:lnRef idx="0"/>
          <a:fillRef idx="0"/>
          <a:effectRef idx="0"/>
          <a:fontRef idx="minor"/>
        </p:style>
      </p:sp>
      <p:sp>
        <p:nvSpPr>
          <p:cNvPr id="532" name="CustomShape 2"/>
          <p:cNvSpPr/>
          <p:nvPr/>
        </p:nvSpPr>
        <p:spPr>
          <a:xfrm>
            <a:off x="432000" y="224280"/>
            <a:ext cx="3365640" cy="318888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Allègement des mesures de confinement </a:t>
            </a:r>
            <a:endParaRPr b="0" lang="fr-FR" sz="3600" spc="-1" strike="noStrike">
              <a:latin typeface="Arial"/>
            </a:endParaRPr>
          </a:p>
        </p:txBody>
      </p:sp>
      <p:sp>
        <p:nvSpPr>
          <p:cNvPr id="533" name="CustomShape 3"/>
          <p:cNvSpPr/>
          <p:nvPr/>
        </p:nvSpPr>
        <p:spPr>
          <a:xfrm>
            <a:off x="466200" y="4419360"/>
            <a:ext cx="3365640" cy="1931400"/>
          </a:xfrm>
          <a:prstGeom prst="rect">
            <a:avLst/>
          </a:prstGeom>
          <a:solidFill>
            <a:srgbClr val="4f81bd">
              <a:alpha val="95000"/>
            </a:srgbClr>
          </a:solidFill>
          <a:ln w="25560">
            <a:noFill/>
          </a:ln>
        </p:spPr>
        <p:style>
          <a:lnRef idx="0"/>
          <a:fillRef idx="0"/>
          <a:effectRef idx="0"/>
          <a:fontRef idx="minor"/>
        </p:style>
      </p:sp>
      <p:sp>
        <p:nvSpPr>
          <p:cNvPr id="534" name="CustomShape 4"/>
          <p:cNvSpPr/>
          <p:nvPr/>
        </p:nvSpPr>
        <p:spPr>
          <a:xfrm>
            <a:off x="3836160" y="380520"/>
            <a:ext cx="8035920" cy="63932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1" i="1" lang="fr-FR" sz="1400" spc="-1" strike="noStrike" u="sng">
                <a:solidFill>
                  <a:srgbClr val="0000ff"/>
                </a:solidFill>
                <a:uFillTx/>
                <a:latin typeface="Marianne ExtraBold"/>
                <a:ea typeface="DejaVu Sans"/>
                <a:hlinkClick r:id="rId1"/>
              </a:rPr>
              <a:t>Accéder au tableau de bord interactif</a:t>
            </a:r>
            <a:endParaRPr b="0" lang="fr-FR" sz="1400" spc="-1" strike="noStrike">
              <a:latin typeface="Arial"/>
            </a:endParaRPr>
          </a:p>
        </p:txBody>
      </p:sp>
      <p:sp>
        <p:nvSpPr>
          <p:cNvPr id="535" name="CustomShape 5"/>
          <p:cNvSpPr/>
          <p:nvPr/>
        </p:nvSpPr>
        <p:spPr>
          <a:xfrm>
            <a:off x="4388040" y="552960"/>
            <a:ext cx="6989040" cy="5577120"/>
          </a:xfrm>
          <a:prstGeom prst="rect">
            <a:avLst/>
          </a:prstGeom>
          <a:noFill/>
          <a:ln>
            <a:noFill/>
          </a:ln>
        </p:spPr>
        <p:style>
          <a:lnRef idx="0"/>
          <a:fillRef idx="0"/>
          <a:effectRef idx="0"/>
          <a:fontRef idx="minor"/>
        </p:style>
        <p:txBody>
          <a:bodyPr lIns="90000" rIns="90000" tIns="45000" bIns="45000" anchor="ctr">
            <a:noAutofit/>
          </a:bodyPr>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80000" algn="just">
              <a:lnSpc>
                <a:spcPct val="100000"/>
              </a:lnSpc>
              <a:spcBef>
                <a:spcPts val="1001"/>
              </a:spcBef>
            </a:pPr>
            <a:endParaRPr b="0" lang="fr-FR" sz="2000" spc="-1" strike="noStrike">
              <a:latin typeface="Arial"/>
            </a:endParaRPr>
          </a:p>
        </p:txBody>
      </p:sp>
      <p:sp>
        <p:nvSpPr>
          <p:cNvPr id="536" name="CustomShape 6"/>
          <p:cNvSpPr/>
          <p:nvPr/>
        </p:nvSpPr>
        <p:spPr>
          <a:xfrm>
            <a:off x="466200" y="4505760"/>
            <a:ext cx="3365640" cy="193140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Calibri"/>
                <a:ea typeface="DejaVu Sans"/>
              </a:rPr>
              <a:t>Les Mesures de soutien à  l’économie </a:t>
            </a:r>
            <a:endParaRPr b="0" lang="fr-FR" sz="3600" spc="-1" strike="noStrike">
              <a:latin typeface="Arial"/>
            </a:endParaRPr>
          </a:p>
        </p:txBody>
      </p:sp>
      <p:pic>
        <p:nvPicPr>
          <p:cNvPr id="537" name="Image 80" descr=""/>
          <p:cNvPicPr/>
          <p:nvPr/>
        </p:nvPicPr>
        <p:blipFill>
          <a:blip r:embed="rId2"/>
          <a:stretch/>
        </p:blipFill>
        <p:spPr>
          <a:xfrm>
            <a:off x="0" y="0"/>
            <a:ext cx="597240" cy="495360"/>
          </a:xfrm>
          <a:prstGeom prst="rect">
            <a:avLst/>
          </a:prstGeom>
          <a:ln>
            <a:noFill/>
          </a:ln>
        </p:spPr>
      </p:pic>
      <p:pic>
        <p:nvPicPr>
          <p:cNvPr id="538" name="Image 332" descr=""/>
          <p:cNvPicPr/>
          <p:nvPr/>
        </p:nvPicPr>
        <p:blipFill>
          <a:blip r:embed="rId3"/>
          <a:stretch/>
        </p:blipFill>
        <p:spPr>
          <a:xfrm>
            <a:off x="3839400" y="379440"/>
            <a:ext cx="8032680" cy="624600"/>
          </a:xfrm>
          <a:prstGeom prst="rect">
            <a:avLst/>
          </a:prstGeom>
          <a:ln>
            <a:noFill/>
          </a:ln>
        </p:spPr>
      </p:pic>
      <p:pic>
        <p:nvPicPr>
          <p:cNvPr id="539" name="Image 558" descr=""/>
          <p:cNvPicPr/>
          <p:nvPr/>
        </p:nvPicPr>
        <p:blipFill>
          <a:blip r:embed="rId4"/>
          <a:stretch/>
        </p:blipFill>
        <p:spPr>
          <a:xfrm>
            <a:off x="3816360" y="5035320"/>
            <a:ext cx="4316400" cy="576720"/>
          </a:xfrm>
          <a:prstGeom prst="rect">
            <a:avLst/>
          </a:prstGeom>
          <a:ln>
            <a:noFill/>
          </a:ln>
        </p:spPr>
      </p:pic>
      <p:pic>
        <p:nvPicPr>
          <p:cNvPr id="540" name="Image 559" descr=""/>
          <p:cNvPicPr/>
          <p:nvPr/>
        </p:nvPicPr>
        <p:blipFill>
          <a:blip r:embed="rId5"/>
          <a:stretch/>
        </p:blipFill>
        <p:spPr>
          <a:xfrm>
            <a:off x="8064000" y="1080000"/>
            <a:ext cx="3659040" cy="356040"/>
          </a:xfrm>
          <a:prstGeom prst="rect">
            <a:avLst/>
          </a:prstGeom>
          <a:ln>
            <a:noFill/>
          </a:ln>
        </p:spPr>
      </p:pic>
      <p:pic>
        <p:nvPicPr>
          <p:cNvPr id="541" name="Image 560" descr=""/>
          <p:cNvPicPr/>
          <p:nvPr/>
        </p:nvPicPr>
        <p:blipFill>
          <a:blip r:embed="rId6"/>
          <a:stretch/>
        </p:blipFill>
        <p:spPr>
          <a:xfrm>
            <a:off x="8136000" y="4053600"/>
            <a:ext cx="3596760" cy="453600"/>
          </a:xfrm>
          <a:prstGeom prst="rect">
            <a:avLst/>
          </a:prstGeom>
          <a:ln>
            <a:noFill/>
          </a:ln>
        </p:spPr>
      </p:pic>
      <p:pic>
        <p:nvPicPr>
          <p:cNvPr id="542" name="Image 561" descr=""/>
          <p:cNvPicPr/>
          <p:nvPr/>
        </p:nvPicPr>
        <p:blipFill>
          <a:blip r:embed="rId7"/>
          <a:stretch/>
        </p:blipFill>
        <p:spPr>
          <a:xfrm>
            <a:off x="8064000" y="1438920"/>
            <a:ext cx="3668760" cy="777600"/>
          </a:xfrm>
          <a:prstGeom prst="rect">
            <a:avLst/>
          </a:prstGeom>
          <a:ln>
            <a:noFill/>
          </a:ln>
        </p:spPr>
      </p:pic>
      <p:pic>
        <p:nvPicPr>
          <p:cNvPr id="543" name="Image 562" descr=""/>
          <p:cNvPicPr/>
          <p:nvPr/>
        </p:nvPicPr>
        <p:blipFill>
          <a:blip r:embed="rId8"/>
          <a:stretch/>
        </p:blipFill>
        <p:spPr>
          <a:xfrm>
            <a:off x="8136000" y="4576680"/>
            <a:ext cx="3669120" cy="2197080"/>
          </a:xfrm>
          <a:prstGeom prst="rect">
            <a:avLst/>
          </a:prstGeom>
          <a:ln>
            <a:noFill/>
          </a:ln>
        </p:spPr>
      </p:pic>
      <p:pic>
        <p:nvPicPr>
          <p:cNvPr id="544" name="Image 563" descr=""/>
          <p:cNvPicPr/>
          <p:nvPr/>
        </p:nvPicPr>
        <p:blipFill>
          <a:blip r:embed="rId9"/>
          <a:stretch/>
        </p:blipFill>
        <p:spPr>
          <a:xfrm>
            <a:off x="3839400" y="1042560"/>
            <a:ext cx="4077720" cy="682560"/>
          </a:xfrm>
          <a:prstGeom prst="rect">
            <a:avLst/>
          </a:prstGeom>
          <a:ln>
            <a:noFill/>
          </a:ln>
        </p:spPr>
      </p:pic>
      <p:pic>
        <p:nvPicPr>
          <p:cNvPr id="545" name="Image 564" descr=""/>
          <p:cNvPicPr/>
          <p:nvPr/>
        </p:nvPicPr>
        <p:blipFill>
          <a:blip r:embed="rId10"/>
          <a:stretch/>
        </p:blipFill>
        <p:spPr>
          <a:xfrm>
            <a:off x="3839400" y="1733400"/>
            <a:ext cx="4073760" cy="2871720"/>
          </a:xfrm>
          <a:prstGeom prst="rect">
            <a:avLst/>
          </a:prstGeom>
          <a:ln>
            <a:noFill/>
          </a:ln>
        </p:spPr>
      </p:pic>
      <p:pic>
        <p:nvPicPr>
          <p:cNvPr id="546" name="Image 565" descr=""/>
          <p:cNvPicPr/>
          <p:nvPr/>
        </p:nvPicPr>
        <p:blipFill>
          <a:blip r:embed="rId11"/>
          <a:stretch/>
        </p:blipFill>
        <p:spPr>
          <a:xfrm>
            <a:off x="8064000" y="2291040"/>
            <a:ext cx="3775680" cy="152208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88000"/>
          </a:srgbClr>
        </a:solidFill>
      </p:bgPr>
    </p:bg>
    <p:spTree>
      <p:nvGrpSpPr>
        <p:cNvPr id="1" name=""/>
        <p:cNvGrpSpPr/>
        <p:nvPr/>
      </p:nvGrpSpPr>
      <p:grpSpPr>
        <a:xfrm>
          <a:off x="0" y="0"/>
          <a:ext cx="0" cy="0"/>
          <a:chOff x="0" y="0"/>
          <a:chExt cx="0" cy="0"/>
        </a:xfrm>
      </p:grpSpPr>
      <p:sp>
        <p:nvSpPr>
          <p:cNvPr id="547" name="CustomShape 1"/>
          <p:cNvSpPr/>
          <p:nvPr/>
        </p:nvSpPr>
        <p:spPr>
          <a:xfrm>
            <a:off x="466200" y="380520"/>
            <a:ext cx="3365640" cy="3752640"/>
          </a:xfrm>
          <a:prstGeom prst="rect">
            <a:avLst/>
          </a:prstGeom>
          <a:solidFill>
            <a:srgbClr val="595959"/>
          </a:solidFill>
          <a:ln w="25560">
            <a:noFill/>
          </a:ln>
        </p:spPr>
        <p:style>
          <a:lnRef idx="0"/>
          <a:fillRef idx="0"/>
          <a:effectRef idx="0"/>
          <a:fontRef idx="minor"/>
        </p:style>
      </p:sp>
      <p:sp>
        <p:nvSpPr>
          <p:cNvPr id="548" name="CustomShape 2"/>
          <p:cNvSpPr/>
          <p:nvPr/>
        </p:nvSpPr>
        <p:spPr>
          <a:xfrm>
            <a:off x="432000" y="224280"/>
            <a:ext cx="3365640" cy="318888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3600" spc="-1" strike="noStrike">
                <a:solidFill>
                  <a:srgbClr val="e7e6e6"/>
                </a:solidFill>
                <a:latin typeface="Arial"/>
                <a:ea typeface="DejaVu Sans"/>
              </a:rPr>
              <a:t>Allègement des mesures de confinement </a:t>
            </a:r>
            <a:endParaRPr b="0" lang="fr-FR" sz="3600" spc="-1" strike="noStrike">
              <a:latin typeface="Arial"/>
            </a:endParaRPr>
          </a:p>
        </p:txBody>
      </p:sp>
      <p:sp>
        <p:nvSpPr>
          <p:cNvPr id="549" name="CustomShape 3"/>
          <p:cNvSpPr/>
          <p:nvPr/>
        </p:nvSpPr>
        <p:spPr>
          <a:xfrm>
            <a:off x="466200" y="4419360"/>
            <a:ext cx="3365640" cy="1931400"/>
          </a:xfrm>
          <a:prstGeom prst="rect">
            <a:avLst/>
          </a:prstGeom>
          <a:solidFill>
            <a:srgbClr val="4f81bd">
              <a:alpha val="95000"/>
            </a:srgbClr>
          </a:solidFill>
          <a:ln w="25560">
            <a:noFill/>
          </a:ln>
        </p:spPr>
        <p:style>
          <a:lnRef idx="0"/>
          <a:fillRef idx="0"/>
          <a:effectRef idx="0"/>
          <a:fontRef idx="minor"/>
        </p:style>
      </p:sp>
      <p:sp>
        <p:nvSpPr>
          <p:cNvPr id="550" name="CustomShape 4"/>
          <p:cNvSpPr/>
          <p:nvPr/>
        </p:nvSpPr>
        <p:spPr>
          <a:xfrm>
            <a:off x="3871080" y="307440"/>
            <a:ext cx="8035920" cy="6393240"/>
          </a:xfrm>
          <a:prstGeom prst="rect">
            <a:avLst/>
          </a:prstGeom>
          <a:solidFill>
            <a:srgbClr val="808080">
              <a:alpha val="20000"/>
            </a:srgbClr>
          </a:solidFill>
          <a:ln w="2556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400" spc="-1" strike="noStrike">
                <a:solidFill>
                  <a:srgbClr val="000000"/>
                </a:solidFill>
                <a:latin typeface="Arial"/>
                <a:ea typeface="DejaVu Sans"/>
              </a:rPr>
              <a:t> </a:t>
            </a:r>
            <a:endParaRPr b="0" lang="fr-FR" sz="1400" spc="-1" strike="noStrike">
              <a:latin typeface="Arial"/>
            </a:endParaRPr>
          </a:p>
        </p:txBody>
      </p:sp>
      <p:sp>
        <p:nvSpPr>
          <p:cNvPr id="551" name="CustomShape 5"/>
          <p:cNvSpPr/>
          <p:nvPr/>
        </p:nvSpPr>
        <p:spPr>
          <a:xfrm>
            <a:off x="4388040" y="552960"/>
            <a:ext cx="6989040" cy="5577120"/>
          </a:xfrm>
          <a:prstGeom prst="rect">
            <a:avLst/>
          </a:prstGeom>
          <a:noFill/>
          <a:ln>
            <a:noFill/>
          </a:ln>
        </p:spPr>
        <p:style>
          <a:lnRef idx="0"/>
          <a:fillRef idx="0"/>
          <a:effectRef idx="0"/>
          <a:fontRef idx="minor"/>
        </p:style>
        <p:txBody>
          <a:bodyPr lIns="90000" rIns="90000" tIns="45000" bIns="45000" anchor="ctr">
            <a:noAutofit/>
          </a:bodyPr>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endParaRPr b="0" lang="fr-FR" sz="1800" spc="-1" strike="noStrike">
              <a:latin typeface="Arial"/>
            </a:endParaRPr>
          </a:p>
          <a:p>
            <a:pPr marL="228600" indent="-180000" algn="just">
              <a:lnSpc>
                <a:spcPct val="93000"/>
              </a:lnSpc>
              <a:spcBef>
                <a:spcPts val="1001"/>
              </a:spcBef>
            </a:pPr>
            <a:r>
              <a:rPr b="1" lang="fr-FR" sz="2000" spc="-1" strike="noStrike">
                <a:solidFill>
                  <a:srgbClr val="000000"/>
                </a:solidFill>
                <a:latin typeface="Calibri"/>
                <a:ea typeface="DejaVu Sans"/>
              </a:rPr>
              <a:t> </a:t>
            </a:r>
            <a:endParaRPr b="0" lang="fr-FR" sz="2000" spc="-1" strike="noStrike">
              <a:latin typeface="Arial"/>
            </a:endParaRPr>
          </a:p>
          <a:p>
            <a:pPr marL="228600" indent="-180000" algn="just">
              <a:lnSpc>
                <a:spcPct val="100000"/>
              </a:lnSpc>
              <a:spcBef>
                <a:spcPts val="1001"/>
              </a:spcBef>
            </a:pPr>
            <a:endParaRPr b="0" lang="fr-FR" sz="2000" spc="-1" strike="noStrike">
              <a:latin typeface="Arial"/>
            </a:endParaRPr>
          </a:p>
        </p:txBody>
      </p:sp>
      <p:sp>
        <p:nvSpPr>
          <p:cNvPr id="552" name="CustomShape 6"/>
          <p:cNvSpPr/>
          <p:nvPr/>
        </p:nvSpPr>
        <p:spPr>
          <a:xfrm>
            <a:off x="466200" y="4505760"/>
            <a:ext cx="3365640" cy="1931400"/>
          </a:xfrm>
          <a:prstGeom prst="rect">
            <a:avLst/>
          </a:prstGeom>
          <a:solidFill>
            <a:srgbClr val="4f81bd">
              <a:alpha val="95000"/>
            </a:srgbClr>
          </a:solidFill>
          <a:ln w="25560">
            <a:noFill/>
          </a:ln>
        </p:spPr>
        <p:style>
          <a:lnRef idx="0"/>
          <a:fillRef idx="0"/>
          <a:effectRef idx="0"/>
          <a:fontRef idx="minor"/>
        </p:style>
        <p:txBody>
          <a:bodyPr lIns="90000" rIns="90000" tIns="45000" bIns="45000">
            <a:noAutofit/>
          </a:bodyPr>
          <a:p>
            <a:pPr>
              <a:lnSpc>
                <a:spcPct val="100000"/>
              </a:lnSpc>
            </a:pPr>
            <a:r>
              <a:rPr b="0" lang="fr-FR" sz="3600" spc="-1" strike="noStrike">
                <a:solidFill>
                  <a:srgbClr val="ffffff"/>
                </a:solidFill>
                <a:latin typeface="Calibri"/>
                <a:ea typeface="DejaVu Sans"/>
              </a:rPr>
              <a:t>Les Mesures de soutien à  l’économie </a:t>
            </a:r>
            <a:endParaRPr b="0" lang="fr-FR" sz="3600" spc="-1" strike="noStrike">
              <a:latin typeface="Arial"/>
            </a:endParaRPr>
          </a:p>
        </p:txBody>
      </p:sp>
      <p:pic>
        <p:nvPicPr>
          <p:cNvPr id="553" name="Image 80" descr=""/>
          <p:cNvPicPr/>
          <p:nvPr/>
        </p:nvPicPr>
        <p:blipFill>
          <a:blip r:embed="rId1"/>
          <a:stretch/>
        </p:blipFill>
        <p:spPr>
          <a:xfrm>
            <a:off x="0" y="0"/>
            <a:ext cx="597240" cy="495360"/>
          </a:xfrm>
          <a:prstGeom prst="rect">
            <a:avLst/>
          </a:prstGeom>
          <a:ln>
            <a:noFill/>
          </a:ln>
        </p:spPr>
      </p:pic>
      <p:sp>
        <p:nvSpPr>
          <p:cNvPr id="554" name="CustomShape 7"/>
          <p:cNvSpPr/>
          <p:nvPr/>
        </p:nvSpPr>
        <p:spPr>
          <a:xfrm>
            <a:off x="4680000" y="307440"/>
            <a:ext cx="5968080" cy="72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400" spc="-1" strike="noStrike" u="sng">
                <a:solidFill>
                  <a:srgbClr val="383d3c"/>
                </a:solidFill>
                <a:uFillTx/>
                <a:latin typeface="Marianne"/>
                <a:ea typeface="DejaVu Sans"/>
              </a:rPr>
              <a:t>Reports d'échéances fiscales en Vaucluse</a:t>
            </a:r>
            <a:endParaRPr b="0" lang="fr-FR" sz="1400" spc="-1" strike="noStrike">
              <a:latin typeface="Arial"/>
            </a:endParaRPr>
          </a:p>
          <a:p>
            <a:pPr algn="ctr">
              <a:lnSpc>
                <a:spcPct val="100000"/>
              </a:lnSpc>
            </a:pPr>
            <a:r>
              <a:rPr b="1" i="1" lang="fr-FR" sz="1400" spc="-1" strike="noStrike">
                <a:solidFill>
                  <a:srgbClr val="383d3c"/>
                </a:solidFill>
                <a:latin typeface="Marianne ExtraBold"/>
                <a:ea typeface="DejaVu Sans"/>
              </a:rPr>
              <a:t>Données inchangées au 19/04/2021</a:t>
            </a:r>
            <a:endParaRPr b="0" lang="fr-FR" sz="1400" spc="-1" strike="noStrike">
              <a:latin typeface="Arial"/>
            </a:endParaRPr>
          </a:p>
          <a:p>
            <a:pPr algn="ctr">
              <a:lnSpc>
                <a:spcPct val="100000"/>
              </a:lnSpc>
            </a:pPr>
            <a:r>
              <a:rPr b="1" lang="fr-FR" sz="1400" spc="-1" strike="noStrike">
                <a:solidFill>
                  <a:srgbClr val="383d3c"/>
                </a:solidFill>
                <a:latin typeface="Marianne"/>
                <a:ea typeface="DejaVu Sans"/>
              </a:rPr>
              <a:t>Montant : 10,11 M€ </a:t>
            </a:r>
            <a:r>
              <a:rPr b="1" lang="fr-FR" sz="1400" spc="-1" strike="noStrike">
                <a:solidFill>
                  <a:srgbClr val="383d3c"/>
                </a:solidFill>
                <a:latin typeface="Marianne"/>
                <a:ea typeface="DejaVu Sans"/>
              </a:rPr>
              <a:t>	</a:t>
            </a:r>
            <a:r>
              <a:rPr b="1" lang="fr-FR" sz="1400" spc="-1" strike="noStrike">
                <a:solidFill>
                  <a:srgbClr val="383d3c"/>
                </a:solidFill>
                <a:latin typeface="Marianne"/>
                <a:ea typeface="DejaVu Sans"/>
              </a:rPr>
              <a:t>	</a:t>
            </a:r>
            <a:r>
              <a:rPr b="1" lang="fr-FR" sz="1400" spc="-1" strike="noStrike">
                <a:solidFill>
                  <a:srgbClr val="383d3c"/>
                </a:solidFill>
                <a:latin typeface="Marianne"/>
                <a:ea typeface="DejaVu Sans"/>
              </a:rPr>
              <a:t>nombre 824 aides </a:t>
            </a:r>
            <a:endParaRPr b="0" lang="fr-FR" sz="1400" spc="-1" strike="noStrike">
              <a:latin typeface="Arial"/>
            </a:endParaRPr>
          </a:p>
        </p:txBody>
      </p:sp>
      <p:sp>
        <p:nvSpPr>
          <p:cNvPr id="555" name="CustomShape 8"/>
          <p:cNvSpPr/>
          <p:nvPr/>
        </p:nvSpPr>
        <p:spPr>
          <a:xfrm>
            <a:off x="4377960" y="1045440"/>
            <a:ext cx="6849720" cy="1368360"/>
          </a:xfrm>
          <a:prstGeom prst="rect">
            <a:avLst/>
          </a:prstGeom>
          <a:noFill/>
          <a:ln>
            <a:solidFill>
              <a:srgbClr val="3465a4"/>
            </a:solid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Marianne"/>
                <a:ea typeface="DejaVu Sans"/>
              </a:rPr>
              <a:t>Top 3 des reports d'échéances fiscales ventilés par code section NAF (en M€)</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000000"/>
                </a:solidFill>
                <a:latin typeface="Marianne"/>
                <a:ea typeface="DejaVu Sans"/>
              </a:rPr>
              <a:t>Commerce</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3,5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Construction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1,4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60 % du total</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Hébergement / Restauration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1,1 M€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a:t>
            </a:r>
            <a:endParaRPr b="0" lang="fr-FR" sz="1400" spc="-1" strike="noStrike">
              <a:latin typeface="Arial"/>
            </a:endParaRPr>
          </a:p>
          <a:p>
            <a:pPr>
              <a:lnSpc>
                <a:spcPct val="100000"/>
              </a:lnSpc>
            </a:pPr>
            <a:endParaRPr b="0" lang="fr-FR" sz="1400" spc="-1" strike="noStrike">
              <a:latin typeface="Arial"/>
            </a:endParaRPr>
          </a:p>
        </p:txBody>
      </p:sp>
      <p:sp>
        <p:nvSpPr>
          <p:cNvPr id="556" name="CustomShape 9"/>
          <p:cNvSpPr/>
          <p:nvPr/>
        </p:nvSpPr>
        <p:spPr>
          <a:xfrm>
            <a:off x="4741920" y="2429640"/>
            <a:ext cx="6305760" cy="78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600" spc="-1" strike="noStrike" u="sng">
                <a:solidFill>
                  <a:srgbClr val="383d3c"/>
                </a:solidFill>
                <a:uFillTx/>
                <a:latin typeface="Marianne"/>
                <a:ea typeface="DejaVu Sans"/>
              </a:rPr>
              <a:t>Prêts garantis par l'Etat – PGE en Vaucluse</a:t>
            </a:r>
            <a:endParaRPr b="0" lang="fr-FR" sz="1600" spc="-1" strike="noStrike">
              <a:latin typeface="Arial"/>
            </a:endParaRPr>
          </a:p>
          <a:p>
            <a:pPr algn="ctr">
              <a:lnSpc>
                <a:spcPct val="100000"/>
              </a:lnSpc>
            </a:pPr>
            <a:r>
              <a:rPr b="1" i="1" lang="fr-FR" sz="1400" spc="-1" strike="noStrike">
                <a:solidFill>
                  <a:srgbClr val="383d3c"/>
                </a:solidFill>
                <a:latin typeface="Marianne ExtraBold"/>
                <a:ea typeface="DejaVu Sans"/>
              </a:rPr>
              <a:t>Données actualisées au 19/04/2021</a:t>
            </a:r>
            <a:endParaRPr b="0" lang="fr-FR" sz="1400" spc="-1" strike="noStrike">
              <a:latin typeface="Arial"/>
            </a:endParaRPr>
          </a:p>
          <a:p>
            <a:pPr algn="ctr">
              <a:lnSpc>
                <a:spcPct val="100000"/>
              </a:lnSpc>
            </a:pPr>
            <a:r>
              <a:rPr b="0" lang="fr-FR" sz="1600" spc="-1" strike="noStrike">
                <a:solidFill>
                  <a:srgbClr val="383d3c"/>
                </a:solidFill>
                <a:latin typeface="Marianne"/>
                <a:ea typeface="DejaVu Sans"/>
              </a:rPr>
              <a:t>Montant : 1 037,56 M€</a:t>
            </a:r>
            <a:r>
              <a:rPr b="0" lang="fr-FR" sz="1600" spc="-1" strike="noStrike">
                <a:solidFill>
                  <a:srgbClr val="383d3c"/>
                </a:solidFill>
                <a:latin typeface="Marianne"/>
                <a:ea typeface="DejaVu Sans"/>
              </a:rPr>
              <a:t>	</a:t>
            </a:r>
            <a:r>
              <a:rPr b="0" lang="fr-FR" sz="1600" spc="-1" strike="noStrike">
                <a:solidFill>
                  <a:srgbClr val="383d3c"/>
                </a:solidFill>
                <a:latin typeface="Marianne"/>
                <a:ea typeface="DejaVu Sans"/>
              </a:rPr>
              <a:t>	</a:t>
            </a:r>
            <a:r>
              <a:rPr b="0" lang="fr-FR" sz="1600" spc="-1" strike="noStrike">
                <a:solidFill>
                  <a:srgbClr val="383d3c"/>
                </a:solidFill>
                <a:latin typeface="Marianne"/>
                <a:ea typeface="DejaVu Sans"/>
              </a:rPr>
              <a:t>nombre : 7 818 aides </a:t>
            </a:r>
            <a:endParaRPr b="0" lang="fr-FR" sz="1600" spc="-1" strike="noStrike">
              <a:latin typeface="Arial"/>
            </a:endParaRPr>
          </a:p>
        </p:txBody>
      </p:sp>
      <p:sp>
        <p:nvSpPr>
          <p:cNvPr id="557" name="CustomShape 10"/>
          <p:cNvSpPr/>
          <p:nvPr/>
        </p:nvSpPr>
        <p:spPr>
          <a:xfrm>
            <a:off x="4464000" y="3187080"/>
            <a:ext cx="6849720" cy="1368360"/>
          </a:xfrm>
          <a:prstGeom prst="rect">
            <a:avLst/>
          </a:prstGeom>
          <a:noFill/>
          <a:ln>
            <a:solidFill>
              <a:srgbClr val="3465a4"/>
            </a:solidFill>
          </a:ln>
        </p:spPr>
        <p:style>
          <a:lnRef idx="0"/>
          <a:fillRef idx="0"/>
          <a:effectRef idx="0"/>
          <a:fontRef idx="minor"/>
        </p:style>
        <p:txBody>
          <a:bodyPr lIns="90000" rIns="90000" tIns="45000" bIns="45000">
            <a:spAutoFit/>
          </a:bodyPr>
          <a:p>
            <a:pPr algn="ctr">
              <a:lnSpc>
                <a:spcPct val="100000"/>
              </a:lnSpc>
            </a:pPr>
            <a:r>
              <a:rPr b="0" lang="fr-FR" sz="1400" spc="-1" strike="noStrike">
                <a:solidFill>
                  <a:srgbClr val="000000"/>
                </a:solidFill>
                <a:latin typeface="Marianne"/>
                <a:ea typeface="DejaVu Sans"/>
              </a:rPr>
              <a:t>PGE ventilés par code section NAF (en M€)</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000000"/>
                </a:solidFill>
                <a:latin typeface="Marianne"/>
                <a:ea typeface="DejaVu Sans"/>
              </a:rPr>
              <a:t>Commerce</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288,8 M€</a:t>
            </a:r>
            <a:r>
              <a:rPr b="0" lang="fr-FR" sz="1400" spc="-1" strike="noStrike">
                <a:solidFill>
                  <a:srgbClr val="000000"/>
                </a:solidFill>
                <a:latin typeface="Marianne"/>
                <a:ea typeface="DejaVu Sans"/>
              </a:rPr>
              <a:t>	</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Construction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94,3 M€</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a:t>
            </a:r>
            <a:endParaRPr b="0" lang="fr-FR" sz="1400" spc="-1" strike="noStrike">
              <a:latin typeface="Arial"/>
            </a:endParaRPr>
          </a:p>
          <a:p>
            <a:pPr>
              <a:lnSpc>
                <a:spcPct val="100000"/>
              </a:lnSpc>
            </a:pPr>
            <a:r>
              <a:rPr b="0" lang="fr-FR" sz="1400" spc="-1" strike="noStrike">
                <a:solidFill>
                  <a:srgbClr val="000000"/>
                </a:solidFill>
                <a:latin typeface="Marianne"/>
                <a:ea typeface="DejaVu Sans"/>
              </a:rPr>
              <a:t>Hébergement / Restauration</a:t>
            </a:r>
            <a:r>
              <a:rPr b="0" lang="fr-FR" sz="1400" spc="-1" strike="noStrike">
                <a:solidFill>
                  <a:srgbClr val="000000"/>
                </a:solidFill>
                <a:latin typeface="Marianne"/>
                <a:ea typeface="DejaVu Sans"/>
              </a:rPr>
              <a:t>	</a:t>
            </a:r>
            <a:r>
              <a:rPr b="0" lang="fr-FR" sz="1400" spc="-1" strike="noStrike">
                <a:solidFill>
                  <a:srgbClr val="000000"/>
                </a:solidFill>
                <a:latin typeface="Marianne"/>
                <a:ea typeface="DejaVu Sans"/>
              </a:rPr>
              <a:t>: 84,8 M€</a:t>
            </a:r>
            <a:endParaRPr b="0" lang="fr-FR" sz="1400" spc="-1" strike="noStrike">
              <a:latin typeface="Arial"/>
            </a:endParaRPr>
          </a:p>
          <a:p>
            <a:pPr>
              <a:lnSpc>
                <a:spcPct val="100000"/>
              </a:lnSpc>
            </a:pPr>
            <a:endParaRPr b="0" lang="fr-FR" sz="1400" spc="-1" strike="noStrike">
              <a:latin typeface="Arial"/>
            </a:endParaRPr>
          </a:p>
        </p:txBody>
      </p:sp>
      <p:pic>
        <p:nvPicPr>
          <p:cNvPr id="558" name="Image 577" descr=""/>
          <p:cNvPicPr/>
          <p:nvPr/>
        </p:nvPicPr>
        <p:blipFill>
          <a:blip r:embed="rId2"/>
          <a:stretch/>
        </p:blipFill>
        <p:spPr>
          <a:xfrm>
            <a:off x="3843720" y="4680000"/>
            <a:ext cx="8063280" cy="20206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72000" y="432000"/>
            <a:ext cx="2150640" cy="3824280"/>
          </a:xfrm>
          <a:prstGeom prst="rect">
            <a:avLst/>
          </a:prstGeom>
          <a:solidFill>
            <a:srgbClr val="595959"/>
          </a:solidFill>
          <a:ln w="25560">
            <a:noFill/>
          </a:ln>
        </p:spPr>
        <p:style>
          <a:lnRef idx="0"/>
          <a:fillRef idx="0"/>
          <a:effectRef idx="0"/>
          <a:fontRef idx="minor"/>
        </p:style>
        <p:txBody>
          <a:bodyPr lIns="90000" rIns="90000" tIns="45000" bIns="45000" anchor="ctr">
            <a:noAutofit/>
          </a:bodyPr>
          <a:p>
            <a:pPr algn="ctr">
              <a:lnSpc>
                <a:spcPct val="100000"/>
              </a:lnSpc>
            </a:pPr>
            <a:r>
              <a:rPr b="1" lang="fr-FR" sz="2000" spc="-1" strike="noStrike">
                <a:solidFill>
                  <a:srgbClr val="ffffff"/>
                </a:solidFill>
                <a:latin typeface="Calibri Light"/>
                <a:ea typeface="DejaVu Sans"/>
              </a:rPr>
              <a:t>Point de situation épidémiologique</a:t>
            </a:r>
            <a:endParaRPr b="0" lang="fr-FR" sz="2000" spc="-1" strike="noStrike">
              <a:latin typeface="Arial"/>
            </a:endParaRPr>
          </a:p>
        </p:txBody>
      </p:sp>
      <p:sp>
        <p:nvSpPr>
          <p:cNvPr id="223" name="CustomShape 2"/>
          <p:cNvSpPr/>
          <p:nvPr/>
        </p:nvSpPr>
        <p:spPr>
          <a:xfrm>
            <a:off x="484920" y="504000"/>
            <a:ext cx="3365280" cy="2723400"/>
          </a:xfrm>
          <a:prstGeom prst="rect">
            <a:avLst/>
          </a:prstGeom>
          <a:noFill/>
          <a:ln>
            <a:noFill/>
          </a:ln>
        </p:spPr>
        <p:style>
          <a:lnRef idx="0"/>
          <a:fillRef idx="0"/>
          <a:effectRef idx="0"/>
          <a:fontRef idx="minor"/>
        </p:style>
      </p:sp>
      <p:sp>
        <p:nvSpPr>
          <p:cNvPr id="224" name="CustomShape 3"/>
          <p:cNvSpPr/>
          <p:nvPr/>
        </p:nvSpPr>
        <p:spPr>
          <a:xfrm>
            <a:off x="72000" y="4577400"/>
            <a:ext cx="2150640" cy="2037240"/>
          </a:xfrm>
          <a:prstGeom prst="rect">
            <a:avLst/>
          </a:prstGeom>
          <a:solidFill>
            <a:srgbClr val="4f81bd">
              <a:alpha val="95000"/>
            </a:srgbClr>
          </a:solidFill>
          <a:ln w="25560">
            <a:noFill/>
          </a:ln>
        </p:spPr>
        <p:style>
          <a:lnRef idx="0"/>
          <a:fillRef idx="0"/>
          <a:effectRef idx="0"/>
          <a:fontRef idx="minor"/>
        </p:style>
      </p:sp>
      <p:sp>
        <p:nvSpPr>
          <p:cNvPr id="225" name="CustomShape 4"/>
          <p:cNvSpPr/>
          <p:nvPr/>
        </p:nvSpPr>
        <p:spPr>
          <a:xfrm>
            <a:off x="7248240" y="980640"/>
            <a:ext cx="3397320" cy="5911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3200" spc="-1" strike="noStrike">
                <a:solidFill>
                  <a:srgbClr val="1f497d"/>
                </a:solidFill>
                <a:latin typeface="Calibri Light"/>
                <a:ea typeface="DejaVu Sans"/>
              </a:rPr>
              <a:t> </a:t>
            </a:r>
            <a:endParaRPr b="0" lang="fr-FR" sz="3200" spc="-1" strike="noStrike">
              <a:latin typeface="Arial"/>
            </a:endParaRPr>
          </a:p>
        </p:txBody>
      </p:sp>
      <p:sp>
        <p:nvSpPr>
          <p:cNvPr id="226" name="CustomShape 5"/>
          <p:cNvSpPr/>
          <p:nvPr/>
        </p:nvSpPr>
        <p:spPr>
          <a:xfrm>
            <a:off x="72000" y="4577400"/>
            <a:ext cx="1934640" cy="1931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2600" spc="-1" strike="noStrike">
                <a:solidFill>
                  <a:srgbClr val="ffffff"/>
                </a:solidFill>
                <a:latin typeface="Calibri Light"/>
                <a:ea typeface="DejaVu Sans"/>
              </a:rPr>
              <a:t>Un virus circulant partout en Vaucluse</a:t>
            </a:r>
            <a:endParaRPr b="0" lang="fr-FR" sz="2600" spc="-1" strike="noStrike">
              <a:latin typeface="Arial"/>
            </a:endParaRPr>
          </a:p>
        </p:txBody>
      </p:sp>
      <p:graphicFrame>
        <p:nvGraphicFramePr>
          <p:cNvPr id="227" name="Table 6"/>
          <p:cNvGraphicFramePr/>
          <p:nvPr/>
        </p:nvGraphicFramePr>
        <p:xfrm>
          <a:off x="2622240" y="1103760"/>
          <a:ext cx="9250920" cy="4247640"/>
        </p:xfrm>
        <a:graphic>
          <a:graphicData uri="http://schemas.openxmlformats.org/drawingml/2006/table">
            <a:tbl>
              <a:tblPr/>
              <a:tblGrid>
                <a:gridCol w="3400920"/>
                <a:gridCol w="731160"/>
                <a:gridCol w="731160"/>
                <a:gridCol w="731160"/>
                <a:gridCol w="731160"/>
                <a:gridCol w="731160"/>
                <a:gridCol w="731160"/>
                <a:gridCol w="731160"/>
                <a:gridCol w="732240"/>
              </a:tblGrid>
              <a:tr h="417240">
                <a:tc>
                  <a:txBody>
                    <a:bodyPr lIns="8280" rIns="8280">
                      <a:noAutofit/>
                    </a:bodyPr>
                    <a:p>
                      <a:pPr>
                        <a:lnSpc>
                          <a:spcPct val="100000"/>
                        </a:lnSpc>
                      </a:pPr>
                      <a:r>
                        <a:rPr b="1" lang="fr-FR" sz="1200" spc="-1" strike="noStrike">
                          <a:solidFill>
                            <a:srgbClr val="c00000"/>
                          </a:solidFill>
                          <a:latin typeface="Calibri"/>
                        </a:rPr>
                        <a:t>Période analysée : 2021-04-26 - 2021-05-02 Semaine 17</a:t>
                      </a:r>
                      <a:endParaRPr b="0" lang="fr-FR"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lIns="8280" rIns="8280">
                      <a:noAutofit/>
                    </a:bodyPr>
                    <a:p>
                      <a:pPr algn="ctr">
                        <a:lnSpc>
                          <a:spcPct val="100000"/>
                        </a:lnSpc>
                      </a:pPr>
                      <a:r>
                        <a:rPr b="1" lang="fr-FR" sz="1000" spc="-1" strike="noStrike">
                          <a:solidFill>
                            <a:srgbClr val="000000"/>
                          </a:solidFill>
                          <a:latin typeface="Calibri"/>
                        </a:rPr>
                        <a:t>TOUS AGES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4">
                  <a:txBody>
                    <a:bodyPr lIns="8280" rIns="8280">
                      <a:noAutofit/>
                    </a:bodyPr>
                    <a:p>
                      <a:pPr algn="ctr">
                        <a:lnSpc>
                          <a:spcPct val="100000"/>
                        </a:lnSpc>
                      </a:pPr>
                      <a:r>
                        <a:rPr b="1" lang="fr-FR" sz="1000" spc="-1" strike="noStrike">
                          <a:solidFill>
                            <a:srgbClr val="c00000"/>
                          </a:solidFill>
                          <a:latin typeface="Calibri"/>
                        </a:rPr>
                        <a:t>65 ANS ET PLUS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232560">
                <a:tc>
                  <a:txBody>
                    <a:bodyPr lIns="8280" rIns="8280">
                      <a:noAutofit/>
                    </a:bodyPr>
                    <a:p>
                      <a:pPr>
                        <a:lnSpc>
                          <a:spcPct val="100000"/>
                        </a:lnSpc>
                      </a:pPr>
                      <a:r>
                        <a:rPr b="1" lang="fr-FR" sz="1000" spc="-1" strike="noStrike">
                          <a:solidFill>
                            <a:srgbClr val="000000"/>
                          </a:solidFill>
                          <a:latin typeface="Calibri"/>
                        </a:rPr>
                        <a:t>EPCI</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1" lang="fr-FR" sz="1000" spc="-1" strike="noStrike">
                          <a:solidFill>
                            <a:srgbClr val="000000"/>
                          </a:solidFill>
                          <a:latin typeface="Calibri"/>
                        </a:rPr>
                        <a:t>TEST</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1" lang="fr-FR" sz="1000" spc="-1" strike="noStrike">
                          <a:solidFill>
                            <a:srgbClr val="000000"/>
                          </a:solidFill>
                          <a:latin typeface="Calibri"/>
                        </a:rPr>
                        <a:t>POS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1" lang="fr-FR" sz="1000" spc="-1" strike="noStrike">
                          <a:solidFill>
                            <a:srgbClr val="000000"/>
                          </a:solidFill>
                          <a:latin typeface="Calibri"/>
                        </a:rPr>
                        <a:t>INC</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1" lang="fr-FR" sz="1000" spc="-1" strike="noStrike">
                          <a:solidFill>
                            <a:srgbClr val="000000"/>
                          </a:solidFill>
                          <a:latin typeface="Calibri"/>
                        </a:rPr>
                        <a:t>TX POS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1" lang="fr-FR" sz="1000" spc="-1" strike="noStrike">
                          <a:solidFill>
                            <a:srgbClr val="000000"/>
                          </a:solidFill>
                          <a:latin typeface="Calibri"/>
                        </a:rPr>
                        <a:t>TEST</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1" lang="fr-FR" sz="1000" spc="-1" strike="noStrike">
                          <a:solidFill>
                            <a:srgbClr val="000000"/>
                          </a:solidFill>
                          <a:latin typeface="Calibri"/>
                        </a:rPr>
                        <a:t>POS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1" lang="fr-FR" sz="1000" spc="-1" strike="noStrike">
                          <a:solidFill>
                            <a:srgbClr val="000000"/>
                          </a:solidFill>
                          <a:latin typeface="Calibri"/>
                        </a:rPr>
                        <a:t>INC</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1" lang="fr-FR" sz="1000" spc="-1" strike="noStrike">
                          <a:solidFill>
                            <a:srgbClr val="000000"/>
                          </a:solidFill>
                          <a:latin typeface="Calibri"/>
                        </a:rPr>
                        <a:t>TX POS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c00000"/>
                          </a:solidFill>
                          <a:latin typeface="Calibri"/>
                        </a:rPr>
                        <a:t>CA du Grand Avignon (COGA)</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ff0000"/>
                          </a:solidFill>
                          <a:latin typeface="Calibri"/>
                        </a:rPr>
                        <a:t>5079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ff0000"/>
                          </a:solidFill>
                          <a:latin typeface="Calibri"/>
                        </a:rPr>
                        <a:t>553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ff0000"/>
                          </a:solidFill>
                          <a:latin typeface="Calibri"/>
                        </a:rPr>
                        <a:t>285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ff0000"/>
                          </a:solidFill>
                          <a:latin typeface="Calibri"/>
                        </a:rPr>
                        <a:t>10,9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c00000"/>
                          </a:solidFill>
                          <a:latin typeface="Calibri"/>
                        </a:rPr>
                        <a:t>818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c00000"/>
                          </a:solidFill>
                          <a:latin typeface="Calibri"/>
                        </a:rPr>
                        <a:t>73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c00000"/>
                          </a:solidFill>
                          <a:latin typeface="Calibri"/>
                        </a:rPr>
                        <a:t>177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8280" rIns="8280">
                      <a:noAutofit/>
                    </a:bodyPr>
                    <a:p>
                      <a:pPr algn="ctr">
                        <a:lnSpc>
                          <a:spcPct val="100000"/>
                        </a:lnSpc>
                      </a:pPr>
                      <a:r>
                        <a:rPr b="0" lang="fr-FR" sz="1000" spc="-1" strike="noStrike">
                          <a:solidFill>
                            <a:srgbClr val="c00000"/>
                          </a:solidFill>
                          <a:latin typeface="Calibri"/>
                        </a:rPr>
                        <a:t>8,9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r>
              <a:tr h="232560">
                <a:tc>
                  <a:txBody>
                    <a:bodyPr lIns="8280" rIns="8280">
                      <a:noAutofit/>
                    </a:bodyPr>
                    <a:p>
                      <a:pPr>
                        <a:lnSpc>
                          <a:spcPct val="100000"/>
                        </a:lnSpc>
                      </a:pPr>
                      <a:r>
                        <a:rPr b="0" lang="fr-FR" sz="1000" spc="-1" strike="noStrike">
                          <a:solidFill>
                            <a:srgbClr val="000000"/>
                          </a:solidFill>
                          <a:latin typeface="Calibri"/>
                        </a:rPr>
                        <a:t>CA Ventoux-Comtat-Venaissin (COVE)</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2744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231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331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498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34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201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6,9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CA Luberon Monts de Vaucluse</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1631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117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210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7,2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403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107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3,5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des Sorgues du Comtat</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1508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155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315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250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146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du Pays Réuni d'Orange</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923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227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158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132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8,3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du Pays des Sorgues et des Monts de Vaucluse</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1050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313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273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229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6,6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Pays d'Apt-Luberon</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709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291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12,2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145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190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11,1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Territoriale Sud-Luberon</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539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37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Rhône Lez Provence</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669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73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306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168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10,2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Enclave des Papes-Pays de Grignan</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545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67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289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12,2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106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210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12,3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Aygues-Ouvèze en Provence (CCAOP)</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388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140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64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60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3,7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Vaison Ventoux</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292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19</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111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6,4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5</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98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5,7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232560">
                <a:tc>
                  <a:txBody>
                    <a:bodyPr lIns="8280" rIns="8280">
                      <a:noAutofit/>
                    </a:bodyPr>
                    <a:p>
                      <a:pPr>
                        <a:lnSpc>
                          <a:spcPct val="100000"/>
                        </a:lnSpc>
                      </a:pPr>
                      <a:r>
                        <a:rPr b="0" lang="fr-FR" sz="1000" spc="-1" strike="noStrike">
                          <a:solidFill>
                            <a:srgbClr val="000000"/>
                          </a:solidFill>
                          <a:latin typeface="Calibri"/>
                        </a:rPr>
                        <a:t>CC Ventoux Sud</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326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14</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150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4,3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83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0</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r h="347760">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c>
                  <a:tcPr marL="8280" marR="8280">
                    <a:lnT w="12240">
                      <a:solidFill>
                        <a:srgbClr val="000000"/>
                      </a:solidFill>
                    </a:lnT>
                    <a:lnB w="12240">
                      <a:solidFill>
                        <a:srgbClr val="000000"/>
                      </a:solidFill>
                    </a:lnB>
                    <a:noFill/>
                  </a:tcPr>
                </a:tc>
              </a:tr>
              <a:tr h="226800">
                <a:tc>
                  <a:txBody>
                    <a:bodyPr lIns="8280" rIns="8280">
                      <a:noAutofit/>
                    </a:bodyPr>
                    <a:p>
                      <a:pPr>
                        <a:lnSpc>
                          <a:spcPct val="100000"/>
                        </a:lnSpc>
                      </a:pPr>
                      <a:r>
                        <a:rPr b="0" lang="fr-FR" sz="1000" spc="-1" strike="noStrike">
                          <a:solidFill>
                            <a:srgbClr val="000000"/>
                          </a:solidFill>
                          <a:latin typeface="Calibri"/>
                        </a:rPr>
                        <a:t>Pertuis</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548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37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183</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6,8</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noFill/>
                  </a:tcPr>
                </a:tc>
                <a:tc>
                  <a:txBody>
                    <a:bodyPr lIns="8280" rIns="8280">
                      <a:noAutofit/>
                    </a:bodyPr>
                    <a:p>
                      <a:pPr algn="ctr">
                        <a:lnSpc>
                          <a:spcPct val="100000"/>
                        </a:lnSpc>
                      </a:pPr>
                      <a:r>
                        <a:rPr b="0" lang="fr-FR" sz="1000" spc="-1" strike="noStrike">
                          <a:solidFill>
                            <a:srgbClr val="000000"/>
                          </a:solidFill>
                          <a:latin typeface="Calibri"/>
                        </a:rPr>
                        <a:t>97</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46</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c>
                  <a:txBody>
                    <a:bodyPr lIns="8280" rIns="8280">
                      <a:noAutofit/>
                    </a:bodyPr>
                    <a:p>
                      <a:pPr algn="ctr">
                        <a:lnSpc>
                          <a:spcPct val="100000"/>
                        </a:lnSpc>
                      </a:pPr>
                      <a:r>
                        <a:rPr b="0" lang="fr-FR" sz="1000" spc="-1" strike="noStrike">
                          <a:solidFill>
                            <a:srgbClr val="000000"/>
                          </a:solidFill>
                          <a:latin typeface="Calibri"/>
                        </a:rPr>
                        <a:t>2,1</a:t>
                      </a:r>
                      <a:endParaRPr b="0" lang="fr-FR" sz="10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ffe699"/>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 descr=""/>
          <p:cNvPicPr/>
          <p:nvPr/>
        </p:nvPicPr>
        <p:blipFill>
          <a:blip r:embed="rId1"/>
          <a:stretch/>
        </p:blipFill>
        <p:spPr>
          <a:xfrm>
            <a:off x="1224000" y="-72000"/>
            <a:ext cx="9697320" cy="68572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Image 80" descr=""/>
          <p:cNvPicPr/>
          <p:nvPr/>
        </p:nvPicPr>
        <p:blipFill>
          <a:blip r:embed="rId1"/>
          <a:stretch/>
        </p:blipFill>
        <p:spPr>
          <a:xfrm>
            <a:off x="0" y="0"/>
            <a:ext cx="595080" cy="493200"/>
          </a:xfrm>
          <a:prstGeom prst="rect">
            <a:avLst/>
          </a:prstGeom>
          <a:ln>
            <a:noFill/>
          </a:ln>
        </p:spPr>
      </p:pic>
      <p:sp>
        <p:nvSpPr>
          <p:cNvPr id="230" name="CustomShape 1"/>
          <p:cNvSpPr/>
          <p:nvPr/>
        </p:nvSpPr>
        <p:spPr>
          <a:xfrm>
            <a:off x="6120000" y="441360"/>
            <a:ext cx="3619440" cy="1021680"/>
          </a:xfrm>
          <a:prstGeom prst="rect">
            <a:avLst/>
          </a:prstGeom>
          <a:noFill/>
          <a:ln>
            <a:noFill/>
          </a:ln>
        </p:spPr>
        <p:style>
          <a:lnRef idx="0"/>
          <a:fillRef idx="0"/>
          <a:effectRef idx="0"/>
          <a:fontRef idx="minor"/>
        </p:style>
        <p:txBody>
          <a:bodyPr lIns="90000" rIns="90000" tIns="45000" bIns="45000" anchor="ctr">
            <a:normAutofit fontScale="20000"/>
          </a:bodyPr>
          <a:p>
            <a:pPr>
              <a:lnSpc>
                <a:spcPct val="90000"/>
              </a:lnSpc>
            </a:pPr>
            <a:r>
              <a:rPr b="1" lang="fr-FR" sz="3700" spc="-1" strike="noStrike">
                <a:solidFill>
                  <a:srgbClr val="000000"/>
                </a:solidFill>
                <a:latin typeface="Calibri Light"/>
                <a:ea typeface="DejaVu Sans"/>
              </a:rPr>
              <a:t>Point de situation épidémiologique</a:t>
            </a:r>
            <a:endParaRPr b="0" lang="fr-FR" sz="3700" spc="-1" strike="noStrike">
              <a:latin typeface="Arial"/>
            </a:endParaRPr>
          </a:p>
          <a:p>
            <a:pPr>
              <a:lnSpc>
                <a:spcPct val="90000"/>
              </a:lnSpc>
            </a:pPr>
            <a:endParaRPr b="0" lang="fr-FR" sz="3700" spc="-1" strike="noStrike">
              <a:latin typeface="Arial"/>
            </a:endParaRPr>
          </a:p>
          <a:p>
            <a:pPr>
              <a:lnSpc>
                <a:spcPct val="90000"/>
              </a:lnSpc>
            </a:pPr>
            <a:r>
              <a:rPr b="1" lang="fr-FR" sz="3700" spc="-1" strike="noStrike">
                <a:solidFill>
                  <a:srgbClr val="000000"/>
                </a:solidFill>
                <a:latin typeface="Calibri Light"/>
                <a:ea typeface="DejaVu Sans"/>
              </a:rPr>
              <a:t>Prise en charge sanitaire</a:t>
            </a:r>
            <a:br/>
            <a:endParaRPr b="0" lang="fr-FR" sz="3700" spc="-1" strike="noStrike">
              <a:latin typeface="Arial"/>
            </a:endParaRPr>
          </a:p>
        </p:txBody>
      </p:sp>
      <p:sp>
        <p:nvSpPr>
          <p:cNvPr id="231" name="CustomShape 2"/>
          <p:cNvSpPr/>
          <p:nvPr/>
        </p:nvSpPr>
        <p:spPr>
          <a:xfrm>
            <a:off x="288000" y="2185560"/>
            <a:ext cx="4241880" cy="4219920"/>
          </a:xfrm>
          <a:prstGeom prst="rect">
            <a:avLst/>
          </a:prstGeom>
          <a:noFill/>
          <a:ln>
            <a:noFill/>
          </a:ln>
        </p:spPr>
        <p:style>
          <a:lnRef idx="0"/>
          <a:fillRef idx="0"/>
          <a:effectRef idx="0"/>
          <a:fontRef idx="minor"/>
        </p:style>
        <p:txBody>
          <a:bodyPr lIns="90000" rIns="90000" tIns="45000" bIns="45000">
            <a:normAutofit fontScale="54000"/>
          </a:bodyPr>
          <a:p>
            <a:pPr marL="33840">
              <a:lnSpc>
                <a:spcPct val="110000"/>
              </a:lnSpc>
              <a:spcBef>
                <a:spcPts val="1001"/>
              </a:spcBef>
              <a:spcAft>
                <a:spcPts val="1426"/>
              </a:spcAft>
            </a:pPr>
            <a:r>
              <a:rPr b="0" i="1" lang="fr-FR" sz="1800" spc="-1" strike="noStrike">
                <a:solidFill>
                  <a:srgbClr val="000000"/>
                </a:solidFill>
                <a:latin typeface="Arial"/>
                <a:ea typeface="DejaVu Sans"/>
              </a:rPr>
              <a:t>Données  arrêtées sur les extractions réalisées le 03/05 à 14h</a:t>
            </a:r>
            <a:endParaRPr b="0" lang="fr-FR" sz="1800" spc="-1" strike="noStrike">
              <a:latin typeface="Arial"/>
            </a:endParaRPr>
          </a:p>
          <a:p>
            <a:pPr marL="33840">
              <a:lnSpc>
                <a:spcPct val="110000"/>
              </a:lnSpc>
              <a:spcBef>
                <a:spcPts val="1001"/>
              </a:spcBef>
              <a:spcAft>
                <a:spcPts val="1426"/>
              </a:spcAft>
            </a:pPr>
            <a:r>
              <a:rPr b="1" lang="fr-FR" sz="2000" spc="-1" strike="noStrike">
                <a:solidFill>
                  <a:srgbClr val="000000"/>
                </a:solidFill>
                <a:latin typeface="Arial"/>
                <a:ea typeface="DejaVu Sans"/>
              </a:rPr>
              <a:t>Rappel : </a:t>
            </a:r>
            <a:r>
              <a:rPr b="0" lang="fr-FR" sz="2000" spc="-1" strike="noStrike">
                <a:solidFill>
                  <a:srgbClr val="000000"/>
                </a:solidFill>
                <a:latin typeface="Arial"/>
                <a:ea typeface="DejaVu Sans"/>
              </a:rPr>
              <a:t>Le </a:t>
            </a:r>
            <a:r>
              <a:rPr b="1" lang="fr-FR" sz="2000" spc="-1" strike="noStrike">
                <a:solidFill>
                  <a:srgbClr val="000000"/>
                </a:solidFill>
                <a:latin typeface="Arial"/>
                <a:ea typeface="DejaVu Sans"/>
              </a:rPr>
              <a:t>pic</a:t>
            </a:r>
            <a:r>
              <a:rPr b="0" lang="fr-FR" sz="2000" spc="-1" strike="noStrike">
                <a:solidFill>
                  <a:srgbClr val="000000"/>
                </a:solidFill>
                <a:latin typeface="Arial"/>
                <a:ea typeface="DejaVu Sans"/>
              </a:rPr>
              <a:t> du nombre de personnes hospitalisées pour Covid a eu lieu le </a:t>
            </a:r>
            <a:r>
              <a:rPr b="1" lang="fr-FR" sz="2000" spc="-1" strike="noStrike">
                <a:solidFill>
                  <a:srgbClr val="000000"/>
                </a:solidFill>
                <a:latin typeface="Arial"/>
                <a:ea typeface="DejaVu Sans"/>
              </a:rPr>
              <a:t>17 novembre</a:t>
            </a:r>
            <a:r>
              <a:rPr b="0" lang="fr-FR" sz="2000" spc="-1" strike="noStrike">
                <a:solidFill>
                  <a:srgbClr val="000000"/>
                </a:solidFill>
                <a:latin typeface="Arial"/>
                <a:ea typeface="DejaVu Sans"/>
              </a:rPr>
              <a:t>, avec </a:t>
            </a:r>
            <a:r>
              <a:rPr b="1" lang="fr-FR" sz="2000" spc="-1" strike="noStrike">
                <a:solidFill>
                  <a:srgbClr val="000000"/>
                </a:solidFill>
                <a:latin typeface="Arial"/>
                <a:ea typeface="DejaVu Sans"/>
              </a:rPr>
              <a:t>526 personnes hospitalisées.</a:t>
            </a:r>
            <a:r>
              <a:rPr b="0" lang="fr-FR" sz="2000" spc="-1" strike="noStrike">
                <a:solidFill>
                  <a:srgbClr val="000000"/>
                </a:solidFill>
                <a:latin typeface="Arial"/>
                <a:ea typeface="DejaVu Sans"/>
              </a:rPr>
              <a:t> </a:t>
            </a:r>
            <a:endParaRPr b="0" lang="fr-FR" sz="2000" spc="-1" strike="noStrike">
              <a:latin typeface="Arial"/>
            </a:endParaRPr>
          </a:p>
          <a:p>
            <a:pPr marL="33840">
              <a:lnSpc>
                <a:spcPct val="110000"/>
              </a:lnSpc>
              <a:spcBef>
                <a:spcPts val="1001"/>
              </a:spcBef>
              <a:spcAft>
                <a:spcPts val="1426"/>
              </a:spcAft>
            </a:pPr>
            <a:r>
              <a:rPr b="1" lang="fr-FR" sz="2000" spc="-1" strike="noStrike">
                <a:solidFill>
                  <a:srgbClr val="000000"/>
                </a:solidFill>
                <a:latin typeface="Arial"/>
                <a:ea typeface="DejaVu Sans"/>
              </a:rPr>
              <a:t>Aujourd’hui 307 personnes sont hospitalisées </a:t>
            </a:r>
            <a:r>
              <a:rPr b="0" lang="fr-FR" sz="2000" spc="-1" strike="noStrike">
                <a:solidFill>
                  <a:srgbClr val="000000"/>
                </a:solidFill>
                <a:latin typeface="Arial"/>
                <a:ea typeface="DejaVu Sans"/>
              </a:rPr>
              <a:t>dont :</a:t>
            </a:r>
            <a:endParaRPr b="0" lang="fr-FR" sz="2000" spc="-1" strike="noStrike">
              <a:latin typeface="Arial"/>
            </a:endParaRPr>
          </a:p>
          <a:p>
            <a:pPr marL="376920" indent="-33624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29 en réanimation et soins intensifs </a:t>
            </a:r>
            <a:endParaRPr b="0" lang="fr-FR" sz="2000" spc="-1" strike="noStrike">
              <a:latin typeface="Arial"/>
            </a:endParaRPr>
          </a:p>
          <a:p>
            <a:pPr marL="376920" indent="-33624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179 en hospitalisation conventionnelle </a:t>
            </a:r>
            <a:endParaRPr b="0" lang="fr-FR" sz="2000" spc="-1" strike="noStrike">
              <a:latin typeface="Arial"/>
            </a:endParaRPr>
          </a:p>
          <a:p>
            <a:pPr marL="376920" indent="-336240">
              <a:lnSpc>
                <a:spcPct val="110000"/>
              </a:lnSpc>
              <a:spcBef>
                <a:spcPts val="1001"/>
              </a:spcBef>
              <a:spcAft>
                <a:spcPts val="1426"/>
              </a:spcAft>
              <a:buClr>
                <a:srgbClr val="000000"/>
              </a:buClr>
              <a:buFont typeface="Arial"/>
              <a:buChar char="•"/>
            </a:pPr>
            <a:r>
              <a:rPr b="0" lang="fr-FR" sz="2000" spc="-1" strike="noStrike">
                <a:solidFill>
                  <a:srgbClr val="000000"/>
                </a:solidFill>
                <a:latin typeface="Arial"/>
                <a:ea typeface="DejaVu Sans"/>
              </a:rPr>
              <a:t>99 en soins de suite et réadaptation.</a:t>
            </a:r>
            <a:endParaRPr b="0" lang="fr-FR" sz="2000" spc="-1" strike="noStrike">
              <a:latin typeface="Arial"/>
            </a:endParaRPr>
          </a:p>
        </p:txBody>
      </p:sp>
      <p:sp>
        <p:nvSpPr>
          <p:cNvPr id="232" name="CustomShape 3"/>
          <p:cNvSpPr/>
          <p:nvPr/>
        </p:nvSpPr>
        <p:spPr>
          <a:xfrm>
            <a:off x="4638960" y="0"/>
            <a:ext cx="7502040" cy="6807240"/>
          </a:xfrm>
          <a:prstGeom prst="rect">
            <a:avLst/>
          </a:prstGeom>
          <a:solidFill>
            <a:srgbClr val="c8caca"/>
          </a:solidFill>
          <a:ln w="25560">
            <a:noFill/>
          </a:ln>
        </p:spPr>
        <p:style>
          <a:lnRef idx="0"/>
          <a:fillRef idx="0"/>
          <a:effectRef idx="0"/>
          <a:fontRef idx="minor"/>
        </p:style>
      </p:sp>
      <p:sp>
        <p:nvSpPr>
          <p:cNvPr id="233" name="CustomShape 4"/>
          <p:cNvSpPr/>
          <p:nvPr/>
        </p:nvSpPr>
        <p:spPr>
          <a:xfrm>
            <a:off x="4683600" y="332640"/>
            <a:ext cx="7302600" cy="5915160"/>
          </a:xfrm>
          <a:prstGeom prst="roundRect">
            <a:avLst>
              <a:gd name="adj" fmla="val 0"/>
            </a:avLst>
          </a:prstGeom>
          <a:solidFill>
            <a:srgbClr val="ffffff"/>
          </a:solidFill>
          <a:ln w="9360">
            <a:solidFill>
              <a:srgbClr val="c8caca"/>
            </a:solidFill>
            <a:round/>
          </a:ln>
          <a:effectLst>
            <a:outerShdw dir="5400000" dist="19080">
              <a:srgbClr val="000000">
                <a:alpha val="63000"/>
              </a:srgbClr>
            </a:outerShdw>
          </a:effectLst>
        </p:spPr>
        <p:style>
          <a:lnRef idx="0"/>
          <a:fillRef idx="0"/>
          <a:effectRef idx="0"/>
          <a:fontRef idx="minor"/>
        </p:style>
      </p:sp>
      <p:sp>
        <p:nvSpPr>
          <p:cNvPr id="234" name="CustomShape 5"/>
          <p:cNvSpPr/>
          <p:nvPr/>
        </p:nvSpPr>
        <p:spPr>
          <a:xfrm>
            <a:off x="288000" y="648360"/>
            <a:ext cx="4080240" cy="117468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90000"/>
              </a:lnSpc>
            </a:pPr>
            <a:r>
              <a:rPr b="0" lang="fr-FR" sz="3200" spc="-1" strike="noStrike">
                <a:solidFill>
                  <a:srgbClr val="ffffff"/>
                </a:solidFill>
                <a:latin typeface="Arial"/>
                <a:ea typeface="Arial Hebrew"/>
              </a:rPr>
              <a:t>Point de situation épidémiologique</a:t>
            </a:r>
            <a:endParaRPr b="0" lang="fr-FR" sz="3200" spc="-1" strike="noStrike">
              <a:latin typeface="Arial"/>
            </a:endParaRPr>
          </a:p>
        </p:txBody>
      </p:sp>
      <p:graphicFrame>
        <p:nvGraphicFramePr>
          <p:cNvPr id="235" name="Graphique 9"/>
          <p:cNvGraphicFramePr/>
          <p:nvPr/>
        </p:nvGraphicFramePr>
        <p:xfrm>
          <a:off x="4683600" y="836640"/>
          <a:ext cx="7302600" cy="521100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Image 80" descr=""/>
          <p:cNvPicPr/>
          <p:nvPr/>
        </p:nvPicPr>
        <p:blipFill>
          <a:blip r:embed="rId1"/>
          <a:stretch/>
        </p:blipFill>
        <p:spPr>
          <a:xfrm>
            <a:off x="0" y="0"/>
            <a:ext cx="595080" cy="493200"/>
          </a:xfrm>
          <a:prstGeom prst="rect">
            <a:avLst/>
          </a:prstGeom>
          <a:ln>
            <a:noFill/>
          </a:ln>
        </p:spPr>
      </p:pic>
      <p:sp>
        <p:nvSpPr>
          <p:cNvPr id="237" name="CustomShape 1"/>
          <p:cNvSpPr/>
          <p:nvPr/>
        </p:nvSpPr>
        <p:spPr>
          <a:xfrm>
            <a:off x="6120000" y="441360"/>
            <a:ext cx="3618720" cy="1020960"/>
          </a:xfrm>
          <a:prstGeom prst="rect">
            <a:avLst/>
          </a:prstGeom>
          <a:noFill/>
          <a:ln>
            <a:noFill/>
          </a:ln>
        </p:spPr>
        <p:style>
          <a:lnRef idx="0"/>
          <a:fillRef idx="0"/>
          <a:effectRef idx="0"/>
          <a:fontRef idx="minor"/>
        </p:style>
        <p:txBody>
          <a:bodyPr lIns="90000" rIns="90000" tIns="45000" bIns="45000" anchor="ctr">
            <a:normAutofit fontScale="20000"/>
          </a:bodyPr>
          <a:p>
            <a:pPr>
              <a:lnSpc>
                <a:spcPct val="90000"/>
              </a:lnSpc>
            </a:pPr>
            <a:r>
              <a:rPr b="1" lang="fr-FR" sz="3700" spc="-1" strike="noStrike">
                <a:solidFill>
                  <a:srgbClr val="000000"/>
                </a:solidFill>
                <a:latin typeface="Calibri Light"/>
                <a:ea typeface="DejaVu Sans"/>
              </a:rPr>
              <a:t>Point de situation épidémiologique</a:t>
            </a:r>
            <a:endParaRPr b="0" lang="fr-FR" sz="3700" spc="-1" strike="noStrike">
              <a:latin typeface="Arial"/>
            </a:endParaRPr>
          </a:p>
          <a:p>
            <a:pPr>
              <a:lnSpc>
                <a:spcPct val="90000"/>
              </a:lnSpc>
            </a:pPr>
            <a:endParaRPr b="0" lang="fr-FR" sz="3700" spc="-1" strike="noStrike">
              <a:latin typeface="Arial"/>
            </a:endParaRPr>
          </a:p>
          <a:p>
            <a:pPr>
              <a:lnSpc>
                <a:spcPct val="90000"/>
              </a:lnSpc>
            </a:pPr>
            <a:r>
              <a:rPr b="1" lang="fr-FR" sz="3700" spc="-1" strike="noStrike">
                <a:solidFill>
                  <a:srgbClr val="000000"/>
                </a:solidFill>
                <a:latin typeface="Calibri Light"/>
                <a:ea typeface="DejaVu Sans"/>
              </a:rPr>
              <a:t>Prise en charge sanitaire</a:t>
            </a:r>
            <a:br/>
            <a:endParaRPr b="0" lang="fr-FR" sz="3700" spc="-1" strike="noStrike">
              <a:latin typeface="Arial"/>
            </a:endParaRPr>
          </a:p>
        </p:txBody>
      </p:sp>
      <p:sp>
        <p:nvSpPr>
          <p:cNvPr id="238" name="CustomShape 2"/>
          <p:cNvSpPr/>
          <p:nvPr/>
        </p:nvSpPr>
        <p:spPr>
          <a:xfrm>
            <a:off x="172440" y="2019600"/>
            <a:ext cx="4241160" cy="5130000"/>
          </a:xfrm>
          <a:prstGeom prst="rect">
            <a:avLst/>
          </a:prstGeom>
          <a:noFill/>
          <a:ln>
            <a:noFill/>
          </a:ln>
        </p:spPr>
        <p:style>
          <a:lnRef idx="0"/>
          <a:fillRef idx="0"/>
          <a:effectRef idx="0"/>
          <a:fontRef idx="minor"/>
        </p:style>
        <p:txBody>
          <a:bodyPr lIns="90000" rIns="90000" tIns="45000" bIns="45000">
            <a:normAutofit/>
          </a:bodyPr>
          <a:p>
            <a:pPr algn="just">
              <a:lnSpc>
                <a:spcPct val="100000"/>
              </a:lnSpc>
              <a:spcBef>
                <a:spcPts val="1001"/>
              </a:spcBef>
              <a:spcAft>
                <a:spcPts val="1426"/>
              </a:spcAft>
            </a:pPr>
            <a:endParaRPr b="0" lang="fr-FR" sz="1800" spc="-1" strike="noStrike">
              <a:latin typeface="Arial"/>
            </a:endParaRPr>
          </a:p>
          <a:p>
            <a:pPr algn="just">
              <a:lnSpc>
                <a:spcPct val="100000"/>
              </a:lnSpc>
              <a:spcBef>
                <a:spcPts val="1001"/>
              </a:spcBef>
              <a:spcAft>
                <a:spcPts val="1426"/>
              </a:spcAft>
            </a:pPr>
            <a:endParaRPr b="0" lang="fr-FR" sz="1800" spc="-1" strike="noStrike">
              <a:latin typeface="Arial"/>
            </a:endParaRPr>
          </a:p>
          <a:p>
            <a:pPr algn="just">
              <a:lnSpc>
                <a:spcPct val="100000"/>
              </a:lnSpc>
              <a:spcBef>
                <a:spcPts val="1001"/>
              </a:spcBef>
              <a:spcAft>
                <a:spcPts val="1426"/>
              </a:spcAft>
            </a:pPr>
            <a:endParaRPr b="0" lang="fr-FR" sz="1800" spc="-1" strike="noStrike">
              <a:latin typeface="Arial"/>
            </a:endParaRPr>
          </a:p>
        </p:txBody>
      </p:sp>
      <p:sp>
        <p:nvSpPr>
          <p:cNvPr id="239" name="CustomShape 3"/>
          <p:cNvSpPr/>
          <p:nvPr/>
        </p:nvSpPr>
        <p:spPr>
          <a:xfrm>
            <a:off x="4653360" y="0"/>
            <a:ext cx="7501320" cy="6806520"/>
          </a:xfrm>
          <a:prstGeom prst="rect">
            <a:avLst/>
          </a:prstGeom>
          <a:solidFill>
            <a:srgbClr val="c8caca"/>
          </a:solidFill>
          <a:ln w="25560">
            <a:noFill/>
          </a:ln>
        </p:spPr>
        <p:style>
          <a:lnRef idx="0"/>
          <a:fillRef idx="0"/>
          <a:effectRef idx="0"/>
          <a:fontRef idx="minor"/>
        </p:style>
      </p:sp>
      <p:sp>
        <p:nvSpPr>
          <p:cNvPr id="240" name="CustomShape 4"/>
          <p:cNvSpPr/>
          <p:nvPr/>
        </p:nvSpPr>
        <p:spPr>
          <a:xfrm>
            <a:off x="4809600" y="211320"/>
            <a:ext cx="7188840" cy="6454080"/>
          </a:xfrm>
          <a:prstGeom prst="roundRect">
            <a:avLst>
              <a:gd name="adj" fmla="val 0"/>
            </a:avLst>
          </a:prstGeom>
          <a:solidFill>
            <a:srgbClr val="ffffff"/>
          </a:solidFill>
          <a:ln w="9360">
            <a:solidFill>
              <a:srgbClr val="c8caca"/>
            </a:solidFill>
            <a:round/>
          </a:ln>
          <a:effectLst>
            <a:outerShdw dir="5400000" dist="19080">
              <a:srgbClr val="000000">
                <a:alpha val="63000"/>
              </a:srgbClr>
            </a:outerShdw>
          </a:effectLst>
        </p:spPr>
        <p:style>
          <a:lnRef idx="0"/>
          <a:fillRef idx="0"/>
          <a:effectRef idx="0"/>
          <a:fontRef idx="minor"/>
        </p:style>
      </p:sp>
      <p:sp>
        <p:nvSpPr>
          <p:cNvPr id="241" name="CustomShape 5"/>
          <p:cNvSpPr/>
          <p:nvPr/>
        </p:nvSpPr>
        <p:spPr>
          <a:xfrm>
            <a:off x="172440" y="1946520"/>
            <a:ext cx="4313160" cy="4698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fr-FR" sz="1600" spc="-1" strike="noStrike">
                <a:solidFill>
                  <a:srgbClr val="000000"/>
                </a:solidFill>
                <a:latin typeface="Arial"/>
                <a:ea typeface="DejaVu Sans"/>
              </a:rPr>
              <a:t> </a:t>
            </a:r>
            <a:r>
              <a:rPr b="0" i="1" lang="fr-FR" sz="1800" spc="-1" strike="noStrike">
                <a:solidFill>
                  <a:srgbClr val="000000"/>
                </a:solidFill>
                <a:latin typeface="Arial"/>
                <a:ea typeface="DejaVu Sans"/>
              </a:rPr>
              <a:t>Données arrêtées sur les extractions réalisées le 3/05 à 14h.</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2400" spc="-1" strike="noStrike">
                <a:solidFill>
                  <a:srgbClr val="000000"/>
                </a:solidFill>
                <a:latin typeface="Arial"/>
                <a:ea typeface="DejaVu Sans"/>
              </a:rPr>
              <a:t>1 016 décès </a:t>
            </a:r>
            <a:r>
              <a:rPr b="0" lang="fr-FR" sz="2400" spc="-1" strike="noStrike">
                <a:solidFill>
                  <a:srgbClr val="000000"/>
                </a:solidFill>
                <a:latin typeface="Arial"/>
                <a:ea typeface="DejaVu Sans"/>
              </a:rPr>
              <a:t>en tout depuis le début de l’épidémie </a:t>
            </a:r>
            <a:r>
              <a:rPr b="1" lang="fr-FR" sz="2400" spc="-1" strike="noStrike">
                <a:solidFill>
                  <a:srgbClr val="000000"/>
                </a:solidFill>
                <a:latin typeface="Arial"/>
                <a:ea typeface="DejaVu Sans"/>
              </a:rPr>
              <a:t>:</a:t>
            </a:r>
            <a:endParaRPr b="0" lang="fr-FR" sz="2400" spc="-1" strike="noStrike">
              <a:latin typeface="Arial"/>
            </a:endParaRPr>
          </a:p>
          <a:p>
            <a:pPr>
              <a:lnSpc>
                <a:spcPct val="100000"/>
              </a:lnSpc>
            </a:pPr>
            <a:endParaRPr b="0" lang="fr-FR" sz="2400" spc="-1" strike="noStrike">
              <a:latin typeface="Arial"/>
            </a:endParaRPr>
          </a:p>
          <a:p>
            <a:pPr marL="343080" indent="-323640">
              <a:lnSpc>
                <a:spcPct val="100000"/>
              </a:lnSpc>
              <a:buClr>
                <a:srgbClr val="000000"/>
              </a:buClr>
              <a:buFont typeface="Arial"/>
              <a:buChar char="•"/>
            </a:pPr>
            <a:r>
              <a:rPr b="1" lang="fr-FR" sz="2400" spc="-1" strike="noStrike">
                <a:solidFill>
                  <a:srgbClr val="000000"/>
                </a:solidFill>
                <a:latin typeface="Arial"/>
                <a:ea typeface="DejaVu Sans"/>
              </a:rPr>
              <a:t>831 décès au total à l'hôpital</a:t>
            </a:r>
            <a:r>
              <a:rPr b="0" lang="fr-FR" sz="2400" spc="-1" strike="noStrike">
                <a:solidFill>
                  <a:srgbClr val="000000"/>
                </a:solidFill>
                <a:latin typeface="Arial"/>
                <a:ea typeface="DejaVu Sans"/>
              </a:rPr>
              <a:t>, dont 16 la semaine 17</a:t>
            </a:r>
            <a:r>
              <a:rPr b="1" lang="fr-FR" sz="2400" spc="-1" strike="noStrike">
                <a:solidFill>
                  <a:srgbClr val="000000"/>
                </a:solidFill>
                <a:latin typeface="Arial"/>
                <a:ea typeface="DejaVu Sans"/>
              </a:rPr>
              <a:t>; </a:t>
            </a:r>
            <a:endParaRPr b="0" lang="fr-FR" sz="2400" spc="-1" strike="noStrike">
              <a:latin typeface="Arial"/>
            </a:endParaRPr>
          </a:p>
          <a:p>
            <a:pPr marL="343080" indent="-323640">
              <a:lnSpc>
                <a:spcPct val="100000"/>
              </a:lnSpc>
              <a:buClr>
                <a:srgbClr val="000000"/>
              </a:buClr>
              <a:buFont typeface="Arial"/>
              <a:buChar char="•"/>
            </a:pPr>
            <a:r>
              <a:rPr b="1" lang="fr-FR" sz="2400" spc="-1" strike="noStrike">
                <a:solidFill>
                  <a:srgbClr val="000000"/>
                </a:solidFill>
                <a:latin typeface="Arial"/>
                <a:ea typeface="DejaVu Sans"/>
              </a:rPr>
              <a:t>185 en EHPAD, </a:t>
            </a:r>
            <a:r>
              <a:rPr b="0" lang="fr-FR" sz="2400" spc="-1" strike="noStrike">
                <a:solidFill>
                  <a:srgbClr val="000000"/>
                </a:solidFill>
                <a:latin typeface="Arial"/>
                <a:ea typeface="DejaVu Sans"/>
              </a:rPr>
              <a:t>(données S17 en cours de consolidation) </a:t>
            </a:r>
            <a:endParaRPr b="0" lang="fr-FR" sz="2400" spc="-1" strike="noStrike">
              <a:latin typeface="Arial"/>
            </a:endParaRPr>
          </a:p>
          <a:p>
            <a:pPr>
              <a:lnSpc>
                <a:spcPct val="100000"/>
              </a:lnSpc>
            </a:pPr>
            <a:endParaRPr b="0" lang="fr-FR" sz="2400" spc="-1" strike="noStrike">
              <a:latin typeface="Arial"/>
            </a:endParaRPr>
          </a:p>
          <a:p>
            <a:pPr algn="just">
              <a:lnSpc>
                <a:spcPct val="100000"/>
              </a:lnSpc>
              <a:spcBef>
                <a:spcPts val="1001"/>
              </a:spcBef>
              <a:spcAft>
                <a:spcPts val="1426"/>
              </a:spcAft>
            </a:pPr>
            <a:endParaRPr b="0" lang="fr-FR" sz="2400" spc="-1" strike="noStrike">
              <a:latin typeface="Arial"/>
            </a:endParaRPr>
          </a:p>
        </p:txBody>
      </p:sp>
      <p:sp>
        <p:nvSpPr>
          <p:cNvPr id="242" name="CustomShape 6"/>
          <p:cNvSpPr/>
          <p:nvPr/>
        </p:nvSpPr>
        <p:spPr>
          <a:xfrm>
            <a:off x="288000" y="648360"/>
            <a:ext cx="4080240" cy="1174680"/>
          </a:xfrm>
          <a:prstGeom prst="rect">
            <a:avLst/>
          </a:prstGeom>
          <a:solidFill>
            <a:srgbClr val="595959"/>
          </a:solidFill>
          <a:ln w="25560">
            <a:noFill/>
          </a:ln>
        </p:spPr>
        <p:style>
          <a:lnRef idx="0"/>
          <a:fillRef idx="0"/>
          <a:effectRef idx="0"/>
          <a:fontRef idx="minor"/>
        </p:style>
        <p:txBody>
          <a:bodyPr lIns="90000" rIns="90000" tIns="45000" bIns="45000">
            <a:noAutofit/>
          </a:bodyPr>
          <a:p>
            <a:pPr>
              <a:lnSpc>
                <a:spcPct val="90000"/>
              </a:lnSpc>
            </a:pPr>
            <a:r>
              <a:rPr b="0" lang="fr-FR" sz="3200" spc="-1" strike="noStrike">
                <a:solidFill>
                  <a:srgbClr val="ffffff"/>
                </a:solidFill>
                <a:latin typeface="Arial"/>
                <a:ea typeface="Arial Hebrew"/>
              </a:rPr>
              <a:t>Point de situation épidémiologique</a:t>
            </a:r>
            <a:endParaRPr b="0" lang="fr-FR" sz="3200" spc="-1" strike="noStrike">
              <a:latin typeface="Arial"/>
            </a:endParaRPr>
          </a:p>
        </p:txBody>
      </p:sp>
      <p:graphicFrame>
        <p:nvGraphicFramePr>
          <p:cNvPr id="243" name="Graphique 9"/>
          <p:cNvGraphicFramePr/>
          <p:nvPr/>
        </p:nvGraphicFramePr>
        <p:xfrm>
          <a:off x="5087880" y="182160"/>
          <a:ext cx="6696000" cy="64832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521280" y="260280"/>
            <a:ext cx="4142880" cy="2598120"/>
          </a:xfrm>
          <a:prstGeom prst="rect">
            <a:avLst/>
          </a:prstGeom>
          <a:solidFill>
            <a:srgbClr val="595959"/>
          </a:solidFill>
          <a:ln w="25560">
            <a:noFill/>
          </a:ln>
        </p:spPr>
        <p:style>
          <a:lnRef idx="0"/>
          <a:fillRef idx="0"/>
          <a:effectRef idx="0"/>
          <a:fontRef idx="minor"/>
        </p:style>
      </p:sp>
      <p:sp>
        <p:nvSpPr>
          <p:cNvPr id="245" name="CustomShape 2"/>
          <p:cNvSpPr/>
          <p:nvPr/>
        </p:nvSpPr>
        <p:spPr>
          <a:xfrm>
            <a:off x="585720" y="456120"/>
            <a:ext cx="4078440" cy="246852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fr-FR" sz="3600" spc="-1" strike="noStrike">
                <a:solidFill>
                  <a:srgbClr val="e7e6e6"/>
                </a:solidFill>
                <a:latin typeface="Calibri Light"/>
                <a:ea typeface="DejaVu Sans"/>
              </a:rPr>
              <a:t>Evolution de la mortalité dans le Vaucluse </a:t>
            </a:r>
            <a:endParaRPr b="0" lang="fr-FR" sz="3600" spc="-1" strike="noStrike">
              <a:latin typeface="Arial"/>
            </a:endParaRPr>
          </a:p>
          <a:p>
            <a:pPr>
              <a:lnSpc>
                <a:spcPct val="90000"/>
              </a:lnSpc>
            </a:pPr>
            <a:r>
              <a:rPr b="1" lang="fr-FR" sz="3600" spc="-1" strike="noStrike">
                <a:solidFill>
                  <a:srgbClr val="e7e6e6"/>
                </a:solidFill>
                <a:latin typeface="Calibri Light"/>
                <a:ea typeface="DejaVu Sans"/>
              </a:rPr>
              <a:t>1 janvier au  20 avril</a:t>
            </a:r>
            <a:endParaRPr b="0" lang="fr-FR" sz="3600" spc="-1" strike="noStrike">
              <a:latin typeface="Arial"/>
            </a:endParaRPr>
          </a:p>
          <a:p>
            <a:pPr>
              <a:lnSpc>
                <a:spcPct val="90000"/>
              </a:lnSpc>
            </a:pPr>
            <a:r>
              <a:rPr b="1" lang="fr-FR" sz="2600" spc="-1" strike="noStrike">
                <a:solidFill>
                  <a:srgbClr val="e7e6e6"/>
                </a:solidFill>
                <a:latin typeface="Calibri Light"/>
                <a:ea typeface="DejaVu Sans"/>
              </a:rPr>
              <a:t>(données Insee non consolidées)</a:t>
            </a:r>
            <a:br/>
            <a:endParaRPr b="0" lang="fr-FR" sz="2600" spc="-1" strike="noStrike">
              <a:latin typeface="Arial"/>
            </a:endParaRPr>
          </a:p>
        </p:txBody>
      </p:sp>
      <p:sp>
        <p:nvSpPr>
          <p:cNvPr id="246" name="CustomShape 3"/>
          <p:cNvSpPr/>
          <p:nvPr/>
        </p:nvSpPr>
        <p:spPr>
          <a:xfrm>
            <a:off x="5296320" y="621720"/>
            <a:ext cx="8648640" cy="4992840"/>
          </a:xfrm>
          <a:prstGeom prst="rect">
            <a:avLst/>
          </a:prstGeom>
          <a:noFill/>
          <a:ln>
            <a:noFill/>
          </a:ln>
        </p:spPr>
        <p:style>
          <a:lnRef idx="0"/>
          <a:fillRef idx="0"/>
          <a:effectRef idx="0"/>
          <a:fontRef idx="minor"/>
        </p:style>
      </p:sp>
      <p:sp>
        <p:nvSpPr>
          <p:cNvPr id="247" name="CustomShape 4"/>
          <p:cNvSpPr/>
          <p:nvPr/>
        </p:nvSpPr>
        <p:spPr>
          <a:xfrm>
            <a:off x="558360" y="4249800"/>
            <a:ext cx="3578040" cy="1150560"/>
          </a:xfrm>
          <a:prstGeom prst="rect">
            <a:avLst/>
          </a:prstGeom>
          <a:noFill/>
          <a:ln>
            <a:noFill/>
          </a:ln>
        </p:spPr>
        <p:style>
          <a:lnRef idx="0"/>
          <a:fillRef idx="0"/>
          <a:effectRef idx="0"/>
          <a:fontRef idx="minor"/>
        </p:style>
      </p:sp>
      <p:sp>
        <p:nvSpPr>
          <p:cNvPr id="248" name="CustomShape 5"/>
          <p:cNvSpPr/>
          <p:nvPr/>
        </p:nvSpPr>
        <p:spPr>
          <a:xfrm>
            <a:off x="558360" y="3168000"/>
            <a:ext cx="3714840" cy="199476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gn="just">
              <a:lnSpc>
                <a:spcPct val="100000"/>
              </a:lnSpc>
            </a:pPr>
            <a:r>
              <a:rPr b="0" lang="fr-FR" sz="2200" spc="-1" strike="noStrike">
                <a:solidFill>
                  <a:srgbClr val="ffffff"/>
                </a:solidFill>
                <a:latin typeface="Arial"/>
                <a:ea typeface="DejaVu Sans"/>
              </a:rPr>
              <a:t>Une  augmentation  du nombre de décès de 20% par rapport à 2020.</a:t>
            </a: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r>
              <a:rPr b="0" lang="fr-FR" sz="2200" spc="-1" strike="noStrike">
                <a:solidFill>
                  <a:srgbClr val="ffffff"/>
                </a:solidFill>
                <a:latin typeface="Arial"/>
                <a:ea typeface="DejaVu Sans"/>
              </a:rPr>
              <a:t>2021 : 825 décès</a:t>
            </a:r>
            <a:endParaRPr b="0" lang="fr-FR" sz="2200" spc="-1" strike="noStrike">
              <a:latin typeface="Arial"/>
            </a:endParaRPr>
          </a:p>
          <a:p>
            <a:pPr algn="just">
              <a:lnSpc>
                <a:spcPct val="100000"/>
              </a:lnSpc>
            </a:pPr>
            <a:r>
              <a:rPr b="0" lang="fr-FR" sz="2200" spc="-1" strike="noStrike">
                <a:solidFill>
                  <a:srgbClr val="ffffff"/>
                </a:solidFill>
                <a:latin typeface="Arial"/>
                <a:ea typeface="DejaVu Sans"/>
              </a:rPr>
              <a:t>2020 : 686 décès</a:t>
            </a: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a:p>
            <a:pPr algn="just">
              <a:lnSpc>
                <a:spcPct val="100000"/>
              </a:lnSpc>
            </a:pPr>
            <a:endParaRPr b="0" lang="fr-FR" sz="2200" spc="-1" strike="noStrike">
              <a:latin typeface="Arial"/>
            </a:endParaRPr>
          </a:p>
        </p:txBody>
      </p:sp>
      <p:sp>
        <p:nvSpPr>
          <p:cNvPr id="249" name="CustomShape 6"/>
          <p:cNvSpPr/>
          <p:nvPr/>
        </p:nvSpPr>
        <p:spPr>
          <a:xfrm>
            <a:off x="4789080" y="195480"/>
            <a:ext cx="7294320" cy="206064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250" name="CustomShape 7"/>
          <p:cNvSpPr/>
          <p:nvPr/>
        </p:nvSpPr>
        <p:spPr>
          <a:xfrm>
            <a:off x="4789080" y="359640"/>
            <a:ext cx="7010640" cy="712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fr-FR" sz="1600" spc="-1" strike="noStrike">
                <a:solidFill>
                  <a:srgbClr val="000000"/>
                </a:solidFill>
                <a:latin typeface="Arial"/>
                <a:ea typeface="DejaVu Sans"/>
              </a:rPr>
              <a:t>Le nombre de décès a augmenté de 9,5 % par rapport à 2020 et de 8 % par rapport à 2019, année hors Covid.</a:t>
            </a:r>
            <a:endParaRPr b="0" lang="fr-FR" sz="1600" spc="-1" strike="noStrike">
              <a:latin typeface="Arial"/>
            </a:endParaRPr>
          </a:p>
          <a:p>
            <a:pPr algn="just">
              <a:lnSpc>
                <a:spcPct val="100000"/>
              </a:lnSpc>
            </a:pPr>
            <a:r>
              <a:rPr b="0" lang="fr-FR" sz="1600" spc="-1" strike="noStrike">
                <a:solidFill>
                  <a:srgbClr val="000000"/>
                </a:solidFill>
                <a:latin typeface="Arial"/>
                <a:ea typeface="DejaVu Sans"/>
              </a:rPr>
              <a:t>Après une  diminution de la mortalité  au mois de février 2021, on a noté une reprise modérée de la mortalité au mois de mars et dans la première moitié du mois d’avril</a:t>
            </a:r>
            <a:r>
              <a:rPr b="0" lang="fr-FR" sz="1800" spc="-1" strike="noStrike">
                <a:solidFill>
                  <a:srgbClr val="000000"/>
                </a:solidFill>
                <a:latin typeface="Arial"/>
                <a:ea typeface="DejaVu Sans"/>
              </a:rPr>
              <a:t>.</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251" name="Image 288" descr=""/>
          <p:cNvPicPr/>
          <p:nvPr/>
        </p:nvPicPr>
        <p:blipFill>
          <a:blip r:embed="rId1"/>
          <a:stretch/>
        </p:blipFill>
        <p:spPr>
          <a:xfrm>
            <a:off x="4754160" y="1640880"/>
            <a:ext cx="7243920" cy="1406160"/>
          </a:xfrm>
          <a:prstGeom prst="rect">
            <a:avLst/>
          </a:prstGeom>
          <a:ln>
            <a:noFill/>
          </a:ln>
        </p:spPr>
      </p:pic>
      <p:pic>
        <p:nvPicPr>
          <p:cNvPr id="252" name="Image 289" descr=""/>
          <p:cNvPicPr/>
          <p:nvPr/>
        </p:nvPicPr>
        <p:blipFill>
          <a:blip r:embed="rId2"/>
          <a:stretch/>
        </p:blipFill>
        <p:spPr>
          <a:xfrm>
            <a:off x="261000" y="3004200"/>
            <a:ext cx="11319120" cy="37774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LibreOffice/6.2.8.2.M1$Windows_X86_64 LibreOffice_project/ba352b96595e9b31d57a5fb2829eccca433f28f7</Application>
  <Words>2967</Words>
  <Paragraphs>880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2021-05-03T18:35:09Z</dcterms:created>
  <dc:creator/>
  <dc:description/>
  <dc:language>fr-FR</dc:language>
  <cp:lastModifiedBy/>
  <cp:revision>1</cp:revision>
  <dc:subject/>
  <dc:title>Conférence de presse  Suivi de la situation sanitaire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15.0024</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44</vt:i4>
  </property>
</Properties>
</file>