
<file path=[Content_Types].xml><?xml version="1.0" encoding="utf-8"?>
<Types xmlns="http://schemas.openxmlformats.org/package/2006/content-types">
  <Default Extension="xml" ContentType="application/xml"/>
  <Default Extension="jpeg" ContentType="image/jpeg"/>
  <Default Extension="tif" ContentType="image/tif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7" r:id="rId4"/>
    <p:sldMasterId id="2147483700" r:id="rId5"/>
    <p:sldMasterId id="2147483713" r:id="rId6"/>
  </p:sldMasterIdLst>
  <p:notesMasterIdLst>
    <p:notesMasterId r:id="rId51"/>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98" r:id="rId22"/>
    <p:sldId id="271" r:id="rId23"/>
    <p:sldId id="272" r:id="rId24"/>
    <p:sldId id="273" r:id="rId25"/>
    <p:sldId id="274" r:id="rId26"/>
    <p:sldId id="275" r:id="rId27"/>
    <p:sldId id="276" r:id="rId28"/>
    <p:sldId id="277" r:id="rId29"/>
    <p:sldId id="299"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p:restoredTop sz="94682"/>
  </p:normalViewPr>
  <p:slideViewPr>
    <p:cSldViewPr snapToGrid="0" snapToObjects="1">
      <p:cViewPr>
        <p:scale>
          <a:sx n="84" d="100"/>
          <a:sy n="84" d="100"/>
        </p:scale>
        <p:origin x="1360" y="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50" Type="http://schemas.openxmlformats.org/officeDocument/2006/relationships/slide" Target="slides/slide44.xml"/><Relationship Id="rId51" Type="http://schemas.openxmlformats.org/officeDocument/2006/relationships/notesMaster" Target="notesMasters/notes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roundedCorners val="0"/>
  <c:style val="18"/>
  <c:chart>
    <c:title>
      <c:tx>
        <c:rich>
          <a:bodyPr rot="0"/>
          <a:lstStyle/>
          <a:p>
            <a:pPr>
              <a:defRPr sz="1800" b="1" strike="noStrike" spc="-1">
                <a:solidFill>
                  <a:srgbClr val="000000"/>
                </a:solidFill>
                <a:latin typeface="Arial"/>
                <a:ea typeface="DejaVu Sans"/>
              </a:defRPr>
            </a:pPr>
            <a:r>
              <a:rPr lang="fr-FR" sz="1800" b="1" strike="noStrike" spc="-1">
                <a:solidFill>
                  <a:srgbClr val="000000"/>
                </a:solidFill>
                <a:latin typeface="Arial"/>
                <a:ea typeface="DejaVu Sans"/>
              </a:rPr>
              <a:t>Taux d'incidence COVID-19 par semaine glissante</a:t>
            </a:r>
          </a:p>
        </c:rich>
      </c:tx>
      <c:layout/>
      <c:overlay val="0"/>
      <c:spPr>
        <a:noFill/>
        <a:ln>
          <a:noFill/>
        </a:ln>
      </c:spPr>
    </c:title>
    <c:autoTitleDeleted val="0"/>
    <c:plotArea>
      <c:layout>
        <c:manualLayout>
          <c:layoutTarget val="inner"/>
          <c:xMode val="edge"/>
          <c:yMode val="edge"/>
          <c:x val="0.0395014443831348"/>
          <c:y val="0.115539033457249"/>
          <c:w val="0.83180239540394"/>
          <c:h val="0.748252788104089"/>
        </c:manualLayout>
      </c:layout>
      <c:lineChart>
        <c:grouping val="standard"/>
        <c:varyColors val="0"/>
        <c:ser>
          <c:idx val="0"/>
          <c:order val="0"/>
          <c:tx>
            <c:strRef>
              <c:f>label 0</c:f>
              <c:strCache>
                <c:ptCount val="1"/>
                <c:pt idx="0">
                  <c:v>Taux d'incidence</c:v>
                </c:pt>
              </c:strCache>
            </c:strRef>
          </c:tx>
          <c:spPr>
            <a:ln w="28440">
              <a:solidFill>
                <a:srgbClr val="4A7EBB"/>
              </a:solidFill>
              <a:round/>
            </a:ln>
          </c:spPr>
          <c:marker>
            <c:symbol val="square"/>
            <c:size val="5"/>
            <c:spPr>
              <a:solidFill>
                <a:srgbClr val="4A7EBB"/>
              </a:solidFill>
            </c:spPr>
          </c:marker>
          <c:dLbls>
            <c:spPr>
              <a:noFill/>
              <a:ln>
                <a:noFill/>
              </a:ln>
              <a:effectLst/>
            </c:spPr>
            <c:txPr>
              <a:bodyPr/>
              <a:lstStyle/>
              <a:p>
                <a:pPr>
                  <a:defRPr sz="1000" b="0" strike="noStrike" spc="-1">
                    <a:solidFill>
                      <a:srgbClr val="000000"/>
                    </a:solidFill>
                    <a:latin typeface="Arial"/>
                    <a:ea typeface="DejaVu Sans"/>
                  </a:defRPr>
                </a:pPr>
                <a:endParaRPr lang="fr-FR"/>
              </a:p>
            </c:tx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199"/>
                <c:pt idx="0">
                  <c:v>4-Oct</c:v>
                </c:pt>
                <c:pt idx="1">
                  <c:v>10-Oct</c:v>
                </c:pt>
                <c:pt idx="2">
                  <c:v>11-Oct</c:v>
                </c:pt>
                <c:pt idx="3">
                  <c:v>12-Oct</c:v>
                </c:pt>
                <c:pt idx="4">
                  <c:v>13-Oct</c:v>
                </c:pt>
                <c:pt idx="5">
                  <c:v>14-Oct</c:v>
                </c:pt>
                <c:pt idx="6">
                  <c:v>15-Oct</c:v>
                </c:pt>
                <c:pt idx="7">
                  <c:v>16-Oct</c:v>
                </c:pt>
                <c:pt idx="8">
                  <c:v>17-Oct</c:v>
                </c:pt>
                <c:pt idx="9">
                  <c:v>18-Oct</c:v>
                </c:pt>
                <c:pt idx="10">
                  <c:v>19-Oct</c:v>
                </c:pt>
                <c:pt idx="11">
                  <c:v>20-Oct</c:v>
                </c:pt>
                <c:pt idx="12">
                  <c:v>21-Oct</c:v>
                </c:pt>
                <c:pt idx="13">
                  <c:v>22-Oct</c:v>
                </c:pt>
                <c:pt idx="14">
                  <c:v>23-Oct</c:v>
                </c:pt>
                <c:pt idx="15">
                  <c:v>24-Oct</c:v>
                </c:pt>
                <c:pt idx="16">
                  <c:v>25-Oct</c:v>
                </c:pt>
                <c:pt idx="17">
                  <c:v>26-Oct</c:v>
                </c:pt>
                <c:pt idx="18">
                  <c:v>27-Oct</c:v>
                </c:pt>
                <c:pt idx="19">
                  <c:v>28-Oct</c:v>
                </c:pt>
                <c:pt idx="20">
                  <c:v>29-Oct</c:v>
                </c:pt>
                <c:pt idx="21">
                  <c:v>30-Oct</c:v>
                </c:pt>
                <c:pt idx="22">
                  <c:v>31-Oct</c:v>
                </c:pt>
                <c:pt idx="23">
                  <c:v>1-Nov</c:v>
                </c:pt>
                <c:pt idx="24">
                  <c:v>2-Nov</c:v>
                </c:pt>
                <c:pt idx="25">
                  <c:v>3-Nov</c:v>
                </c:pt>
                <c:pt idx="26">
                  <c:v>4-Nov</c:v>
                </c:pt>
                <c:pt idx="27">
                  <c:v>5-Nov</c:v>
                </c:pt>
                <c:pt idx="28">
                  <c:v>6-Nov</c:v>
                </c:pt>
                <c:pt idx="29">
                  <c:v>7-Nov</c:v>
                </c:pt>
                <c:pt idx="30">
                  <c:v>8-Nov</c:v>
                </c:pt>
                <c:pt idx="31">
                  <c:v>9-Nov</c:v>
                </c:pt>
                <c:pt idx="32">
                  <c:v>10-Nov</c:v>
                </c:pt>
                <c:pt idx="33">
                  <c:v>11-Nov</c:v>
                </c:pt>
                <c:pt idx="34">
                  <c:v>12-Nov</c:v>
                </c:pt>
                <c:pt idx="35">
                  <c:v>13-Nov</c:v>
                </c:pt>
                <c:pt idx="36">
                  <c:v>14-Nov</c:v>
                </c:pt>
                <c:pt idx="37">
                  <c:v>15-Nov</c:v>
                </c:pt>
                <c:pt idx="38">
                  <c:v>16-Nov</c:v>
                </c:pt>
                <c:pt idx="39">
                  <c:v>17-Nov</c:v>
                </c:pt>
                <c:pt idx="40">
                  <c:v>18-Nov</c:v>
                </c:pt>
                <c:pt idx="41">
                  <c:v>19-Nov</c:v>
                </c:pt>
                <c:pt idx="42">
                  <c:v>20-Nov</c:v>
                </c:pt>
                <c:pt idx="43">
                  <c:v>21-Nov</c:v>
                </c:pt>
                <c:pt idx="44">
                  <c:v>22-Nov</c:v>
                </c:pt>
                <c:pt idx="45">
                  <c:v>23-Nov</c:v>
                </c:pt>
                <c:pt idx="46">
                  <c:v>24-Nov</c:v>
                </c:pt>
                <c:pt idx="47">
                  <c:v>25-Nov</c:v>
                </c:pt>
                <c:pt idx="48">
                  <c:v>26-Nov</c:v>
                </c:pt>
                <c:pt idx="49">
                  <c:v>27-Nov</c:v>
                </c:pt>
                <c:pt idx="50">
                  <c:v>28-Nov</c:v>
                </c:pt>
                <c:pt idx="51">
                  <c:v>29-Nov</c:v>
                </c:pt>
                <c:pt idx="52">
                  <c:v>30-Nov</c:v>
                </c:pt>
                <c:pt idx="53">
                  <c:v>1-Dec</c:v>
                </c:pt>
                <c:pt idx="54">
                  <c:v>2-Dec</c:v>
                </c:pt>
                <c:pt idx="55">
                  <c:v>3-Dec</c:v>
                </c:pt>
                <c:pt idx="56">
                  <c:v>4-Dec</c:v>
                </c:pt>
                <c:pt idx="57">
                  <c:v>5-Dec</c:v>
                </c:pt>
                <c:pt idx="58">
                  <c:v>6-Dec</c:v>
                </c:pt>
                <c:pt idx="59">
                  <c:v>7-Dec</c:v>
                </c:pt>
                <c:pt idx="60">
                  <c:v>8-Dec</c:v>
                </c:pt>
                <c:pt idx="61">
                  <c:v>9-Dec</c:v>
                </c:pt>
                <c:pt idx="62">
                  <c:v>10-Dec</c:v>
                </c:pt>
                <c:pt idx="63">
                  <c:v>11-Dec</c:v>
                </c:pt>
                <c:pt idx="64">
                  <c:v>12-Dec</c:v>
                </c:pt>
                <c:pt idx="65">
                  <c:v>13-Dec</c:v>
                </c:pt>
                <c:pt idx="66">
                  <c:v>14-Dec</c:v>
                </c:pt>
                <c:pt idx="67">
                  <c:v>15-Dec</c:v>
                </c:pt>
                <c:pt idx="68">
                  <c:v>16-Dec</c:v>
                </c:pt>
                <c:pt idx="69">
                  <c:v>17-Dec</c:v>
                </c:pt>
                <c:pt idx="70">
                  <c:v>18-Dec</c:v>
                </c:pt>
                <c:pt idx="71">
                  <c:v>19-Dec</c:v>
                </c:pt>
                <c:pt idx="72">
                  <c:v>20-Dec</c:v>
                </c:pt>
                <c:pt idx="73">
                  <c:v>21-Dec</c:v>
                </c:pt>
                <c:pt idx="74">
                  <c:v>22-Dec</c:v>
                </c:pt>
                <c:pt idx="75">
                  <c:v>23-Dec</c:v>
                </c:pt>
                <c:pt idx="76">
                  <c:v>24-Dec</c:v>
                </c:pt>
                <c:pt idx="77">
                  <c:v>25-Dec</c:v>
                </c:pt>
                <c:pt idx="78">
                  <c:v>26-Dec</c:v>
                </c:pt>
                <c:pt idx="79">
                  <c:v>27-Dec</c:v>
                </c:pt>
                <c:pt idx="80">
                  <c:v>28-Dec</c:v>
                </c:pt>
                <c:pt idx="81">
                  <c:v>29-Dec</c:v>
                </c:pt>
                <c:pt idx="82">
                  <c:v>30-Dec</c:v>
                </c:pt>
                <c:pt idx="83">
                  <c:v>31-Dec</c:v>
                </c:pt>
                <c:pt idx="84">
                  <c:v>1-Jan</c:v>
                </c:pt>
                <c:pt idx="85">
                  <c:v>2-Jan</c:v>
                </c:pt>
                <c:pt idx="86">
                  <c:v>3-Jan</c:v>
                </c:pt>
                <c:pt idx="87">
                  <c:v>4-Jan</c:v>
                </c:pt>
                <c:pt idx="88">
                  <c:v>5-Jan</c:v>
                </c:pt>
                <c:pt idx="89">
                  <c:v>6-Jan</c:v>
                </c:pt>
                <c:pt idx="90">
                  <c:v>7-Jan</c:v>
                </c:pt>
                <c:pt idx="91">
                  <c:v>8-Jan</c:v>
                </c:pt>
                <c:pt idx="92">
                  <c:v>9-Jan</c:v>
                </c:pt>
                <c:pt idx="93">
                  <c:v>10-Jan</c:v>
                </c:pt>
                <c:pt idx="94">
                  <c:v>11-Jan</c:v>
                </c:pt>
                <c:pt idx="95">
                  <c:v>12-Jan</c:v>
                </c:pt>
                <c:pt idx="96">
                  <c:v>13-Jan</c:v>
                </c:pt>
                <c:pt idx="97">
                  <c:v>14-Jan</c:v>
                </c:pt>
                <c:pt idx="98">
                  <c:v>15-Jan</c:v>
                </c:pt>
                <c:pt idx="99">
                  <c:v>16-Jan</c:v>
                </c:pt>
                <c:pt idx="100">
                  <c:v>17-Jan</c:v>
                </c:pt>
                <c:pt idx="101">
                  <c:v>18-Jan</c:v>
                </c:pt>
                <c:pt idx="102">
                  <c:v>19-Jan</c:v>
                </c:pt>
                <c:pt idx="103">
                  <c:v>20-Jan</c:v>
                </c:pt>
                <c:pt idx="104">
                  <c:v>21-Jan</c:v>
                </c:pt>
                <c:pt idx="105">
                  <c:v>22-Jan</c:v>
                </c:pt>
                <c:pt idx="106">
                  <c:v>23-Jan</c:v>
                </c:pt>
                <c:pt idx="107">
                  <c:v>24-Jan</c:v>
                </c:pt>
                <c:pt idx="108">
                  <c:v>25-Jan</c:v>
                </c:pt>
                <c:pt idx="109">
                  <c:v>26-Jan</c:v>
                </c:pt>
                <c:pt idx="110">
                  <c:v>27-Jan</c:v>
                </c:pt>
                <c:pt idx="111">
                  <c:v>28-Jan</c:v>
                </c:pt>
                <c:pt idx="112">
                  <c:v>29-Jan</c:v>
                </c:pt>
                <c:pt idx="113">
                  <c:v>30-Jan</c:v>
                </c:pt>
                <c:pt idx="114">
                  <c:v>31-Jan</c:v>
                </c:pt>
                <c:pt idx="115">
                  <c:v>1-Feb</c:v>
                </c:pt>
                <c:pt idx="116">
                  <c:v>2-Feb</c:v>
                </c:pt>
                <c:pt idx="117">
                  <c:v>3-Feb</c:v>
                </c:pt>
                <c:pt idx="118">
                  <c:v>4-Feb</c:v>
                </c:pt>
                <c:pt idx="119">
                  <c:v>5-Feb</c:v>
                </c:pt>
                <c:pt idx="120">
                  <c:v>6-Feb</c:v>
                </c:pt>
                <c:pt idx="121">
                  <c:v>7-Feb</c:v>
                </c:pt>
                <c:pt idx="122">
                  <c:v>8-Feb</c:v>
                </c:pt>
                <c:pt idx="123">
                  <c:v>9-Feb</c:v>
                </c:pt>
                <c:pt idx="124">
                  <c:v>10-Feb</c:v>
                </c:pt>
                <c:pt idx="125">
                  <c:v>11-Feb</c:v>
                </c:pt>
                <c:pt idx="126">
                  <c:v>12-Feb</c:v>
                </c:pt>
                <c:pt idx="127">
                  <c:v>13-Feb</c:v>
                </c:pt>
                <c:pt idx="128">
                  <c:v>14-Feb</c:v>
                </c:pt>
                <c:pt idx="129">
                  <c:v>15-Feb</c:v>
                </c:pt>
                <c:pt idx="130">
                  <c:v>16-Feb</c:v>
                </c:pt>
                <c:pt idx="131">
                  <c:v>17-Feb</c:v>
                </c:pt>
                <c:pt idx="132">
                  <c:v>18-Feb</c:v>
                </c:pt>
                <c:pt idx="133">
                  <c:v>19-Feb</c:v>
                </c:pt>
                <c:pt idx="134">
                  <c:v>20-Feb</c:v>
                </c:pt>
                <c:pt idx="135">
                  <c:v>21-Feb</c:v>
                </c:pt>
                <c:pt idx="136">
                  <c:v>22-Feb</c:v>
                </c:pt>
                <c:pt idx="137">
                  <c:v>23-Feb</c:v>
                </c:pt>
                <c:pt idx="138">
                  <c:v>24-Feb</c:v>
                </c:pt>
                <c:pt idx="139">
                  <c:v>25-Feb</c:v>
                </c:pt>
                <c:pt idx="140">
                  <c:v>26-Feb</c:v>
                </c:pt>
                <c:pt idx="141">
                  <c:v>27-Feb</c:v>
                </c:pt>
                <c:pt idx="142">
                  <c:v>28-Feb</c:v>
                </c:pt>
                <c:pt idx="143">
                  <c:v>1-Mar</c:v>
                </c:pt>
                <c:pt idx="144">
                  <c:v>2-Mar</c:v>
                </c:pt>
                <c:pt idx="145">
                  <c:v>3-Mar</c:v>
                </c:pt>
                <c:pt idx="146">
                  <c:v>4-Mar</c:v>
                </c:pt>
                <c:pt idx="147">
                  <c:v>5-Mar</c:v>
                </c:pt>
                <c:pt idx="148">
                  <c:v>6-Mar</c:v>
                </c:pt>
                <c:pt idx="149">
                  <c:v>7-Mar</c:v>
                </c:pt>
                <c:pt idx="150">
                  <c:v>8-Mar</c:v>
                </c:pt>
                <c:pt idx="151">
                  <c:v>9-Mar</c:v>
                </c:pt>
                <c:pt idx="152">
                  <c:v>10-Mar</c:v>
                </c:pt>
                <c:pt idx="153">
                  <c:v>11-Mar</c:v>
                </c:pt>
                <c:pt idx="154">
                  <c:v>12-Mar</c:v>
                </c:pt>
                <c:pt idx="155">
                  <c:v>13-Mar</c:v>
                </c:pt>
                <c:pt idx="156">
                  <c:v>14-Mar</c:v>
                </c:pt>
                <c:pt idx="157">
                  <c:v>15-Mar</c:v>
                </c:pt>
                <c:pt idx="158">
                  <c:v>16-Mar</c:v>
                </c:pt>
                <c:pt idx="159">
                  <c:v>17-Mar</c:v>
                </c:pt>
                <c:pt idx="160">
                  <c:v>18-Mar</c:v>
                </c:pt>
                <c:pt idx="161">
                  <c:v>19-Mar</c:v>
                </c:pt>
                <c:pt idx="162">
                  <c:v>20-Mar</c:v>
                </c:pt>
                <c:pt idx="163">
                  <c:v>21-Mar</c:v>
                </c:pt>
                <c:pt idx="164">
                  <c:v>22-Mar</c:v>
                </c:pt>
                <c:pt idx="165">
                  <c:v>23-Mar</c:v>
                </c:pt>
                <c:pt idx="166">
                  <c:v>24-Mar</c:v>
                </c:pt>
                <c:pt idx="167">
                  <c:v>25-Mar</c:v>
                </c:pt>
                <c:pt idx="168">
                  <c:v>26-Mar</c:v>
                </c:pt>
                <c:pt idx="169">
                  <c:v>27-Mar</c:v>
                </c:pt>
                <c:pt idx="170">
                  <c:v>28-Mar</c:v>
                </c:pt>
                <c:pt idx="171">
                  <c:v>29-Mar</c:v>
                </c:pt>
                <c:pt idx="172">
                  <c:v>30-Mar</c:v>
                </c:pt>
                <c:pt idx="173">
                  <c:v>31-Mar</c:v>
                </c:pt>
                <c:pt idx="174">
                  <c:v>1-Apr</c:v>
                </c:pt>
                <c:pt idx="175">
                  <c:v>2-Apr</c:v>
                </c:pt>
                <c:pt idx="176">
                  <c:v>3-Apr</c:v>
                </c:pt>
                <c:pt idx="177">
                  <c:v>4-Apr</c:v>
                </c:pt>
                <c:pt idx="178">
                  <c:v>5-Apr</c:v>
                </c:pt>
                <c:pt idx="179">
                  <c:v>6-Apr</c:v>
                </c:pt>
                <c:pt idx="180">
                  <c:v>7-Apr</c:v>
                </c:pt>
                <c:pt idx="181">
                  <c:v>8-Apr</c:v>
                </c:pt>
                <c:pt idx="182">
                  <c:v>9-Apr</c:v>
                </c:pt>
                <c:pt idx="183">
                  <c:v>10-Apr</c:v>
                </c:pt>
                <c:pt idx="184">
                  <c:v>11-Apr</c:v>
                </c:pt>
                <c:pt idx="185">
                  <c:v>12-Apr</c:v>
                </c:pt>
                <c:pt idx="186">
                  <c:v>13-Apr</c:v>
                </c:pt>
                <c:pt idx="187">
                  <c:v>14-Apr</c:v>
                </c:pt>
                <c:pt idx="188">
                  <c:v>15-Apr</c:v>
                </c:pt>
                <c:pt idx="189">
                  <c:v>16-Apr</c:v>
                </c:pt>
                <c:pt idx="190">
                  <c:v>17-Apr</c:v>
                </c:pt>
                <c:pt idx="191">
                  <c:v>18-Apr</c:v>
                </c:pt>
                <c:pt idx="192">
                  <c:v>19-Apr</c:v>
                </c:pt>
                <c:pt idx="193">
                  <c:v>20-Apr</c:v>
                </c:pt>
                <c:pt idx="194">
                  <c:v>21-Apr</c:v>
                </c:pt>
                <c:pt idx="195">
                  <c:v>22-Apr</c:v>
                </c:pt>
                <c:pt idx="196">
                  <c:v>23-Apr</c:v>
                </c:pt>
                <c:pt idx="197">
                  <c:v>24-Apr</c:v>
                </c:pt>
                <c:pt idx="198">
                  <c:v>25-Apr</c:v>
                </c:pt>
              </c:strCache>
            </c:strRef>
          </c:cat>
          <c:val>
            <c:numRef>
              <c:f>0</c:f>
              <c:numCache>
                <c:formatCode>General</c:formatCode>
                <c:ptCount val="199"/>
                <c:pt idx="0">
                  <c:v>96.0</c:v>
                </c:pt>
                <c:pt idx="1">
                  <c:v>154.0</c:v>
                </c:pt>
                <c:pt idx="2">
                  <c:v>158.0</c:v>
                </c:pt>
                <c:pt idx="3">
                  <c:v>177.0</c:v>
                </c:pt>
                <c:pt idx="4">
                  <c:v>192.0</c:v>
                </c:pt>
                <c:pt idx="5">
                  <c:v>212.0</c:v>
                </c:pt>
                <c:pt idx="6">
                  <c:v>236.0</c:v>
                </c:pt>
                <c:pt idx="7">
                  <c:v>237.0</c:v>
                </c:pt>
                <c:pt idx="8">
                  <c:v>239.0</c:v>
                </c:pt>
                <c:pt idx="9">
                  <c:v>237.0</c:v>
                </c:pt>
                <c:pt idx="10">
                  <c:v>252.0</c:v>
                </c:pt>
                <c:pt idx="11">
                  <c:v>266.0</c:v>
                </c:pt>
                <c:pt idx="12">
                  <c:v>295.0</c:v>
                </c:pt>
                <c:pt idx="13">
                  <c:v>340.0</c:v>
                </c:pt>
                <c:pt idx="14">
                  <c:v>409.0</c:v>
                </c:pt>
                <c:pt idx="15">
                  <c:v>436.0</c:v>
                </c:pt>
                <c:pt idx="16">
                  <c:v>439.0</c:v>
                </c:pt>
                <c:pt idx="17">
                  <c:v>540.0</c:v>
                </c:pt>
                <c:pt idx="18">
                  <c:v>625.0</c:v>
                </c:pt>
                <c:pt idx="19">
                  <c:v>671.0</c:v>
                </c:pt>
                <c:pt idx="20">
                  <c:v>713.0</c:v>
                </c:pt>
                <c:pt idx="21">
                  <c:v>718.0</c:v>
                </c:pt>
                <c:pt idx="22">
                  <c:v>725.0</c:v>
                </c:pt>
                <c:pt idx="23">
                  <c:v>726.0</c:v>
                </c:pt>
                <c:pt idx="24">
                  <c:v>720.0</c:v>
                </c:pt>
                <c:pt idx="25">
                  <c:v>706.0</c:v>
                </c:pt>
                <c:pt idx="26">
                  <c:v>697.0</c:v>
                </c:pt>
                <c:pt idx="27">
                  <c:v>671.0</c:v>
                </c:pt>
                <c:pt idx="28">
                  <c:v>665.0</c:v>
                </c:pt>
                <c:pt idx="29">
                  <c:v>643.0</c:v>
                </c:pt>
                <c:pt idx="30">
                  <c:v>639.0</c:v>
                </c:pt>
                <c:pt idx="31">
                  <c:v>581.0</c:v>
                </c:pt>
                <c:pt idx="32">
                  <c:v>545.0</c:v>
                </c:pt>
                <c:pt idx="33">
                  <c:v>450.0</c:v>
                </c:pt>
                <c:pt idx="34">
                  <c:v>426.0</c:v>
                </c:pt>
                <c:pt idx="35">
                  <c:v>378.0</c:v>
                </c:pt>
                <c:pt idx="36">
                  <c:v>366.0</c:v>
                </c:pt>
                <c:pt idx="37">
                  <c:v>366.0</c:v>
                </c:pt>
                <c:pt idx="38">
                  <c:v>327.0</c:v>
                </c:pt>
                <c:pt idx="39">
                  <c:v>277.0</c:v>
                </c:pt>
                <c:pt idx="40">
                  <c:v>294.0</c:v>
                </c:pt>
                <c:pt idx="41">
                  <c:v>248.0</c:v>
                </c:pt>
                <c:pt idx="42">
                  <c:v>213.0</c:v>
                </c:pt>
                <c:pt idx="43">
                  <c:v>202.0</c:v>
                </c:pt>
                <c:pt idx="44">
                  <c:v>200.0</c:v>
                </c:pt>
                <c:pt idx="45">
                  <c:v>175.0</c:v>
                </c:pt>
                <c:pt idx="46">
                  <c:v>158.0</c:v>
                </c:pt>
                <c:pt idx="47">
                  <c:v>155.0</c:v>
                </c:pt>
                <c:pt idx="48">
                  <c:v>144.0</c:v>
                </c:pt>
                <c:pt idx="49">
                  <c:v>137.0</c:v>
                </c:pt>
                <c:pt idx="50">
                  <c:v>141.0</c:v>
                </c:pt>
                <c:pt idx="51">
                  <c:v>142.0</c:v>
                </c:pt>
                <c:pt idx="52">
                  <c:v>139.0</c:v>
                </c:pt>
                <c:pt idx="53">
                  <c:v>133.0</c:v>
                </c:pt>
                <c:pt idx="54">
                  <c:v>130.0</c:v>
                </c:pt>
                <c:pt idx="55">
                  <c:v>135.0</c:v>
                </c:pt>
                <c:pt idx="56">
                  <c:v>137.0</c:v>
                </c:pt>
                <c:pt idx="57">
                  <c:v>135.0</c:v>
                </c:pt>
                <c:pt idx="58">
                  <c:v>135.0</c:v>
                </c:pt>
                <c:pt idx="59">
                  <c:v>136.0</c:v>
                </c:pt>
                <c:pt idx="60">
                  <c:v>139.0</c:v>
                </c:pt>
                <c:pt idx="61">
                  <c:v>139.0</c:v>
                </c:pt>
                <c:pt idx="62">
                  <c:v>139.0</c:v>
                </c:pt>
                <c:pt idx="63">
                  <c:v>144.0</c:v>
                </c:pt>
                <c:pt idx="64">
                  <c:v>152.0</c:v>
                </c:pt>
                <c:pt idx="65">
                  <c:v>153.0</c:v>
                </c:pt>
                <c:pt idx="66">
                  <c:v>172.0</c:v>
                </c:pt>
                <c:pt idx="67">
                  <c:v>179.0</c:v>
                </c:pt>
                <c:pt idx="68">
                  <c:v>183.0</c:v>
                </c:pt>
                <c:pt idx="69">
                  <c:v>183.0</c:v>
                </c:pt>
                <c:pt idx="70">
                  <c:v>190.0</c:v>
                </c:pt>
                <c:pt idx="71">
                  <c:v>191.0</c:v>
                </c:pt>
                <c:pt idx="72">
                  <c:v>191.0</c:v>
                </c:pt>
                <c:pt idx="73">
                  <c:v>189.0</c:v>
                </c:pt>
                <c:pt idx="74">
                  <c:v>194.0</c:v>
                </c:pt>
                <c:pt idx="75">
                  <c:v>203.0</c:v>
                </c:pt>
                <c:pt idx="76">
                  <c:v>204.0</c:v>
                </c:pt>
                <c:pt idx="77">
                  <c:v>195.0</c:v>
                </c:pt>
                <c:pt idx="78">
                  <c:v>184.0</c:v>
                </c:pt>
                <c:pt idx="79">
                  <c:v>169.0</c:v>
                </c:pt>
                <c:pt idx="80">
                  <c:v>162.0</c:v>
                </c:pt>
                <c:pt idx="81">
                  <c:v>164.0</c:v>
                </c:pt>
                <c:pt idx="82">
                  <c:v>163.0</c:v>
                </c:pt>
                <c:pt idx="83">
                  <c:v>167.0</c:v>
                </c:pt>
                <c:pt idx="84">
                  <c:v>168.0</c:v>
                </c:pt>
                <c:pt idx="85">
                  <c:v>180.0</c:v>
                </c:pt>
                <c:pt idx="86">
                  <c:v>181.0</c:v>
                </c:pt>
                <c:pt idx="87">
                  <c:v>207.0</c:v>
                </c:pt>
                <c:pt idx="88">
                  <c:v>214.0</c:v>
                </c:pt>
                <c:pt idx="89">
                  <c:v>228.0</c:v>
                </c:pt>
                <c:pt idx="90">
                  <c:v>240.0</c:v>
                </c:pt>
                <c:pt idx="91">
                  <c:v>276.0</c:v>
                </c:pt>
                <c:pt idx="92">
                  <c:v>268.0</c:v>
                </c:pt>
                <c:pt idx="93">
                  <c:v>267.0</c:v>
                </c:pt>
                <c:pt idx="94">
                  <c:v>261.0</c:v>
                </c:pt>
                <c:pt idx="95">
                  <c:v>260.0</c:v>
                </c:pt>
                <c:pt idx="96">
                  <c:v>250.0</c:v>
                </c:pt>
                <c:pt idx="97">
                  <c:v>255.0</c:v>
                </c:pt>
                <c:pt idx="98">
                  <c:v>261.0</c:v>
                </c:pt>
                <c:pt idx="99">
                  <c:v>263.0</c:v>
                </c:pt>
                <c:pt idx="100">
                  <c:v>267.0</c:v>
                </c:pt>
                <c:pt idx="101">
                  <c:v>277.0</c:v>
                </c:pt>
                <c:pt idx="102">
                  <c:v>288.0</c:v>
                </c:pt>
                <c:pt idx="103">
                  <c:v>296.0</c:v>
                </c:pt>
                <c:pt idx="104">
                  <c:v>288.0</c:v>
                </c:pt>
                <c:pt idx="105">
                  <c:v>289.0</c:v>
                </c:pt>
                <c:pt idx="106">
                  <c:v>290.0</c:v>
                </c:pt>
                <c:pt idx="107">
                  <c:v>289.0</c:v>
                </c:pt>
                <c:pt idx="108">
                  <c:v>274.0</c:v>
                </c:pt>
                <c:pt idx="109">
                  <c:v>263.0</c:v>
                </c:pt>
                <c:pt idx="110">
                  <c:v>259.0</c:v>
                </c:pt>
                <c:pt idx="111">
                  <c:v>258.0</c:v>
                </c:pt>
                <c:pt idx="112">
                  <c:v>258.0</c:v>
                </c:pt>
                <c:pt idx="113">
                  <c:v>260.0</c:v>
                </c:pt>
                <c:pt idx="114">
                  <c:v>258.0</c:v>
                </c:pt>
                <c:pt idx="115">
                  <c:v>250.0</c:v>
                </c:pt>
                <c:pt idx="116">
                  <c:v>249.0</c:v>
                </c:pt>
                <c:pt idx="117">
                  <c:v>244.0</c:v>
                </c:pt>
                <c:pt idx="118">
                  <c:v>242.0</c:v>
                </c:pt>
                <c:pt idx="119">
                  <c:v>239.0</c:v>
                </c:pt>
                <c:pt idx="120">
                  <c:v>232.0</c:v>
                </c:pt>
                <c:pt idx="121">
                  <c:v>232.0</c:v>
                </c:pt>
                <c:pt idx="122">
                  <c:v>241.0</c:v>
                </c:pt>
                <c:pt idx="123">
                  <c:v>245.0</c:v>
                </c:pt>
                <c:pt idx="124">
                  <c:v>240.0</c:v>
                </c:pt>
                <c:pt idx="125">
                  <c:v>237.0</c:v>
                </c:pt>
                <c:pt idx="126">
                  <c:v>237.0</c:v>
                </c:pt>
                <c:pt idx="127">
                  <c:v>241.0</c:v>
                </c:pt>
                <c:pt idx="128">
                  <c:v>240.0</c:v>
                </c:pt>
                <c:pt idx="129">
                  <c:v>231.0</c:v>
                </c:pt>
                <c:pt idx="130">
                  <c:v>224.0</c:v>
                </c:pt>
                <c:pt idx="131">
                  <c:v>226.0</c:v>
                </c:pt>
                <c:pt idx="132">
                  <c:v>225.0</c:v>
                </c:pt>
                <c:pt idx="133">
                  <c:v>221.0</c:v>
                </c:pt>
                <c:pt idx="134">
                  <c:v>219.0</c:v>
                </c:pt>
                <c:pt idx="135">
                  <c:v>221.0</c:v>
                </c:pt>
                <c:pt idx="136">
                  <c:v>230.0</c:v>
                </c:pt>
                <c:pt idx="137">
                  <c:v>231.0</c:v>
                </c:pt>
                <c:pt idx="138">
                  <c:v>232.0</c:v>
                </c:pt>
                <c:pt idx="139">
                  <c:v>235.0</c:v>
                </c:pt>
                <c:pt idx="140">
                  <c:v>232.0</c:v>
                </c:pt>
                <c:pt idx="141">
                  <c:v>230.0</c:v>
                </c:pt>
                <c:pt idx="142">
                  <c:v>230.0</c:v>
                </c:pt>
                <c:pt idx="143">
                  <c:v>225.0</c:v>
                </c:pt>
                <c:pt idx="144">
                  <c:v>224.0</c:v>
                </c:pt>
                <c:pt idx="145">
                  <c:v>220.0</c:v>
                </c:pt>
                <c:pt idx="146">
                  <c:v>222.0</c:v>
                </c:pt>
                <c:pt idx="147">
                  <c:v>224.0</c:v>
                </c:pt>
                <c:pt idx="148">
                  <c:v>225.0</c:v>
                </c:pt>
                <c:pt idx="149">
                  <c:v>224.0</c:v>
                </c:pt>
                <c:pt idx="150">
                  <c:v>229.0</c:v>
                </c:pt>
                <c:pt idx="151">
                  <c:v>237.0</c:v>
                </c:pt>
                <c:pt idx="152">
                  <c:v>240.0</c:v>
                </c:pt>
                <c:pt idx="153">
                  <c:v>243.0</c:v>
                </c:pt>
                <c:pt idx="154">
                  <c:v>255.0</c:v>
                </c:pt>
                <c:pt idx="155">
                  <c:v>264.0</c:v>
                </c:pt>
                <c:pt idx="156">
                  <c:v>266.0</c:v>
                </c:pt>
                <c:pt idx="157">
                  <c:v>266.0</c:v>
                </c:pt>
                <c:pt idx="158">
                  <c:v>272.0</c:v>
                </c:pt>
                <c:pt idx="159">
                  <c:v>290.0</c:v>
                </c:pt>
                <c:pt idx="160">
                  <c:v>297.0</c:v>
                </c:pt>
                <c:pt idx="161">
                  <c:v>309.0</c:v>
                </c:pt>
                <c:pt idx="162">
                  <c:v>314.0</c:v>
                </c:pt>
                <c:pt idx="163">
                  <c:v>317.0</c:v>
                </c:pt>
                <c:pt idx="164">
                  <c:v>352.0</c:v>
                </c:pt>
                <c:pt idx="165">
                  <c:v>368.0</c:v>
                </c:pt>
                <c:pt idx="166">
                  <c:v>385.0</c:v>
                </c:pt>
                <c:pt idx="167">
                  <c:v>405.0</c:v>
                </c:pt>
                <c:pt idx="168">
                  <c:v>426.0</c:v>
                </c:pt>
                <c:pt idx="169">
                  <c:v>436.0</c:v>
                </c:pt>
                <c:pt idx="170">
                  <c:v>438.0</c:v>
                </c:pt>
                <c:pt idx="171">
                  <c:v>457.0</c:v>
                </c:pt>
                <c:pt idx="172">
                  <c:v>480.0</c:v>
                </c:pt>
                <c:pt idx="173">
                  <c:v>483.0</c:v>
                </c:pt>
                <c:pt idx="174">
                  <c:v>478.0</c:v>
                </c:pt>
                <c:pt idx="175">
                  <c:v>479.0</c:v>
                </c:pt>
                <c:pt idx="176">
                  <c:v>482.0</c:v>
                </c:pt>
                <c:pt idx="177">
                  <c:v>483.0</c:v>
                </c:pt>
                <c:pt idx="178">
                  <c:v>383.0</c:v>
                </c:pt>
                <c:pt idx="179">
                  <c:v>414.0</c:v>
                </c:pt>
                <c:pt idx="180">
                  <c:v>424.0</c:v>
                </c:pt>
                <c:pt idx="181">
                  <c:v>424.0</c:v>
                </c:pt>
                <c:pt idx="182">
                  <c:v>405.0</c:v>
                </c:pt>
                <c:pt idx="183">
                  <c:v>402.0</c:v>
                </c:pt>
                <c:pt idx="184">
                  <c:v>404.0</c:v>
                </c:pt>
                <c:pt idx="185">
                  <c:v>482.0</c:v>
                </c:pt>
                <c:pt idx="186">
                  <c:v>435.0</c:v>
                </c:pt>
                <c:pt idx="187">
                  <c:v>410.0</c:v>
                </c:pt>
                <c:pt idx="188">
                  <c:v>403.0</c:v>
                </c:pt>
                <c:pt idx="189">
                  <c:v>408.0</c:v>
                </c:pt>
                <c:pt idx="190">
                  <c:v>403.0</c:v>
                </c:pt>
                <c:pt idx="191">
                  <c:v>396.0</c:v>
                </c:pt>
                <c:pt idx="192">
                  <c:v>403.0</c:v>
                </c:pt>
                <c:pt idx="193">
                  <c:v>393.0</c:v>
                </c:pt>
                <c:pt idx="194">
                  <c:v>393.0</c:v>
                </c:pt>
                <c:pt idx="195">
                  <c:v>393.0</c:v>
                </c:pt>
                <c:pt idx="196">
                  <c:v>396.0</c:v>
                </c:pt>
                <c:pt idx="197">
                  <c:v>396.0</c:v>
                </c:pt>
                <c:pt idx="198">
                  <c:v>396.0</c:v>
                </c:pt>
              </c:numCache>
            </c:numRef>
          </c:val>
          <c:smooth val="0"/>
        </c:ser>
        <c:dLbls>
          <c:showLegendKey val="0"/>
          <c:showVal val="0"/>
          <c:showCatName val="0"/>
          <c:showSerName val="0"/>
          <c:showPercent val="0"/>
          <c:showBubbleSize val="0"/>
        </c:dLbls>
        <c:hiLowLines>
          <c:spPr>
            <a:ln>
              <a:noFill/>
            </a:ln>
          </c:spPr>
        </c:hiLowLines>
        <c:marker val="1"/>
        <c:smooth val="0"/>
        <c:axId val="-2146713200"/>
        <c:axId val="2117763840"/>
      </c:lineChart>
      <c:catAx>
        <c:axId val="-2146713200"/>
        <c:scaling>
          <c:orientation val="minMax"/>
        </c:scaling>
        <c:delete val="0"/>
        <c:axPos val="b"/>
        <c:numFmt formatCode="General" sourceLinked="1"/>
        <c:majorTickMark val="out"/>
        <c:minorTickMark val="none"/>
        <c:tickLblPos val="nextTo"/>
        <c:spPr>
          <a:ln w="9360">
            <a:solidFill>
              <a:srgbClr val="878787"/>
            </a:solidFill>
            <a:round/>
          </a:ln>
        </c:spPr>
        <c:txPr>
          <a:bodyPr/>
          <a:lstStyle/>
          <a:p>
            <a:pPr>
              <a:defRPr sz="1000" b="0" strike="noStrike" spc="-1">
                <a:solidFill>
                  <a:srgbClr val="000000"/>
                </a:solidFill>
                <a:latin typeface="Arial"/>
                <a:ea typeface="DejaVu Sans"/>
              </a:defRPr>
            </a:pPr>
            <a:endParaRPr lang="fr-FR"/>
          </a:p>
        </c:txPr>
        <c:crossAx val="2117763840"/>
        <c:crosses val="autoZero"/>
        <c:auto val="1"/>
        <c:lblAlgn val="ctr"/>
        <c:lblOffset val="100"/>
        <c:noMultiLvlLbl val="1"/>
      </c:catAx>
      <c:valAx>
        <c:axId val="2117763840"/>
        <c:scaling>
          <c:orientation val="minMax"/>
        </c:scaling>
        <c:delete val="0"/>
        <c:axPos val="l"/>
        <c:majorGridlines>
          <c:spPr>
            <a:ln w="9360">
              <a:solidFill>
                <a:srgbClr val="878787"/>
              </a:solidFill>
              <a:round/>
            </a:ln>
          </c:spPr>
        </c:majorGridlines>
        <c:numFmt formatCode="General" sourceLinked="0"/>
        <c:majorTickMark val="out"/>
        <c:minorTickMark val="none"/>
        <c:tickLblPos val="nextTo"/>
        <c:spPr>
          <a:ln w="9360">
            <a:solidFill>
              <a:srgbClr val="878787"/>
            </a:solidFill>
            <a:round/>
          </a:ln>
        </c:spPr>
        <c:txPr>
          <a:bodyPr/>
          <a:lstStyle/>
          <a:p>
            <a:pPr>
              <a:defRPr sz="1000" b="0" strike="noStrike" spc="-1">
                <a:solidFill>
                  <a:srgbClr val="000000"/>
                </a:solidFill>
                <a:latin typeface="Arial"/>
                <a:ea typeface="DejaVu Sans"/>
              </a:defRPr>
            </a:pPr>
            <a:endParaRPr lang="fr-FR"/>
          </a:p>
        </c:txPr>
        <c:crossAx val="-2146713200"/>
        <c:crosses val="autoZero"/>
        <c:crossBetween val="midCat"/>
      </c:valAx>
      <c:spPr>
        <a:solidFill>
          <a:srgbClr val="FFFFFF"/>
        </a:solidFill>
        <a:ln>
          <a:noFill/>
        </a:ln>
      </c:spPr>
    </c:plotArea>
    <c:legend>
      <c:legendPos val="r"/>
      <c:layout/>
      <c:overlay val="0"/>
      <c:spPr>
        <a:noFill/>
        <a:ln>
          <a:noFill/>
        </a:ln>
      </c:spPr>
      <c:txPr>
        <a:bodyPr/>
        <a:lstStyle/>
        <a:p>
          <a:pPr>
            <a:defRPr sz="1000" b="0" strike="noStrike" spc="-1">
              <a:solidFill>
                <a:srgbClr val="000000"/>
              </a:solidFill>
              <a:latin typeface="Arial"/>
              <a:ea typeface="DejaVu Sans"/>
            </a:defRPr>
          </a:pPr>
          <a:endParaRPr lang="fr-FR"/>
        </a:p>
      </c:txPr>
    </c:legend>
    <c:plotVisOnly val="1"/>
    <c:dispBlanksAs val="gap"/>
    <c:showDLblsOverMax val="1"/>
  </c:chart>
  <c:spPr>
    <a:no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roundedCorners val="0"/>
  <c:style val="18"/>
  <c:chart>
    <c:title>
      <c:tx>
        <c:rich>
          <a:bodyPr rot="0"/>
          <a:lstStyle/>
          <a:p>
            <a:pPr>
              <a:defRPr sz="1400" b="1" strike="noStrike" spc="-1">
                <a:solidFill>
                  <a:srgbClr val="000000"/>
                </a:solidFill>
                <a:latin typeface="Arial"/>
                <a:ea typeface="DejaVu Sans"/>
              </a:defRPr>
            </a:pPr>
            <a:r>
              <a:rPr lang="fr-FR" sz="1400" b="1" strike="noStrike" spc="-1">
                <a:solidFill>
                  <a:srgbClr val="000000"/>
                </a:solidFill>
                <a:latin typeface="Arial"/>
                <a:ea typeface="DejaVu Sans"/>
              </a:rPr>
              <a:t>Tous Patients hospitalisés (Réa, SI, SC, HC, Urgences, SSR, USLD) </a:t>
            </a:r>
          </a:p>
        </c:rich>
      </c:tx>
      <c:layout>
        <c:manualLayout>
          <c:xMode val="edge"/>
          <c:yMode val="edge"/>
          <c:x val="0.155616166625341"/>
          <c:y val="0.0358779218762134"/>
        </c:manualLayout>
      </c:layout>
      <c:overlay val="0"/>
      <c:spPr>
        <a:noFill/>
        <a:ln>
          <a:noFill/>
        </a:ln>
      </c:spPr>
    </c:title>
    <c:autoTitleDeleted val="0"/>
    <c:plotArea>
      <c:layout>
        <c:manualLayout>
          <c:layoutTarget val="inner"/>
          <c:xMode val="edge"/>
          <c:yMode val="edge"/>
          <c:x val="0.0584676419538805"/>
          <c:y val="0.105692319639668"/>
          <c:w val="0.87076617902306"/>
          <c:h val="0.805855401102741"/>
        </c:manualLayout>
      </c:layout>
      <c:areaChart>
        <c:grouping val="stacked"/>
        <c:varyColors val="1"/>
        <c:ser>
          <c:idx val="0"/>
          <c:order val="0"/>
          <c:tx>
            <c:strRef>
              <c:f>label 0</c:f>
              <c:strCache>
                <c:ptCount val="1"/>
                <c:pt idx="0">
                  <c:v>Réa</c:v>
                </c:pt>
              </c:strCache>
            </c:strRef>
          </c:tx>
          <c:spPr>
            <a:solidFill>
              <a:srgbClr val="C0504D"/>
            </a:solidFill>
            <a:ln>
              <a:noFill/>
            </a:ln>
          </c:spPr>
          <c:dLbls>
            <c:spPr>
              <a:noFill/>
              <a:ln>
                <a:noFill/>
              </a:ln>
              <a:effectLst/>
            </c:spPr>
            <c:txPr>
              <a:bodyPr/>
              <a:lstStyle/>
              <a:p>
                <a:pPr>
                  <a:defRPr sz="1000" b="0" strike="noStrike" spc="-1">
                    <a:solidFill>
                      <a:srgbClr val="000000"/>
                    </a:solidFill>
                    <a:latin typeface="Arial"/>
                    <a:ea typeface="DejaVu Sans"/>
                  </a:defRPr>
                </a:pPr>
                <a:endParaRPr lang="fr-FR"/>
              </a:p>
            </c:txP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232"/>
                <c:pt idx="0">
                  <c:v>7-Sep</c:v>
                </c:pt>
                <c:pt idx="1">
                  <c:v>8-Sep</c:v>
                </c:pt>
                <c:pt idx="2">
                  <c:v>9-Sep</c:v>
                </c:pt>
                <c:pt idx="3">
                  <c:v>10-Sep</c:v>
                </c:pt>
                <c:pt idx="4">
                  <c:v>11-Sep</c:v>
                </c:pt>
                <c:pt idx="5">
                  <c:v>12-Sep</c:v>
                </c:pt>
                <c:pt idx="6">
                  <c:v>13-Sep</c:v>
                </c:pt>
                <c:pt idx="7">
                  <c:v>14-Sep</c:v>
                </c:pt>
                <c:pt idx="8">
                  <c:v>15-Sep</c:v>
                </c:pt>
                <c:pt idx="9">
                  <c:v>16-Sep</c:v>
                </c:pt>
                <c:pt idx="10">
                  <c:v>17-Sep</c:v>
                </c:pt>
                <c:pt idx="11">
                  <c:v>18-Sep</c:v>
                </c:pt>
                <c:pt idx="12">
                  <c:v>19-Sep</c:v>
                </c:pt>
                <c:pt idx="13">
                  <c:v>20-Sep</c:v>
                </c:pt>
                <c:pt idx="14">
                  <c:v>21-Sep</c:v>
                </c:pt>
                <c:pt idx="15">
                  <c:v>22-Sep</c:v>
                </c:pt>
                <c:pt idx="16">
                  <c:v>23-Sep</c:v>
                </c:pt>
                <c:pt idx="17">
                  <c:v>24-Sep</c:v>
                </c:pt>
                <c:pt idx="18">
                  <c:v>25-Sep</c:v>
                </c:pt>
                <c:pt idx="19">
                  <c:v>26-Sep</c:v>
                </c:pt>
                <c:pt idx="20">
                  <c:v>27-Sep</c:v>
                </c:pt>
                <c:pt idx="21">
                  <c:v>28-Sep</c:v>
                </c:pt>
                <c:pt idx="22">
                  <c:v>29-Sep</c:v>
                </c:pt>
                <c:pt idx="23">
                  <c:v>30-Sep</c:v>
                </c:pt>
                <c:pt idx="24">
                  <c:v>1-Oct</c:v>
                </c:pt>
                <c:pt idx="25">
                  <c:v>2-Oct</c:v>
                </c:pt>
                <c:pt idx="26">
                  <c:v>3-Oct</c:v>
                </c:pt>
                <c:pt idx="27">
                  <c:v>4-Oct</c:v>
                </c:pt>
                <c:pt idx="28">
                  <c:v>5-Oct</c:v>
                </c:pt>
                <c:pt idx="29">
                  <c:v>6-Oct</c:v>
                </c:pt>
                <c:pt idx="30">
                  <c:v>7-Oct</c:v>
                </c:pt>
                <c:pt idx="31">
                  <c:v>8-Oct</c:v>
                </c:pt>
                <c:pt idx="32">
                  <c:v>9-Oct</c:v>
                </c:pt>
                <c:pt idx="33">
                  <c:v>10-Oct</c:v>
                </c:pt>
                <c:pt idx="34">
                  <c:v>11-Oct</c:v>
                </c:pt>
                <c:pt idx="35">
                  <c:v>12-Oct</c:v>
                </c:pt>
                <c:pt idx="36">
                  <c:v>13-Oct</c:v>
                </c:pt>
                <c:pt idx="37">
                  <c:v>14-Oct</c:v>
                </c:pt>
                <c:pt idx="38">
                  <c:v>15-Oct</c:v>
                </c:pt>
                <c:pt idx="39">
                  <c:v>16-Oct</c:v>
                </c:pt>
                <c:pt idx="40">
                  <c:v>17-Oct</c:v>
                </c:pt>
                <c:pt idx="41">
                  <c:v>18-Oct</c:v>
                </c:pt>
                <c:pt idx="42">
                  <c:v>19-Oct</c:v>
                </c:pt>
                <c:pt idx="43">
                  <c:v>20-Oct</c:v>
                </c:pt>
                <c:pt idx="44">
                  <c:v>21-Oct</c:v>
                </c:pt>
                <c:pt idx="45">
                  <c:v>22-Oct</c:v>
                </c:pt>
                <c:pt idx="46">
                  <c:v>23-Oct</c:v>
                </c:pt>
                <c:pt idx="47">
                  <c:v>24-Oct</c:v>
                </c:pt>
                <c:pt idx="48">
                  <c:v>25-Oct</c:v>
                </c:pt>
                <c:pt idx="49">
                  <c:v>26-Oct</c:v>
                </c:pt>
                <c:pt idx="50">
                  <c:v>27-Oct</c:v>
                </c:pt>
                <c:pt idx="51">
                  <c:v>28-Oct</c:v>
                </c:pt>
                <c:pt idx="52">
                  <c:v>29-Oct</c:v>
                </c:pt>
                <c:pt idx="53">
                  <c:v>30-Oct</c:v>
                </c:pt>
                <c:pt idx="54">
                  <c:v>31-Oct</c:v>
                </c:pt>
                <c:pt idx="55">
                  <c:v>1-Nov</c:v>
                </c:pt>
                <c:pt idx="56">
                  <c:v>2-Nov</c:v>
                </c:pt>
                <c:pt idx="57">
                  <c:v>3-Nov</c:v>
                </c:pt>
                <c:pt idx="58">
                  <c:v>4-Nov</c:v>
                </c:pt>
                <c:pt idx="59">
                  <c:v>5-Nov</c:v>
                </c:pt>
                <c:pt idx="60">
                  <c:v>6-Nov</c:v>
                </c:pt>
                <c:pt idx="61">
                  <c:v>7-Nov</c:v>
                </c:pt>
                <c:pt idx="62">
                  <c:v>8-Nov</c:v>
                </c:pt>
                <c:pt idx="63">
                  <c:v>9-Nov</c:v>
                </c:pt>
                <c:pt idx="64">
                  <c:v>10-Nov</c:v>
                </c:pt>
                <c:pt idx="65">
                  <c:v>11-Nov</c:v>
                </c:pt>
                <c:pt idx="66">
                  <c:v>12-Nov</c:v>
                </c:pt>
                <c:pt idx="67">
                  <c:v>13-Nov</c:v>
                </c:pt>
                <c:pt idx="68">
                  <c:v>14-Nov</c:v>
                </c:pt>
                <c:pt idx="69">
                  <c:v>15-Nov</c:v>
                </c:pt>
                <c:pt idx="70">
                  <c:v>16-Nov</c:v>
                </c:pt>
                <c:pt idx="71">
                  <c:v>17-Nov</c:v>
                </c:pt>
                <c:pt idx="72">
                  <c:v>18-Nov</c:v>
                </c:pt>
                <c:pt idx="73">
                  <c:v>19-Nov</c:v>
                </c:pt>
                <c:pt idx="74">
                  <c:v>20-Nov</c:v>
                </c:pt>
                <c:pt idx="75">
                  <c:v>21-Nov</c:v>
                </c:pt>
                <c:pt idx="76">
                  <c:v>22-Nov</c:v>
                </c:pt>
                <c:pt idx="77">
                  <c:v>23-Nov</c:v>
                </c:pt>
                <c:pt idx="78">
                  <c:v>24-Nov</c:v>
                </c:pt>
                <c:pt idx="79">
                  <c:v>25-Nov</c:v>
                </c:pt>
                <c:pt idx="80">
                  <c:v>26-Nov</c:v>
                </c:pt>
                <c:pt idx="81">
                  <c:v>27-Nov</c:v>
                </c:pt>
                <c:pt idx="82">
                  <c:v>28-Nov</c:v>
                </c:pt>
                <c:pt idx="83">
                  <c:v>29-Nov</c:v>
                </c:pt>
                <c:pt idx="84">
                  <c:v>30-Nov</c:v>
                </c:pt>
                <c:pt idx="85">
                  <c:v>1-Dec</c:v>
                </c:pt>
                <c:pt idx="86">
                  <c:v>2-Dec</c:v>
                </c:pt>
                <c:pt idx="87">
                  <c:v>3-Dec</c:v>
                </c:pt>
                <c:pt idx="88">
                  <c:v>4-Dec</c:v>
                </c:pt>
                <c:pt idx="89">
                  <c:v>5-Dec</c:v>
                </c:pt>
                <c:pt idx="90">
                  <c:v>6-Dec</c:v>
                </c:pt>
                <c:pt idx="91">
                  <c:v>7-Dec</c:v>
                </c:pt>
                <c:pt idx="92">
                  <c:v>8-Dec</c:v>
                </c:pt>
                <c:pt idx="93">
                  <c:v>9-Dec</c:v>
                </c:pt>
                <c:pt idx="94">
                  <c:v>10-Dec</c:v>
                </c:pt>
                <c:pt idx="95">
                  <c:v>11-Dec</c:v>
                </c:pt>
                <c:pt idx="96">
                  <c:v>12-Dec</c:v>
                </c:pt>
                <c:pt idx="97">
                  <c:v>13-Dec</c:v>
                </c:pt>
                <c:pt idx="98">
                  <c:v>14-Dec</c:v>
                </c:pt>
                <c:pt idx="99">
                  <c:v>15-Dec</c:v>
                </c:pt>
                <c:pt idx="100">
                  <c:v>16-Dec</c:v>
                </c:pt>
                <c:pt idx="101">
                  <c:v>17-Dec</c:v>
                </c:pt>
                <c:pt idx="102">
                  <c:v>18-Dec</c:v>
                </c:pt>
                <c:pt idx="103">
                  <c:v>19-Dec</c:v>
                </c:pt>
                <c:pt idx="104">
                  <c:v>20-Dec</c:v>
                </c:pt>
                <c:pt idx="105">
                  <c:v>21-Dec</c:v>
                </c:pt>
                <c:pt idx="106">
                  <c:v>22-Dec</c:v>
                </c:pt>
                <c:pt idx="107">
                  <c:v>23-Dec</c:v>
                </c:pt>
                <c:pt idx="108">
                  <c:v>24-Dec</c:v>
                </c:pt>
                <c:pt idx="109">
                  <c:v>25-Dec</c:v>
                </c:pt>
                <c:pt idx="110">
                  <c:v>26-Dec</c:v>
                </c:pt>
                <c:pt idx="111">
                  <c:v>27-Dec</c:v>
                </c:pt>
                <c:pt idx="112">
                  <c:v>28-Dec</c:v>
                </c:pt>
                <c:pt idx="113">
                  <c:v>29-Dec</c:v>
                </c:pt>
                <c:pt idx="114">
                  <c:v>30-Dec</c:v>
                </c:pt>
                <c:pt idx="115">
                  <c:v>31-Dec</c:v>
                </c:pt>
                <c:pt idx="116">
                  <c:v>1-Jan</c:v>
                </c:pt>
                <c:pt idx="117">
                  <c:v>2-Jan</c:v>
                </c:pt>
                <c:pt idx="118">
                  <c:v>3-Jan</c:v>
                </c:pt>
                <c:pt idx="119">
                  <c:v>4-Jan</c:v>
                </c:pt>
                <c:pt idx="120">
                  <c:v>5-Jan</c:v>
                </c:pt>
                <c:pt idx="121">
                  <c:v>6-Jan</c:v>
                </c:pt>
                <c:pt idx="122">
                  <c:v>7-Jan</c:v>
                </c:pt>
                <c:pt idx="123">
                  <c:v>8-Jan</c:v>
                </c:pt>
                <c:pt idx="124">
                  <c:v>9-Jan</c:v>
                </c:pt>
                <c:pt idx="125">
                  <c:v>10-Jan</c:v>
                </c:pt>
                <c:pt idx="126">
                  <c:v>11-Jan</c:v>
                </c:pt>
                <c:pt idx="127">
                  <c:v>12-Jan</c:v>
                </c:pt>
                <c:pt idx="128">
                  <c:v>13-Jan</c:v>
                </c:pt>
                <c:pt idx="129">
                  <c:v>14-Jan</c:v>
                </c:pt>
                <c:pt idx="130">
                  <c:v>15-Jan</c:v>
                </c:pt>
                <c:pt idx="131">
                  <c:v>16-Jan</c:v>
                </c:pt>
                <c:pt idx="132">
                  <c:v>17-Jan</c:v>
                </c:pt>
                <c:pt idx="133">
                  <c:v>18-Jan</c:v>
                </c:pt>
                <c:pt idx="134">
                  <c:v>19-Jan</c:v>
                </c:pt>
                <c:pt idx="135">
                  <c:v>20-Jan</c:v>
                </c:pt>
                <c:pt idx="136">
                  <c:v>21-Jan</c:v>
                </c:pt>
                <c:pt idx="137">
                  <c:v>22-Jan</c:v>
                </c:pt>
                <c:pt idx="138">
                  <c:v>23-Jan</c:v>
                </c:pt>
                <c:pt idx="139">
                  <c:v>24-Jan</c:v>
                </c:pt>
                <c:pt idx="140">
                  <c:v>25-Jan</c:v>
                </c:pt>
                <c:pt idx="141">
                  <c:v>26-Jan</c:v>
                </c:pt>
                <c:pt idx="142">
                  <c:v>27-Jan</c:v>
                </c:pt>
                <c:pt idx="143">
                  <c:v>28-Jan</c:v>
                </c:pt>
                <c:pt idx="144">
                  <c:v>29-Jan</c:v>
                </c:pt>
                <c:pt idx="145">
                  <c:v>30-Jan</c:v>
                </c:pt>
                <c:pt idx="146">
                  <c:v>31-Jan</c:v>
                </c:pt>
                <c:pt idx="147">
                  <c:v>1-Feb</c:v>
                </c:pt>
                <c:pt idx="148">
                  <c:v>2-Feb</c:v>
                </c:pt>
                <c:pt idx="149">
                  <c:v>3-Feb</c:v>
                </c:pt>
                <c:pt idx="150">
                  <c:v>4-Feb</c:v>
                </c:pt>
                <c:pt idx="151">
                  <c:v>5-Feb</c:v>
                </c:pt>
                <c:pt idx="152">
                  <c:v>6-Feb</c:v>
                </c:pt>
                <c:pt idx="153">
                  <c:v>7-Feb</c:v>
                </c:pt>
                <c:pt idx="154">
                  <c:v>8-Feb</c:v>
                </c:pt>
                <c:pt idx="155">
                  <c:v>9-Feb</c:v>
                </c:pt>
                <c:pt idx="156">
                  <c:v>10-Feb</c:v>
                </c:pt>
                <c:pt idx="157">
                  <c:v>11-Feb</c:v>
                </c:pt>
                <c:pt idx="158">
                  <c:v>12-Feb</c:v>
                </c:pt>
                <c:pt idx="159">
                  <c:v>13-Feb</c:v>
                </c:pt>
                <c:pt idx="160">
                  <c:v>14-Feb</c:v>
                </c:pt>
                <c:pt idx="161">
                  <c:v>15-Feb</c:v>
                </c:pt>
                <c:pt idx="162">
                  <c:v>16-Feb</c:v>
                </c:pt>
                <c:pt idx="163">
                  <c:v>17-Feb</c:v>
                </c:pt>
                <c:pt idx="164">
                  <c:v>18-Feb</c:v>
                </c:pt>
                <c:pt idx="165">
                  <c:v>19-Feb</c:v>
                </c:pt>
                <c:pt idx="166">
                  <c:v>20-Feb</c:v>
                </c:pt>
                <c:pt idx="167">
                  <c:v>21-Feb</c:v>
                </c:pt>
                <c:pt idx="168">
                  <c:v>22-Feb</c:v>
                </c:pt>
                <c:pt idx="169">
                  <c:v>23-Feb</c:v>
                </c:pt>
                <c:pt idx="170">
                  <c:v>24-Feb</c:v>
                </c:pt>
                <c:pt idx="171">
                  <c:v>25-Feb</c:v>
                </c:pt>
                <c:pt idx="172">
                  <c:v>26-Feb</c:v>
                </c:pt>
                <c:pt idx="173">
                  <c:v>27-Feb</c:v>
                </c:pt>
                <c:pt idx="174">
                  <c:v>28-Feb</c:v>
                </c:pt>
                <c:pt idx="175">
                  <c:v>1-Mar</c:v>
                </c:pt>
                <c:pt idx="176">
                  <c:v>2-Mar</c:v>
                </c:pt>
                <c:pt idx="177">
                  <c:v>3-Mar</c:v>
                </c:pt>
                <c:pt idx="178">
                  <c:v>4-Mar</c:v>
                </c:pt>
                <c:pt idx="179">
                  <c:v>5-Mar</c:v>
                </c:pt>
                <c:pt idx="180">
                  <c:v>6-Mar</c:v>
                </c:pt>
                <c:pt idx="181">
                  <c:v>7-Mar</c:v>
                </c:pt>
                <c:pt idx="182">
                  <c:v>8-Mar</c:v>
                </c:pt>
                <c:pt idx="183">
                  <c:v>9-Mar</c:v>
                </c:pt>
                <c:pt idx="184">
                  <c:v>10-Mar</c:v>
                </c:pt>
                <c:pt idx="185">
                  <c:v>11-Mar</c:v>
                </c:pt>
                <c:pt idx="186">
                  <c:v>12-Mar</c:v>
                </c:pt>
                <c:pt idx="187">
                  <c:v>13-Mar</c:v>
                </c:pt>
                <c:pt idx="188">
                  <c:v>14-Mar</c:v>
                </c:pt>
                <c:pt idx="189">
                  <c:v>15-Mar</c:v>
                </c:pt>
                <c:pt idx="190">
                  <c:v>16-Mar</c:v>
                </c:pt>
                <c:pt idx="191">
                  <c:v>17-Mar</c:v>
                </c:pt>
                <c:pt idx="192">
                  <c:v>18-Mar</c:v>
                </c:pt>
                <c:pt idx="193">
                  <c:v>19-Mar</c:v>
                </c:pt>
                <c:pt idx="194">
                  <c:v>20-Mar</c:v>
                </c:pt>
                <c:pt idx="195">
                  <c:v>21-Mar</c:v>
                </c:pt>
                <c:pt idx="196">
                  <c:v>22-Mar</c:v>
                </c:pt>
                <c:pt idx="197">
                  <c:v>23-Mar</c:v>
                </c:pt>
                <c:pt idx="198">
                  <c:v>24-Mar</c:v>
                </c:pt>
                <c:pt idx="199">
                  <c:v>25-Mar</c:v>
                </c:pt>
                <c:pt idx="200">
                  <c:v>26-Mar</c:v>
                </c:pt>
                <c:pt idx="201">
                  <c:v>27-Mar</c:v>
                </c:pt>
                <c:pt idx="202">
                  <c:v>28-Mar</c:v>
                </c:pt>
                <c:pt idx="203">
                  <c:v>29-Mar</c:v>
                </c:pt>
                <c:pt idx="204">
                  <c:v>30-Mar</c:v>
                </c:pt>
                <c:pt idx="205">
                  <c:v>31-Mar</c:v>
                </c:pt>
                <c:pt idx="206">
                  <c:v>1-Apr</c:v>
                </c:pt>
                <c:pt idx="207">
                  <c:v>2-Apr</c:v>
                </c:pt>
                <c:pt idx="208">
                  <c:v>3-Apr</c:v>
                </c:pt>
                <c:pt idx="209">
                  <c:v>4-Apr</c:v>
                </c:pt>
                <c:pt idx="210">
                  <c:v>5-Apr</c:v>
                </c:pt>
                <c:pt idx="211">
                  <c:v>6-Apr</c:v>
                </c:pt>
                <c:pt idx="212">
                  <c:v>7-Apr</c:v>
                </c:pt>
                <c:pt idx="213">
                  <c:v>8-Apr</c:v>
                </c:pt>
                <c:pt idx="214">
                  <c:v>9-Apr</c:v>
                </c:pt>
                <c:pt idx="215">
                  <c:v>10-Apr</c:v>
                </c:pt>
                <c:pt idx="216">
                  <c:v>11-Apr</c:v>
                </c:pt>
                <c:pt idx="217">
                  <c:v>12-Apr</c:v>
                </c:pt>
                <c:pt idx="218">
                  <c:v>13-Apr</c:v>
                </c:pt>
                <c:pt idx="219">
                  <c:v>14-Apr</c:v>
                </c:pt>
                <c:pt idx="220">
                  <c:v>15-Apr</c:v>
                </c:pt>
                <c:pt idx="221">
                  <c:v>16-Apr</c:v>
                </c:pt>
                <c:pt idx="222">
                  <c:v>17-Apr</c:v>
                </c:pt>
                <c:pt idx="223">
                  <c:v>18-Apr</c:v>
                </c:pt>
                <c:pt idx="224">
                  <c:v>19-Apr</c:v>
                </c:pt>
                <c:pt idx="225">
                  <c:v>20-Apr</c:v>
                </c:pt>
                <c:pt idx="226">
                  <c:v>21-Apr</c:v>
                </c:pt>
                <c:pt idx="227">
                  <c:v>22-Apr</c:v>
                </c:pt>
                <c:pt idx="228">
                  <c:v>23-Apr</c:v>
                </c:pt>
                <c:pt idx="229">
                  <c:v>24-Apr</c:v>
                </c:pt>
                <c:pt idx="230">
                  <c:v>25-Apr</c:v>
                </c:pt>
                <c:pt idx="231">
                  <c:v>26-Apr</c:v>
                </c:pt>
              </c:strCache>
            </c:strRef>
          </c:cat>
          <c:val>
            <c:numRef>
              <c:f>0</c:f>
              <c:numCache>
                <c:formatCode>General</c:formatCode>
                <c:ptCount val="232"/>
                <c:pt idx="0">
                  <c:v>8.0</c:v>
                </c:pt>
                <c:pt idx="1">
                  <c:v>6.0</c:v>
                </c:pt>
                <c:pt idx="2">
                  <c:v>6.0</c:v>
                </c:pt>
                <c:pt idx="3">
                  <c:v>5.0</c:v>
                </c:pt>
                <c:pt idx="4">
                  <c:v>5.0</c:v>
                </c:pt>
                <c:pt idx="5">
                  <c:v>5.0</c:v>
                </c:pt>
                <c:pt idx="6">
                  <c:v>5.0</c:v>
                </c:pt>
                <c:pt idx="7">
                  <c:v>8.0</c:v>
                </c:pt>
                <c:pt idx="8">
                  <c:v>9.0</c:v>
                </c:pt>
                <c:pt idx="9">
                  <c:v>12.0</c:v>
                </c:pt>
                <c:pt idx="10">
                  <c:v>14.0</c:v>
                </c:pt>
                <c:pt idx="11">
                  <c:v>14.0</c:v>
                </c:pt>
                <c:pt idx="12">
                  <c:v>14.0</c:v>
                </c:pt>
                <c:pt idx="13">
                  <c:v>14.0</c:v>
                </c:pt>
                <c:pt idx="14">
                  <c:v>11.0</c:v>
                </c:pt>
                <c:pt idx="15">
                  <c:v>11.0</c:v>
                </c:pt>
                <c:pt idx="16">
                  <c:v>11.0</c:v>
                </c:pt>
                <c:pt idx="17">
                  <c:v>11.0</c:v>
                </c:pt>
                <c:pt idx="18">
                  <c:v>12.0</c:v>
                </c:pt>
                <c:pt idx="19">
                  <c:v>12.0</c:v>
                </c:pt>
                <c:pt idx="20">
                  <c:v>12.0</c:v>
                </c:pt>
                <c:pt idx="21">
                  <c:v>12.0</c:v>
                </c:pt>
                <c:pt idx="22">
                  <c:v>12.0</c:v>
                </c:pt>
                <c:pt idx="23">
                  <c:v>12.0</c:v>
                </c:pt>
                <c:pt idx="24">
                  <c:v>11.0</c:v>
                </c:pt>
                <c:pt idx="25">
                  <c:v>12.0</c:v>
                </c:pt>
                <c:pt idx="26">
                  <c:v>12.0</c:v>
                </c:pt>
                <c:pt idx="27">
                  <c:v>12.0</c:v>
                </c:pt>
                <c:pt idx="28">
                  <c:v>13.0</c:v>
                </c:pt>
                <c:pt idx="29">
                  <c:v>12.0</c:v>
                </c:pt>
                <c:pt idx="30">
                  <c:v>12.0</c:v>
                </c:pt>
                <c:pt idx="31">
                  <c:v>10.0</c:v>
                </c:pt>
                <c:pt idx="32">
                  <c:v>11.0</c:v>
                </c:pt>
                <c:pt idx="33">
                  <c:v>11.0</c:v>
                </c:pt>
                <c:pt idx="34">
                  <c:v>11.0</c:v>
                </c:pt>
                <c:pt idx="35">
                  <c:v>13.0</c:v>
                </c:pt>
                <c:pt idx="36">
                  <c:v>12.0</c:v>
                </c:pt>
                <c:pt idx="37">
                  <c:v>11.0</c:v>
                </c:pt>
                <c:pt idx="38">
                  <c:v>10.0</c:v>
                </c:pt>
                <c:pt idx="39">
                  <c:v>11.0</c:v>
                </c:pt>
                <c:pt idx="40">
                  <c:v>11.0</c:v>
                </c:pt>
                <c:pt idx="41">
                  <c:v>11.0</c:v>
                </c:pt>
                <c:pt idx="42">
                  <c:v>11.0</c:v>
                </c:pt>
                <c:pt idx="43">
                  <c:v>10.0</c:v>
                </c:pt>
                <c:pt idx="44">
                  <c:v>10.0</c:v>
                </c:pt>
                <c:pt idx="45">
                  <c:v>14.0</c:v>
                </c:pt>
                <c:pt idx="46">
                  <c:v>14.0</c:v>
                </c:pt>
                <c:pt idx="47">
                  <c:v>14.0</c:v>
                </c:pt>
                <c:pt idx="48">
                  <c:v>12.0</c:v>
                </c:pt>
                <c:pt idx="49">
                  <c:v>12.0</c:v>
                </c:pt>
                <c:pt idx="50">
                  <c:v>13.0</c:v>
                </c:pt>
                <c:pt idx="51">
                  <c:v>12.0</c:v>
                </c:pt>
                <c:pt idx="52">
                  <c:v>13.0</c:v>
                </c:pt>
                <c:pt idx="53">
                  <c:v>16.0</c:v>
                </c:pt>
                <c:pt idx="54">
                  <c:v>16.0</c:v>
                </c:pt>
                <c:pt idx="55">
                  <c:v>21.0</c:v>
                </c:pt>
                <c:pt idx="56">
                  <c:v>20.0</c:v>
                </c:pt>
                <c:pt idx="57">
                  <c:v>24.0</c:v>
                </c:pt>
                <c:pt idx="58">
                  <c:v>30.0</c:v>
                </c:pt>
                <c:pt idx="59">
                  <c:v>37.0</c:v>
                </c:pt>
                <c:pt idx="60">
                  <c:v>37.0</c:v>
                </c:pt>
                <c:pt idx="61">
                  <c:v>39.0</c:v>
                </c:pt>
                <c:pt idx="62">
                  <c:v>36.0</c:v>
                </c:pt>
                <c:pt idx="63">
                  <c:v>39.0</c:v>
                </c:pt>
                <c:pt idx="64">
                  <c:v>38.0</c:v>
                </c:pt>
                <c:pt idx="65">
                  <c:v>39.0</c:v>
                </c:pt>
                <c:pt idx="66">
                  <c:v>36.0</c:v>
                </c:pt>
                <c:pt idx="67">
                  <c:v>37.0</c:v>
                </c:pt>
                <c:pt idx="68">
                  <c:v>41.0</c:v>
                </c:pt>
                <c:pt idx="69">
                  <c:v>38.0</c:v>
                </c:pt>
                <c:pt idx="70">
                  <c:v>40.0</c:v>
                </c:pt>
                <c:pt idx="71">
                  <c:v>42.0</c:v>
                </c:pt>
                <c:pt idx="72">
                  <c:v>43.0</c:v>
                </c:pt>
                <c:pt idx="73">
                  <c:v>38.0</c:v>
                </c:pt>
                <c:pt idx="74">
                  <c:v>39.0</c:v>
                </c:pt>
                <c:pt idx="75">
                  <c:v>36.0</c:v>
                </c:pt>
                <c:pt idx="76">
                  <c:v>39.0</c:v>
                </c:pt>
                <c:pt idx="77">
                  <c:v>31.0</c:v>
                </c:pt>
                <c:pt idx="78">
                  <c:v>29.0</c:v>
                </c:pt>
                <c:pt idx="79">
                  <c:v>30.0</c:v>
                </c:pt>
                <c:pt idx="80">
                  <c:v>30.0</c:v>
                </c:pt>
                <c:pt idx="81">
                  <c:v>29.0</c:v>
                </c:pt>
                <c:pt idx="82">
                  <c:v>28.0</c:v>
                </c:pt>
                <c:pt idx="83">
                  <c:v>30.0</c:v>
                </c:pt>
                <c:pt idx="84">
                  <c:v>36.0</c:v>
                </c:pt>
                <c:pt idx="85">
                  <c:v>30.0</c:v>
                </c:pt>
                <c:pt idx="86">
                  <c:v>25.0</c:v>
                </c:pt>
                <c:pt idx="87">
                  <c:v>23.0</c:v>
                </c:pt>
                <c:pt idx="88">
                  <c:v>21.0</c:v>
                </c:pt>
                <c:pt idx="89">
                  <c:v>21.0</c:v>
                </c:pt>
                <c:pt idx="90">
                  <c:v>19.0</c:v>
                </c:pt>
                <c:pt idx="91">
                  <c:v>17.0</c:v>
                </c:pt>
                <c:pt idx="92">
                  <c:v>14.0</c:v>
                </c:pt>
                <c:pt idx="93">
                  <c:v>15.0</c:v>
                </c:pt>
                <c:pt idx="94">
                  <c:v>14.0</c:v>
                </c:pt>
                <c:pt idx="95">
                  <c:v>15.0</c:v>
                </c:pt>
                <c:pt idx="96">
                  <c:v>15.0</c:v>
                </c:pt>
                <c:pt idx="97">
                  <c:v>16.0</c:v>
                </c:pt>
                <c:pt idx="98">
                  <c:v>15.0</c:v>
                </c:pt>
                <c:pt idx="99">
                  <c:v>14.0</c:v>
                </c:pt>
                <c:pt idx="100">
                  <c:v>13.0</c:v>
                </c:pt>
                <c:pt idx="101">
                  <c:v>11.0</c:v>
                </c:pt>
                <c:pt idx="102">
                  <c:v>11.0</c:v>
                </c:pt>
                <c:pt idx="103">
                  <c:v>12.0</c:v>
                </c:pt>
                <c:pt idx="104">
                  <c:v>12.0</c:v>
                </c:pt>
                <c:pt idx="105">
                  <c:v>12.0</c:v>
                </c:pt>
                <c:pt idx="106">
                  <c:v>12.0</c:v>
                </c:pt>
                <c:pt idx="107">
                  <c:v>12.0</c:v>
                </c:pt>
                <c:pt idx="108">
                  <c:v>13.0</c:v>
                </c:pt>
                <c:pt idx="109">
                  <c:v>13.0</c:v>
                </c:pt>
                <c:pt idx="110">
                  <c:v>13.0</c:v>
                </c:pt>
                <c:pt idx="111">
                  <c:v>13.0</c:v>
                </c:pt>
                <c:pt idx="112">
                  <c:v>13.0</c:v>
                </c:pt>
                <c:pt idx="113">
                  <c:v>12.0</c:v>
                </c:pt>
                <c:pt idx="114">
                  <c:v>12.0</c:v>
                </c:pt>
                <c:pt idx="115">
                  <c:v>10.0</c:v>
                </c:pt>
                <c:pt idx="116">
                  <c:v>10.0</c:v>
                </c:pt>
                <c:pt idx="117">
                  <c:v>11.0</c:v>
                </c:pt>
                <c:pt idx="118">
                  <c:v>11.0</c:v>
                </c:pt>
                <c:pt idx="119">
                  <c:v>12.0</c:v>
                </c:pt>
                <c:pt idx="120">
                  <c:v>14.0</c:v>
                </c:pt>
                <c:pt idx="121">
                  <c:v>14.0</c:v>
                </c:pt>
                <c:pt idx="122">
                  <c:v>16.0</c:v>
                </c:pt>
                <c:pt idx="123">
                  <c:v>15.0</c:v>
                </c:pt>
                <c:pt idx="124">
                  <c:v>14.0</c:v>
                </c:pt>
                <c:pt idx="125">
                  <c:v>15.0</c:v>
                </c:pt>
                <c:pt idx="126">
                  <c:v>16.0</c:v>
                </c:pt>
                <c:pt idx="127">
                  <c:v>16.0</c:v>
                </c:pt>
                <c:pt idx="128">
                  <c:v>17.0</c:v>
                </c:pt>
                <c:pt idx="129">
                  <c:v>17.0</c:v>
                </c:pt>
                <c:pt idx="130">
                  <c:v>17.0</c:v>
                </c:pt>
                <c:pt idx="131">
                  <c:v>17.0</c:v>
                </c:pt>
                <c:pt idx="132">
                  <c:v>17.0</c:v>
                </c:pt>
                <c:pt idx="133">
                  <c:v>13.0</c:v>
                </c:pt>
                <c:pt idx="134">
                  <c:v>13.0</c:v>
                </c:pt>
                <c:pt idx="135">
                  <c:v>12.0</c:v>
                </c:pt>
                <c:pt idx="136">
                  <c:v>13.0</c:v>
                </c:pt>
                <c:pt idx="137">
                  <c:v>12.0</c:v>
                </c:pt>
                <c:pt idx="138">
                  <c:v>12.0</c:v>
                </c:pt>
                <c:pt idx="139">
                  <c:v>12.0</c:v>
                </c:pt>
                <c:pt idx="140">
                  <c:v>7.0</c:v>
                </c:pt>
                <c:pt idx="141">
                  <c:v>9.0</c:v>
                </c:pt>
                <c:pt idx="142">
                  <c:v>12.0</c:v>
                </c:pt>
                <c:pt idx="143">
                  <c:v>10.0</c:v>
                </c:pt>
                <c:pt idx="144">
                  <c:v>11.0</c:v>
                </c:pt>
                <c:pt idx="145">
                  <c:v>12.0</c:v>
                </c:pt>
                <c:pt idx="146">
                  <c:v>12.0</c:v>
                </c:pt>
                <c:pt idx="147">
                  <c:v>15.0</c:v>
                </c:pt>
                <c:pt idx="148">
                  <c:v>14.0</c:v>
                </c:pt>
                <c:pt idx="149">
                  <c:v>17.0</c:v>
                </c:pt>
                <c:pt idx="150">
                  <c:v>15.0</c:v>
                </c:pt>
                <c:pt idx="151">
                  <c:v>14.0</c:v>
                </c:pt>
                <c:pt idx="152">
                  <c:v>14.0</c:v>
                </c:pt>
                <c:pt idx="153">
                  <c:v>14.0</c:v>
                </c:pt>
                <c:pt idx="154">
                  <c:v>15.0</c:v>
                </c:pt>
                <c:pt idx="155">
                  <c:v>13.0</c:v>
                </c:pt>
                <c:pt idx="156">
                  <c:v>14.0</c:v>
                </c:pt>
                <c:pt idx="157">
                  <c:v>13.0</c:v>
                </c:pt>
                <c:pt idx="158">
                  <c:v>14.0</c:v>
                </c:pt>
                <c:pt idx="159">
                  <c:v>16.0</c:v>
                </c:pt>
                <c:pt idx="160">
                  <c:v>16.0</c:v>
                </c:pt>
                <c:pt idx="161">
                  <c:v>14.0</c:v>
                </c:pt>
                <c:pt idx="162">
                  <c:v>16.0</c:v>
                </c:pt>
                <c:pt idx="163">
                  <c:v>15.0</c:v>
                </c:pt>
                <c:pt idx="164">
                  <c:v>16.0</c:v>
                </c:pt>
                <c:pt idx="165">
                  <c:v>15.0</c:v>
                </c:pt>
                <c:pt idx="166">
                  <c:v>18.0</c:v>
                </c:pt>
                <c:pt idx="167">
                  <c:v>17.0</c:v>
                </c:pt>
                <c:pt idx="168">
                  <c:v>16.0</c:v>
                </c:pt>
                <c:pt idx="169">
                  <c:v>15.0</c:v>
                </c:pt>
                <c:pt idx="170">
                  <c:v>16.0</c:v>
                </c:pt>
                <c:pt idx="171">
                  <c:v>17.0</c:v>
                </c:pt>
                <c:pt idx="172">
                  <c:v>20.0</c:v>
                </c:pt>
                <c:pt idx="173">
                  <c:v>17.0</c:v>
                </c:pt>
                <c:pt idx="174">
                  <c:v>17.0</c:v>
                </c:pt>
                <c:pt idx="175">
                  <c:v>23.0</c:v>
                </c:pt>
                <c:pt idx="176">
                  <c:v>19.0</c:v>
                </c:pt>
                <c:pt idx="177">
                  <c:v>16.0</c:v>
                </c:pt>
                <c:pt idx="178">
                  <c:v>18.0</c:v>
                </c:pt>
                <c:pt idx="179">
                  <c:v>19.0</c:v>
                </c:pt>
                <c:pt idx="180">
                  <c:v>18.0</c:v>
                </c:pt>
                <c:pt idx="181">
                  <c:v>18.0</c:v>
                </c:pt>
                <c:pt idx="182">
                  <c:v>16.0</c:v>
                </c:pt>
                <c:pt idx="183">
                  <c:v>16.0</c:v>
                </c:pt>
                <c:pt idx="184">
                  <c:v>14.0</c:v>
                </c:pt>
                <c:pt idx="185">
                  <c:v>13.0</c:v>
                </c:pt>
                <c:pt idx="186">
                  <c:v>12.0</c:v>
                </c:pt>
                <c:pt idx="187">
                  <c:v>13.0</c:v>
                </c:pt>
                <c:pt idx="188">
                  <c:v>13.0</c:v>
                </c:pt>
                <c:pt idx="189">
                  <c:v>12.0</c:v>
                </c:pt>
                <c:pt idx="190">
                  <c:v>13.0</c:v>
                </c:pt>
                <c:pt idx="191">
                  <c:v>15.0</c:v>
                </c:pt>
                <c:pt idx="192">
                  <c:v>15.0</c:v>
                </c:pt>
                <c:pt idx="193">
                  <c:v>14.0</c:v>
                </c:pt>
                <c:pt idx="194">
                  <c:v>14.0</c:v>
                </c:pt>
                <c:pt idx="195">
                  <c:v>14.0</c:v>
                </c:pt>
                <c:pt idx="196">
                  <c:v>15.0</c:v>
                </c:pt>
                <c:pt idx="197">
                  <c:v>16.0</c:v>
                </c:pt>
                <c:pt idx="198">
                  <c:v>17.0</c:v>
                </c:pt>
                <c:pt idx="199">
                  <c:v>16.0</c:v>
                </c:pt>
                <c:pt idx="200">
                  <c:v>17.0</c:v>
                </c:pt>
                <c:pt idx="201">
                  <c:v>17.0</c:v>
                </c:pt>
                <c:pt idx="202">
                  <c:v>18.0</c:v>
                </c:pt>
                <c:pt idx="203">
                  <c:v>18.0</c:v>
                </c:pt>
                <c:pt idx="204">
                  <c:v>19.0</c:v>
                </c:pt>
                <c:pt idx="205">
                  <c:v>21.0</c:v>
                </c:pt>
                <c:pt idx="206">
                  <c:v>22.0</c:v>
                </c:pt>
                <c:pt idx="207">
                  <c:v>24.0</c:v>
                </c:pt>
                <c:pt idx="208">
                  <c:v>26.0</c:v>
                </c:pt>
                <c:pt idx="209">
                  <c:v>26.0</c:v>
                </c:pt>
                <c:pt idx="210">
                  <c:v>25.0</c:v>
                </c:pt>
                <c:pt idx="211">
                  <c:v>28.0</c:v>
                </c:pt>
                <c:pt idx="212">
                  <c:v>29.0</c:v>
                </c:pt>
                <c:pt idx="213">
                  <c:v>28.0</c:v>
                </c:pt>
                <c:pt idx="214">
                  <c:v>27.0</c:v>
                </c:pt>
                <c:pt idx="215">
                  <c:v>26.0</c:v>
                </c:pt>
                <c:pt idx="216">
                  <c:v>27.0</c:v>
                </c:pt>
                <c:pt idx="217">
                  <c:v>25.0</c:v>
                </c:pt>
                <c:pt idx="218">
                  <c:v>27.0</c:v>
                </c:pt>
                <c:pt idx="219">
                  <c:v>26.0</c:v>
                </c:pt>
                <c:pt idx="220">
                  <c:v>27.0</c:v>
                </c:pt>
                <c:pt idx="221">
                  <c:v>33.0</c:v>
                </c:pt>
                <c:pt idx="222">
                  <c:v>34.0</c:v>
                </c:pt>
                <c:pt idx="223">
                  <c:v>34.0</c:v>
                </c:pt>
                <c:pt idx="224">
                  <c:v>34.0</c:v>
                </c:pt>
                <c:pt idx="225">
                  <c:v>31.0</c:v>
                </c:pt>
                <c:pt idx="226">
                  <c:v>32.0</c:v>
                </c:pt>
                <c:pt idx="227">
                  <c:v>32.0</c:v>
                </c:pt>
                <c:pt idx="228">
                  <c:v>31.0</c:v>
                </c:pt>
                <c:pt idx="229">
                  <c:v>29.0</c:v>
                </c:pt>
                <c:pt idx="230">
                  <c:v>29.0</c:v>
                </c:pt>
                <c:pt idx="231">
                  <c:v>31.0</c:v>
                </c:pt>
              </c:numCache>
            </c:numRef>
          </c:val>
        </c:ser>
        <c:ser>
          <c:idx val="1"/>
          <c:order val="1"/>
          <c:tx>
            <c:strRef>
              <c:f>label 1</c:f>
              <c:strCache>
                <c:ptCount val="1"/>
                <c:pt idx="0">
                  <c:v>HC</c:v>
                </c:pt>
              </c:strCache>
            </c:strRef>
          </c:tx>
          <c:spPr>
            <a:solidFill>
              <a:srgbClr val="F79646"/>
            </a:solidFill>
            <a:ln>
              <a:noFill/>
            </a:ln>
          </c:spPr>
          <c:dLbls>
            <c:spPr>
              <a:noFill/>
              <a:ln>
                <a:noFill/>
              </a:ln>
              <a:effectLst/>
            </c:spPr>
            <c:txPr>
              <a:bodyPr/>
              <a:lstStyle/>
              <a:p>
                <a:pPr>
                  <a:defRPr sz="1000" b="0" strike="noStrike" spc="-1">
                    <a:solidFill>
                      <a:srgbClr val="000000"/>
                    </a:solidFill>
                    <a:latin typeface="Arial"/>
                    <a:ea typeface="DejaVu Sans"/>
                  </a:defRPr>
                </a:pPr>
                <a:endParaRPr lang="fr-FR"/>
              </a:p>
            </c:txP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232"/>
                <c:pt idx="0">
                  <c:v>7-Sep</c:v>
                </c:pt>
                <c:pt idx="1">
                  <c:v>8-Sep</c:v>
                </c:pt>
                <c:pt idx="2">
                  <c:v>9-Sep</c:v>
                </c:pt>
                <c:pt idx="3">
                  <c:v>10-Sep</c:v>
                </c:pt>
                <c:pt idx="4">
                  <c:v>11-Sep</c:v>
                </c:pt>
                <c:pt idx="5">
                  <c:v>12-Sep</c:v>
                </c:pt>
                <c:pt idx="6">
                  <c:v>13-Sep</c:v>
                </c:pt>
                <c:pt idx="7">
                  <c:v>14-Sep</c:v>
                </c:pt>
                <c:pt idx="8">
                  <c:v>15-Sep</c:v>
                </c:pt>
                <c:pt idx="9">
                  <c:v>16-Sep</c:v>
                </c:pt>
                <c:pt idx="10">
                  <c:v>17-Sep</c:v>
                </c:pt>
                <c:pt idx="11">
                  <c:v>18-Sep</c:v>
                </c:pt>
                <c:pt idx="12">
                  <c:v>19-Sep</c:v>
                </c:pt>
                <c:pt idx="13">
                  <c:v>20-Sep</c:v>
                </c:pt>
                <c:pt idx="14">
                  <c:v>21-Sep</c:v>
                </c:pt>
                <c:pt idx="15">
                  <c:v>22-Sep</c:v>
                </c:pt>
                <c:pt idx="16">
                  <c:v>23-Sep</c:v>
                </c:pt>
                <c:pt idx="17">
                  <c:v>24-Sep</c:v>
                </c:pt>
                <c:pt idx="18">
                  <c:v>25-Sep</c:v>
                </c:pt>
                <c:pt idx="19">
                  <c:v>26-Sep</c:v>
                </c:pt>
                <c:pt idx="20">
                  <c:v>27-Sep</c:v>
                </c:pt>
                <c:pt idx="21">
                  <c:v>28-Sep</c:v>
                </c:pt>
                <c:pt idx="22">
                  <c:v>29-Sep</c:v>
                </c:pt>
                <c:pt idx="23">
                  <c:v>30-Sep</c:v>
                </c:pt>
                <c:pt idx="24">
                  <c:v>1-Oct</c:v>
                </c:pt>
                <c:pt idx="25">
                  <c:v>2-Oct</c:v>
                </c:pt>
                <c:pt idx="26">
                  <c:v>3-Oct</c:v>
                </c:pt>
                <c:pt idx="27">
                  <c:v>4-Oct</c:v>
                </c:pt>
                <c:pt idx="28">
                  <c:v>5-Oct</c:v>
                </c:pt>
                <c:pt idx="29">
                  <c:v>6-Oct</c:v>
                </c:pt>
                <c:pt idx="30">
                  <c:v>7-Oct</c:v>
                </c:pt>
                <c:pt idx="31">
                  <c:v>8-Oct</c:v>
                </c:pt>
                <c:pt idx="32">
                  <c:v>9-Oct</c:v>
                </c:pt>
                <c:pt idx="33">
                  <c:v>10-Oct</c:v>
                </c:pt>
                <c:pt idx="34">
                  <c:v>11-Oct</c:v>
                </c:pt>
                <c:pt idx="35">
                  <c:v>12-Oct</c:v>
                </c:pt>
                <c:pt idx="36">
                  <c:v>13-Oct</c:v>
                </c:pt>
                <c:pt idx="37">
                  <c:v>14-Oct</c:v>
                </c:pt>
                <c:pt idx="38">
                  <c:v>15-Oct</c:v>
                </c:pt>
                <c:pt idx="39">
                  <c:v>16-Oct</c:v>
                </c:pt>
                <c:pt idx="40">
                  <c:v>17-Oct</c:v>
                </c:pt>
                <c:pt idx="41">
                  <c:v>18-Oct</c:v>
                </c:pt>
                <c:pt idx="42">
                  <c:v>19-Oct</c:v>
                </c:pt>
                <c:pt idx="43">
                  <c:v>20-Oct</c:v>
                </c:pt>
                <c:pt idx="44">
                  <c:v>21-Oct</c:v>
                </c:pt>
                <c:pt idx="45">
                  <c:v>22-Oct</c:v>
                </c:pt>
                <c:pt idx="46">
                  <c:v>23-Oct</c:v>
                </c:pt>
                <c:pt idx="47">
                  <c:v>24-Oct</c:v>
                </c:pt>
                <c:pt idx="48">
                  <c:v>25-Oct</c:v>
                </c:pt>
                <c:pt idx="49">
                  <c:v>26-Oct</c:v>
                </c:pt>
                <c:pt idx="50">
                  <c:v>27-Oct</c:v>
                </c:pt>
                <c:pt idx="51">
                  <c:v>28-Oct</c:v>
                </c:pt>
                <c:pt idx="52">
                  <c:v>29-Oct</c:v>
                </c:pt>
                <c:pt idx="53">
                  <c:v>30-Oct</c:v>
                </c:pt>
                <c:pt idx="54">
                  <c:v>31-Oct</c:v>
                </c:pt>
                <c:pt idx="55">
                  <c:v>1-Nov</c:v>
                </c:pt>
                <c:pt idx="56">
                  <c:v>2-Nov</c:v>
                </c:pt>
                <c:pt idx="57">
                  <c:v>3-Nov</c:v>
                </c:pt>
                <c:pt idx="58">
                  <c:v>4-Nov</c:v>
                </c:pt>
                <c:pt idx="59">
                  <c:v>5-Nov</c:v>
                </c:pt>
                <c:pt idx="60">
                  <c:v>6-Nov</c:v>
                </c:pt>
                <c:pt idx="61">
                  <c:v>7-Nov</c:v>
                </c:pt>
                <c:pt idx="62">
                  <c:v>8-Nov</c:v>
                </c:pt>
                <c:pt idx="63">
                  <c:v>9-Nov</c:v>
                </c:pt>
                <c:pt idx="64">
                  <c:v>10-Nov</c:v>
                </c:pt>
                <c:pt idx="65">
                  <c:v>11-Nov</c:v>
                </c:pt>
                <c:pt idx="66">
                  <c:v>12-Nov</c:v>
                </c:pt>
                <c:pt idx="67">
                  <c:v>13-Nov</c:v>
                </c:pt>
                <c:pt idx="68">
                  <c:v>14-Nov</c:v>
                </c:pt>
                <c:pt idx="69">
                  <c:v>15-Nov</c:v>
                </c:pt>
                <c:pt idx="70">
                  <c:v>16-Nov</c:v>
                </c:pt>
                <c:pt idx="71">
                  <c:v>17-Nov</c:v>
                </c:pt>
                <c:pt idx="72">
                  <c:v>18-Nov</c:v>
                </c:pt>
                <c:pt idx="73">
                  <c:v>19-Nov</c:v>
                </c:pt>
                <c:pt idx="74">
                  <c:v>20-Nov</c:v>
                </c:pt>
                <c:pt idx="75">
                  <c:v>21-Nov</c:v>
                </c:pt>
                <c:pt idx="76">
                  <c:v>22-Nov</c:v>
                </c:pt>
                <c:pt idx="77">
                  <c:v>23-Nov</c:v>
                </c:pt>
                <c:pt idx="78">
                  <c:v>24-Nov</c:v>
                </c:pt>
                <c:pt idx="79">
                  <c:v>25-Nov</c:v>
                </c:pt>
                <c:pt idx="80">
                  <c:v>26-Nov</c:v>
                </c:pt>
                <c:pt idx="81">
                  <c:v>27-Nov</c:v>
                </c:pt>
                <c:pt idx="82">
                  <c:v>28-Nov</c:v>
                </c:pt>
                <c:pt idx="83">
                  <c:v>29-Nov</c:v>
                </c:pt>
                <c:pt idx="84">
                  <c:v>30-Nov</c:v>
                </c:pt>
                <c:pt idx="85">
                  <c:v>1-Dec</c:v>
                </c:pt>
                <c:pt idx="86">
                  <c:v>2-Dec</c:v>
                </c:pt>
                <c:pt idx="87">
                  <c:v>3-Dec</c:v>
                </c:pt>
                <c:pt idx="88">
                  <c:v>4-Dec</c:v>
                </c:pt>
                <c:pt idx="89">
                  <c:v>5-Dec</c:v>
                </c:pt>
                <c:pt idx="90">
                  <c:v>6-Dec</c:v>
                </c:pt>
                <c:pt idx="91">
                  <c:v>7-Dec</c:v>
                </c:pt>
                <c:pt idx="92">
                  <c:v>8-Dec</c:v>
                </c:pt>
                <c:pt idx="93">
                  <c:v>9-Dec</c:v>
                </c:pt>
                <c:pt idx="94">
                  <c:v>10-Dec</c:v>
                </c:pt>
                <c:pt idx="95">
                  <c:v>11-Dec</c:v>
                </c:pt>
                <c:pt idx="96">
                  <c:v>12-Dec</c:v>
                </c:pt>
                <c:pt idx="97">
                  <c:v>13-Dec</c:v>
                </c:pt>
                <c:pt idx="98">
                  <c:v>14-Dec</c:v>
                </c:pt>
                <c:pt idx="99">
                  <c:v>15-Dec</c:v>
                </c:pt>
                <c:pt idx="100">
                  <c:v>16-Dec</c:v>
                </c:pt>
                <c:pt idx="101">
                  <c:v>17-Dec</c:v>
                </c:pt>
                <c:pt idx="102">
                  <c:v>18-Dec</c:v>
                </c:pt>
                <c:pt idx="103">
                  <c:v>19-Dec</c:v>
                </c:pt>
                <c:pt idx="104">
                  <c:v>20-Dec</c:v>
                </c:pt>
                <c:pt idx="105">
                  <c:v>21-Dec</c:v>
                </c:pt>
                <c:pt idx="106">
                  <c:v>22-Dec</c:v>
                </c:pt>
                <c:pt idx="107">
                  <c:v>23-Dec</c:v>
                </c:pt>
                <c:pt idx="108">
                  <c:v>24-Dec</c:v>
                </c:pt>
                <c:pt idx="109">
                  <c:v>25-Dec</c:v>
                </c:pt>
                <c:pt idx="110">
                  <c:v>26-Dec</c:v>
                </c:pt>
                <c:pt idx="111">
                  <c:v>27-Dec</c:v>
                </c:pt>
                <c:pt idx="112">
                  <c:v>28-Dec</c:v>
                </c:pt>
                <c:pt idx="113">
                  <c:v>29-Dec</c:v>
                </c:pt>
                <c:pt idx="114">
                  <c:v>30-Dec</c:v>
                </c:pt>
                <c:pt idx="115">
                  <c:v>31-Dec</c:v>
                </c:pt>
                <c:pt idx="116">
                  <c:v>1-Jan</c:v>
                </c:pt>
                <c:pt idx="117">
                  <c:v>2-Jan</c:v>
                </c:pt>
                <c:pt idx="118">
                  <c:v>3-Jan</c:v>
                </c:pt>
                <c:pt idx="119">
                  <c:v>4-Jan</c:v>
                </c:pt>
                <c:pt idx="120">
                  <c:v>5-Jan</c:v>
                </c:pt>
                <c:pt idx="121">
                  <c:v>6-Jan</c:v>
                </c:pt>
                <c:pt idx="122">
                  <c:v>7-Jan</c:v>
                </c:pt>
                <c:pt idx="123">
                  <c:v>8-Jan</c:v>
                </c:pt>
                <c:pt idx="124">
                  <c:v>9-Jan</c:v>
                </c:pt>
                <c:pt idx="125">
                  <c:v>10-Jan</c:v>
                </c:pt>
                <c:pt idx="126">
                  <c:v>11-Jan</c:v>
                </c:pt>
                <c:pt idx="127">
                  <c:v>12-Jan</c:v>
                </c:pt>
                <c:pt idx="128">
                  <c:v>13-Jan</c:v>
                </c:pt>
                <c:pt idx="129">
                  <c:v>14-Jan</c:v>
                </c:pt>
                <c:pt idx="130">
                  <c:v>15-Jan</c:v>
                </c:pt>
                <c:pt idx="131">
                  <c:v>16-Jan</c:v>
                </c:pt>
                <c:pt idx="132">
                  <c:v>17-Jan</c:v>
                </c:pt>
                <c:pt idx="133">
                  <c:v>18-Jan</c:v>
                </c:pt>
                <c:pt idx="134">
                  <c:v>19-Jan</c:v>
                </c:pt>
                <c:pt idx="135">
                  <c:v>20-Jan</c:v>
                </c:pt>
                <c:pt idx="136">
                  <c:v>21-Jan</c:v>
                </c:pt>
                <c:pt idx="137">
                  <c:v>22-Jan</c:v>
                </c:pt>
                <c:pt idx="138">
                  <c:v>23-Jan</c:v>
                </c:pt>
                <c:pt idx="139">
                  <c:v>24-Jan</c:v>
                </c:pt>
                <c:pt idx="140">
                  <c:v>25-Jan</c:v>
                </c:pt>
                <c:pt idx="141">
                  <c:v>26-Jan</c:v>
                </c:pt>
                <c:pt idx="142">
                  <c:v>27-Jan</c:v>
                </c:pt>
                <c:pt idx="143">
                  <c:v>28-Jan</c:v>
                </c:pt>
                <c:pt idx="144">
                  <c:v>29-Jan</c:v>
                </c:pt>
                <c:pt idx="145">
                  <c:v>30-Jan</c:v>
                </c:pt>
                <c:pt idx="146">
                  <c:v>31-Jan</c:v>
                </c:pt>
                <c:pt idx="147">
                  <c:v>1-Feb</c:v>
                </c:pt>
                <c:pt idx="148">
                  <c:v>2-Feb</c:v>
                </c:pt>
                <c:pt idx="149">
                  <c:v>3-Feb</c:v>
                </c:pt>
                <c:pt idx="150">
                  <c:v>4-Feb</c:v>
                </c:pt>
                <c:pt idx="151">
                  <c:v>5-Feb</c:v>
                </c:pt>
                <c:pt idx="152">
                  <c:v>6-Feb</c:v>
                </c:pt>
                <c:pt idx="153">
                  <c:v>7-Feb</c:v>
                </c:pt>
                <c:pt idx="154">
                  <c:v>8-Feb</c:v>
                </c:pt>
                <c:pt idx="155">
                  <c:v>9-Feb</c:v>
                </c:pt>
                <c:pt idx="156">
                  <c:v>10-Feb</c:v>
                </c:pt>
                <c:pt idx="157">
                  <c:v>11-Feb</c:v>
                </c:pt>
                <c:pt idx="158">
                  <c:v>12-Feb</c:v>
                </c:pt>
                <c:pt idx="159">
                  <c:v>13-Feb</c:v>
                </c:pt>
                <c:pt idx="160">
                  <c:v>14-Feb</c:v>
                </c:pt>
                <c:pt idx="161">
                  <c:v>15-Feb</c:v>
                </c:pt>
                <c:pt idx="162">
                  <c:v>16-Feb</c:v>
                </c:pt>
                <c:pt idx="163">
                  <c:v>17-Feb</c:v>
                </c:pt>
                <c:pt idx="164">
                  <c:v>18-Feb</c:v>
                </c:pt>
                <c:pt idx="165">
                  <c:v>19-Feb</c:v>
                </c:pt>
                <c:pt idx="166">
                  <c:v>20-Feb</c:v>
                </c:pt>
                <c:pt idx="167">
                  <c:v>21-Feb</c:v>
                </c:pt>
                <c:pt idx="168">
                  <c:v>22-Feb</c:v>
                </c:pt>
                <c:pt idx="169">
                  <c:v>23-Feb</c:v>
                </c:pt>
                <c:pt idx="170">
                  <c:v>24-Feb</c:v>
                </c:pt>
                <c:pt idx="171">
                  <c:v>25-Feb</c:v>
                </c:pt>
                <c:pt idx="172">
                  <c:v>26-Feb</c:v>
                </c:pt>
                <c:pt idx="173">
                  <c:v>27-Feb</c:v>
                </c:pt>
                <c:pt idx="174">
                  <c:v>28-Feb</c:v>
                </c:pt>
                <c:pt idx="175">
                  <c:v>1-Mar</c:v>
                </c:pt>
                <c:pt idx="176">
                  <c:v>2-Mar</c:v>
                </c:pt>
                <c:pt idx="177">
                  <c:v>3-Mar</c:v>
                </c:pt>
                <c:pt idx="178">
                  <c:v>4-Mar</c:v>
                </c:pt>
                <c:pt idx="179">
                  <c:v>5-Mar</c:v>
                </c:pt>
                <c:pt idx="180">
                  <c:v>6-Mar</c:v>
                </c:pt>
                <c:pt idx="181">
                  <c:v>7-Mar</c:v>
                </c:pt>
                <c:pt idx="182">
                  <c:v>8-Mar</c:v>
                </c:pt>
                <c:pt idx="183">
                  <c:v>9-Mar</c:v>
                </c:pt>
                <c:pt idx="184">
                  <c:v>10-Mar</c:v>
                </c:pt>
                <c:pt idx="185">
                  <c:v>11-Mar</c:v>
                </c:pt>
                <c:pt idx="186">
                  <c:v>12-Mar</c:v>
                </c:pt>
                <c:pt idx="187">
                  <c:v>13-Mar</c:v>
                </c:pt>
                <c:pt idx="188">
                  <c:v>14-Mar</c:v>
                </c:pt>
                <c:pt idx="189">
                  <c:v>15-Mar</c:v>
                </c:pt>
                <c:pt idx="190">
                  <c:v>16-Mar</c:v>
                </c:pt>
                <c:pt idx="191">
                  <c:v>17-Mar</c:v>
                </c:pt>
                <c:pt idx="192">
                  <c:v>18-Mar</c:v>
                </c:pt>
                <c:pt idx="193">
                  <c:v>19-Mar</c:v>
                </c:pt>
                <c:pt idx="194">
                  <c:v>20-Mar</c:v>
                </c:pt>
                <c:pt idx="195">
                  <c:v>21-Mar</c:v>
                </c:pt>
                <c:pt idx="196">
                  <c:v>22-Mar</c:v>
                </c:pt>
                <c:pt idx="197">
                  <c:v>23-Mar</c:v>
                </c:pt>
                <c:pt idx="198">
                  <c:v>24-Mar</c:v>
                </c:pt>
                <c:pt idx="199">
                  <c:v>25-Mar</c:v>
                </c:pt>
                <c:pt idx="200">
                  <c:v>26-Mar</c:v>
                </c:pt>
                <c:pt idx="201">
                  <c:v>27-Mar</c:v>
                </c:pt>
                <c:pt idx="202">
                  <c:v>28-Mar</c:v>
                </c:pt>
                <c:pt idx="203">
                  <c:v>29-Mar</c:v>
                </c:pt>
                <c:pt idx="204">
                  <c:v>30-Mar</c:v>
                </c:pt>
                <c:pt idx="205">
                  <c:v>31-Mar</c:v>
                </c:pt>
                <c:pt idx="206">
                  <c:v>1-Apr</c:v>
                </c:pt>
                <c:pt idx="207">
                  <c:v>2-Apr</c:v>
                </c:pt>
                <c:pt idx="208">
                  <c:v>3-Apr</c:v>
                </c:pt>
                <c:pt idx="209">
                  <c:v>4-Apr</c:v>
                </c:pt>
                <c:pt idx="210">
                  <c:v>5-Apr</c:v>
                </c:pt>
                <c:pt idx="211">
                  <c:v>6-Apr</c:v>
                </c:pt>
                <c:pt idx="212">
                  <c:v>7-Apr</c:v>
                </c:pt>
                <c:pt idx="213">
                  <c:v>8-Apr</c:v>
                </c:pt>
                <c:pt idx="214">
                  <c:v>9-Apr</c:v>
                </c:pt>
                <c:pt idx="215">
                  <c:v>10-Apr</c:v>
                </c:pt>
                <c:pt idx="216">
                  <c:v>11-Apr</c:v>
                </c:pt>
                <c:pt idx="217">
                  <c:v>12-Apr</c:v>
                </c:pt>
                <c:pt idx="218">
                  <c:v>13-Apr</c:v>
                </c:pt>
                <c:pt idx="219">
                  <c:v>14-Apr</c:v>
                </c:pt>
                <c:pt idx="220">
                  <c:v>15-Apr</c:v>
                </c:pt>
                <c:pt idx="221">
                  <c:v>16-Apr</c:v>
                </c:pt>
                <c:pt idx="222">
                  <c:v>17-Apr</c:v>
                </c:pt>
                <c:pt idx="223">
                  <c:v>18-Apr</c:v>
                </c:pt>
                <c:pt idx="224">
                  <c:v>19-Apr</c:v>
                </c:pt>
                <c:pt idx="225">
                  <c:v>20-Apr</c:v>
                </c:pt>
                <c:pt idx="226">
                  <c:v>21-Apr</c:v>
                </c:pt>
                <c:pt idx="227">
                  <c:v>22-Apr</c:v>
                </c:pt>
                <c:pt idx="228">
                  <c:v>23-Apr</c:v>
                </c:pt>
                <c:pt idx="229">
                  <c:v>24-Apr</c:v>
                </c:pt>
                <c:pt idx="230">
                  <c:v>25-Apr</c:v>
                </c:pt>
                <c:pt idx="231">
                  <c:v>26-Apr</c:v>
                </c:pt>
              </c:strCache>
            </c:strRef>
          </c:cat>
          <c:val>
            <c:numRef>
              <c:f>1</c:f>
              <c:numCache>
                <c:formatCode>General</c:formatCode>
                <c:ptCount val="232"/>
                <c:pt idx="0">
                  <c:v>25.0</c:v>
                </c:pt>
                <c:pt idx="1">
                  <c:v>29.0</c:v>
                </c:pt>
                <c:pt idx="2">
                  <c:v>29.0</c:v>
                </c:pt>
                <c:pt idx="3">
                  <c:v>37.0</c:v>
                </c:pt>
                <c:pt idx="4">
                  <c:v>32.0</c:v>
                </c:pt>
                <c:pt idx="5">
                  <c:v>32.0</c:v>
                </c:pt>
                <c:pt idx="6">
                  <c:v>32.0</c:v>
                </c:pt>
                <c:pt idx="7">
                  <c:v>45.0</c:v>
                </c:pt>
                <c:pt idx="8">
                  <c:v>43.0</c:v>
                </c:pt>
                <c:pt idx="9">
                  <c:v>45.0</c:v>
                </c:pt>
                <c:pt idx="10">
                  <c:v>40.0</c:v>
                </c:pt>
                <c:pt idx="11">
                  <c:v>41.0</c:v>
                </c:pt>
                <c:pt idx="12">
                  <c:v>41.0</c:v>
                </c:pt>
                <c:pt idx="13">
                  <c:v>41.0</c:v>
                </c:pt>
                <c:pt idx="14">
                  <c:v>45.0</c:v>
                </c:pt>
                <c:pt idx="15">
                  <c:v>45.0</c:v>
                </c:pt>
                <c:pt idx="16">
                  <c:v>51.0</c:v>
                </c:pt>
                <c:pt idx="17">
                  <c:v>54.0</c:v>
                </c:pt>
                <c:pt idx="18">
                  <c:v>50.0</c:v>
                </c:pt>
                <c:pt idx="19">
                  <c:v>50.0</c:v>
                </c:pt>
                <c:pt idx="20">
                  <c:v>50.0</c:v>
                </c:pt>
                <c:pt idx="21">
                  <c:v>58.0</c:v>
                </c:pt>
                <c:pt idx="22">
                  <c:v>57.0</c:v>
                </c:pt>
                <c:pt idx="23">
                  <c:v>59.0</c:v>
                </c:pt>
                <c:pt idx="24">
                  <c:v>56.0</c:v>
                </c:pt>
                <c:pt idx="25">
                  <c:v>58.0</c:v>
                </c:pt>
                <c:pt idx="26">
                  <c:v>58.0</c:v>
                </c:pt>
                <c:pt idx="27">
                  <c:v>58.0</c:v>
                </c:pt>
                <c:pt idx="28">
                  <c:v>54.0</c:v>
                </c:pt>
                <c:pt idx="29">
                  <c:v>53.0</c:v>
                </c:pt>
                <c:pt idx="30">
                  <c:v>47.0</c:v>
                </c:pt>
                <c:pt idx="31">
                  <c:v>43.0</c:v>
                </c:pt>
                <c:pt idx="32">
                  <c:v>46.0</c:v>
                </c:pt>
                <c:pt idx="33">
                  <c:v>46.0</c:v>
                </c:pt>
                <c:pt idx="34">
                  <c:v>46.0</c:v>
                </c:pt>
                <c:pt idx="35">
                  <c:v>62.0</c:v>
                </c:pt>
                <c:pt idx="36">
                  <c:v>59.0</c:v>
                </c:pt>
                <c:pt idx="37">
                  <c:v>61.0</c:v>
                </c:pt>
                <c:pt idx="38">
                  <c:v>57.0</c:v>
                </c:pt>
                <c:pt idx="39">
                  <c:v>63.0</c:v>
                </c:pt>
                <c:pt idx="40">
                  <c:v>63.0</c:v>
                </c:pt>
                <c:pt idx="41">
                  <c:v>63.0</c:v>
                </c:pt>
                <c:pt idx="42">
                  <c:v>77.0</c:v>
                </c:pt>
                <c:pt idx="43">
                  <c:v>101.0</c:v>
                </c:pt>
                <c:pt idx="44">
                  <c:v>101.0</c:v>
                </c:pt>
                <c:pt idx="45">
                  <c:v>122.0</c:v>
                </c:pt>
                <c:pt idx="46">
                  <c:v>122.0</c:v>
                </c:pt>
                <c:pt idx="47">
                  <c:v>122.0</c:v>
                </c:pt>
                <c:pt idx="48">
                  <c:v>162.0</c:v>
                </c:pt>
                <c:pt idx="49">
                  <c:v>179.0</c:v>
                </c:pt>
                <c:pt idx="50">
                  <c:v>196.0</c:v>
                </c:pt>
                <c:pt idx="51">
                  <c:v>199.0</c:v>
                </c:pt>
                <c:pt idx="52">
                  <c:v>239.0</c:v>
                </c:pt>
                <c:pt idx="53">
                  <c:v>239.0</c:v>
                </c:pt>
                <c:pt idx="54">
                  <c:v>239.0</c:v>
                </c:pt>
                <c:pt idx="55">
                  <c:v>277.0</c:v>
                </c:pt>
                <c:pt idx="56">
                  <c:v>309.0</c:v>
                </c:pt>
                <c:pt idx="57">
                  <c:v>310.0</c:v>
                </c:pt>
                <c:pt idx="58">
                  <c:v>302.0</c:v>
                </c:pt>
                <c:pt idx="59">
                  <c:v>303.0</c:v>
                </c:pt>
                <c:pt idx="60">
                  <c:v>316.0</c:v>
                </c:pt>
                <c:pt idx="61">
                  <c:v>316.0</c:v>
                </c:pt>
                <c:pt idx="62">
                  <c:v>343.0</c:v>
                </c:pt>
                <c:pt idx="63">
                  <c:v>355.0</c:v>
                </c:pt>
                <c:pt idx="64">
                  <c:v>342.0</c:v>
                </c:pt>
                <c:pt idx="65">
                  <c:v>341.0</c:v>
                </c:pt>
                <c:pt idx="66">
                  <c:v>356.0</c:v>
                </c:pt>
                <c:pt idx="67">
                  <c:v>347.0</c:v>
                </c:pt>
                <c:pt idx="68">
                  <c:v>337.0</c:v>
                </c:pt>
                <c:pt idx="69">
                  <c:v>348.0</c:v>
                </c:pt>
                <c:pt idx="70">
                  <c:v>363.0</c:v>
                </c:pt>
                <c:pt idx="71">
                  <c:v>365.0</c:v>
                </c:pt>
                <c:pt idx="72">
                  <c:v>336.0</c:v>
                </c:pt>
                <c:pt idx="73">
                  <c:v>318.0</c:v>
                </c:pt>
                <c:pt idx="74">
                  <c:v>297.0</c:v>
                </c:pt>
                <c:pt idx="75">
                  <c:v>292.0</c:v>
                </c:pt>
                <c:pt idx="76">
                  <c:v>296.0</c:v>
                </c:pt>
                <c:pt idx="77">
                  <c:v>287.0</c:v>
                </c:pt>
                <c:pt idx="78">
                  <c:v>267.0</c:v>
                </c:pt>
                <c:pt idx="79">
                  <c:v>257.0</c:v>
                </c:pt>
                <c:pt idx="80">
                  <c:v>246.0</c:v>
                </c:pt>
                <c:pt idx="81">
                  <c:v>241.0</c:v>
                </c:pt>
                <c:pt idx="82">
                  <c:v>230.0</c:v>
                </c:pt>
                <c:pt idx="83">
                  <c:v>234.0</c:v>
                </c:pt>
                <c:pt idx="84">
                  <c:v>202.0</c:v>
                </c:pt>
                <c:pt idx="85">
                  <c:v>174.0</c:v>
                </c:pt>
                <c:pt idx="86">
                  <c:v>171.0</c:v>
                </c:pt>
                <c:pt idx="87">
                  <c:v>164.0</c:v>
                </c:pt>
                <c:pt idx="88">
                  <c:v>168.0</c:v>
                </c:pt>
                <c:pt idx="89">
                  <c:v>168.0</c:v>
                </c:pt>
                <c:pt idx="90">
                  <c:v>175.0</c:v>
                </c:pt>
                <c:pt idx="91">
                  <c:v>179.0</c:v>
                </c:pt>
                <c:pt idx="92">
                  <c:v>181.0</c:v>
                </c:pt>
                <c:pt idx="93">
                  <c:v>154.0</c:v>
                </c:pt>
                <c:pt idx="94">
                  <c:v>151.0</c:v>
                </c:pt>
                <c:pt idx="95">
                  <c:v>159.0</c:v>
                </c:pt>
                <c:pt idx="96">
                  <c:v>155.0</c:v>
                </c:pt>
                <c:pt idx="97">
                  <c:v>160.0</c:v>
                </c:pt>
                <c:pt idx="98">
                  <c:v>157.0</c:v>
                </c:pt>
                <c:pt idx="99">
                  <c:v>159.0</c:v>
                </c:pt>
                <c:pt idx="100">
                  <c:v>167.0</c:v>
                </c:pt>
                <c:pt idx="101">
                  <c:v>175.0</c:v>
                </c:pt>
                <c:pt idx="102">
                  <c:v>167.0</c:v>
                </c:pt>
                <c:pt idx="103">
                  <c:v>163.0</c:v>
                </c:pt>
                <c:pt idx="104">
                  <c:v>167.0</c:v>
                </c:pt>
                <c:pt idx="105">
                  <c:v>171.0</c:v>
                </c:pt>
                <c:pt idx="106">
                  <c:v>189.0</c:v>
                </c:pt>
                <c:pt idx="107">
                  <c:v>183.0</c:v>
                </c:pt>
                <c:pt idx="108">
                  <c:v>171.0</c:v>
                </c:pt>
                <c:pt idx="109">
                  <c:v>170.0</c:v>
                </c:pt>
                <c:pt idx="110">
                  <c:v>169.0</c:v>
                </c:pt>
                <c:pt idx="111">
                  <c:v>168.0</c:v>
                </c:pt>
                <c:pt idx="112">
                  <c:v>167.0</c:v>
                </c:pt>
                <c:pt idx="113">
                  <c:v>177.0</c:v>
                </c:pt>
                <c:pt idx="114">
                  <c:v>171.0</c:v>
                </c:pt>
                <c:pt idx="115">
                  <c:v>173.0</c:v>
                </c:pt>
                <c:pt idx="116">
                  <c:v>173.0</c:v>
                </c:pt>
                <c:pt idx="117">
                  <c:v>174.0</c:v>
                </c:pt>
                <c:pt idx="118">
                  <c:v>174.0</c:v>
                </c:pt>
                <c:pt idx="119">
                  <c:v>186.0</c:v>
                </c:pt>
                <c:pt idx="120">
                  <c:v>192.0</c:v>
                </c:pt>
                <c:pt idx="121">
                  <c:v>186.0</c:v>
                </c:pt>
                <c:pt idx="122">
                  <c:v>190.0</c:v>
                </c:pt>
                <c:pt idx="123">
                  <c:v>172.0</c:v>
                </c:pt>
                <c:pt idx="124">
                  <c:v>160.0</c:v>
                </c:pt>
                <c:pt idx="125">
                  <c:v>169.0</c:v>
                </c:pt>
                <c:pt idx="126">
                  <c:v>162.0</c:v>
                </c:pt>
                <c:pt idx="127">
                  <c:v>171.0</c:v>
                </c:pt>
                <c:pt idx="128">
                  <c:v>180.0</c:v>
                </c:pt>
                <c:pt idx="129">
                  <c:v>179.0</c:v>
                </c:pt>
                <c:pt idx="130">
                  <c:v>180.0</c:v>
                </c:pt>
                <c:pt idx="131">
                  <c:v>183.0</c:v>
                </c:pt>
                <c:pt idx="132">
                  <c:v>180.0</c:v>
                </c:pt>
                <c:pt idx="133">
                  <c:v>170.0</c:v>
                </c:pt>
                <c:pt idx="134">
                  <c:v>189.0</c:v>
                </c:pt>
                <c:pt idx="135">
                  <c:v>177.0</c:v>
                </c:pt>
                <c:pt idx="136">
                  <c:v>178.0</c:v>
                </c:pt>
                <c:pt idx="137">
                  <c:v>178.0</c:v>
                </c:pt>
                <c:pt idx="138">
                  <c:v>186.0</c:v>
                </c:pt>
                <c:pt idx="139">
                  <c:v>224.0</c:v>
                </c:pt>
                <c:pt idx="140">
                  <c:v>213.0</c:v>
                </c:pt>
                <c:pt idx="141">
                  <c:v>215.0</c:v>
                </c:pt>
                <c:pt idx="142">
                  <c:v>209.0</c:v>
                </c:pt>
                <c:pt idx="143">
                  <c:v>202.0</c:v>
                </c:pt>
                <c:pt idx="144">
                  <c:v>199.0</c:v>
                </c:pt>
                <c:pt idx="145">
                  <c:v>196.0</c:v>
                </c:pt>
                <c:pt idx="146">
                  <c:v>204.0</c:v>
                </c:pt>
                <c:pt idx="147">
                  <c:v>198.0</c:v>
                </c:pt>
                <c:pt idx="148">
                  <c:v>205.0</c:v>
                </c:pt>
                <c:pt idx="149">
                  <c:v>193.0</c:v>
                </c:pt>
                <c:pt idx="150">
                  <c:v>189.0</c:v>
                </c:pt>
                <c:pt idx="151">
                  <c:v>188.0</c:v>
                </c:pt>
                <c:pt idx="152">
                  <c:v>183.0</c:v>
                </c:pt>
                <c:pt idx="153">
                  <c:v>183.0</c:v>
                </c:pt>
                <c:pt idx="154">
                  <c:v>179.0</c:v>
                </c:pt>
                <c:pt idx="155">
                  <c:v>173.0</c:v>
                </c:pt>
                <c:pt idx="156">
                  <c:v>167.0</c:v>
                </c:pt>
                <c:pt idx="157">
                  <c:v>169.0</c:v>
                </c:pt>
                <c:pt idx="158">
                  <c:v>169.0</c:v>
                </c:pt>
                <c:pt idx="159">
                  <c:v>161.0</c:v>
                </c:pt>
                <c:pt idx="160">
                  <c:v>164.0</c:v>
                </c:pt>
                <c:pt idx="161">
                  <c:v>170.0</c:v>
                </c:pt>
                <c:pt idx="162">
                  <c:v>168.0</c:v>
                </c:pt>
                <c:pt idx="163">
                  <c:v>167.0</c:v>
                </c:pt>
                <c:pt idx="164">
                  <c:v>154.0</c:v>
                </c:pt>
                <c:pt idx="165">
                  <c:v>162.0</c:v>
                </c:pt>
                <c:pt idx="166">
                  <c:v>153.0</c:v>
                </c:pt>
                <c:pt idx="167">
                  <c:v>157.0</c:v>
                </c:pt>
                <c:pt idx="168">
                  <c:v>166.0</c:v>
                </c:pt>
                <c:pt idx="169">
                  <c:v>167.0</c:v>
                </c:pt>
                <c:pt idx="170">
                  <c:v>184.0</c:v>
                </c:pt>
                <c:pt idx="171">
                  <c:v>179.0</c:v>
                </c:pt>
                <c:pt idx="172">
                  <c:v>172.0</c:v>
                </c:pt>
                <c:pt idx="173">
                  <c:v>169.0</c:v>
                </c:pt>
                <c:pt idx="174">
                  <c:v>172.0</c:v>
                </c:pt>
                <c:pt idx="175">
                  <c:v>175.0</c:v>
                </c:pt>
                <c:pt idx="176">
                  <c:v>178.0</c:v>
                </c:pt>
                <c:pt idx="177">
                  <c:v>169.0</c:v>
                </c:pt>
                <c:pt idx="178">
                  <c:v>163.0</c:v>
                </c:pt>
                <c:pt idx="179">
                  <c:v>161.0</c:v>
                </c:pt>
                <c:pt idx="180">
                  <c:v>159.0</c:v>
                </c:pt>
                <c:pt idx="181">
                  <c:v>157.0</c:v>
                </c:pt>
                <c:pt idx="182">
                  <c:v>154.0</c:v>
                </c:pt>
                <c:pt idx="183">
                  <c:v>154.0</c:v>
                </c:pt>
                <c:pt idx="184">
                  <c:v>157.0</c:v>
                </c:pt>
                <c:pt idx="185">
                  <c:v>148.0</c:v>
                </c:pt>
                <c:pt idx="186">
                  <c:v>159.0</c:v>
                </c:pt>
                <c:pt idx="187">
                  <c:v>162.0</c:v>
                </c:pt>
                <c:pt idx="188">
                  <c:v>161.0</c:v>
                </c:pt>
                <c:pt idx="189">
                  <c:v>162.0</c:v>
                </c:pt>
                <c:pt idx="190">
                  <c:v>166.0</c:v>
                </c:pt>
                <c:pt idx="191">
                  <c:v>166.0</c:v>
                </c:pt>
                <c:pt idx="192">
                  <c:v>161.0</c:v>
                </c:pt>
                <c:pt idx="193">
                  <c:v>164.0</c:v>
                </c:pt>
                <c:pt idx="194">
                  <c:v>156.0</c:v>
                </c:pt>
                <c:pt idx="195">
                  <c:v>156.0</c:v>
                </c:pt>
                <c:pt idx="196">
                  <c:v>168.0</c:v>
                </c:pt>
                <c:pt idx="197">
                  <c:v>166.0</c:v>
                </c:pt>
                <c:pt idx="198">
                  <c:v>156.0</c:v>
                </c:pt>
                <c:pt idx="199">
                  <c:v>166.0</c:v>
                </c:pt>
                <c:pt idx="200">
                  <c:v>159.0</c:v>
                </c:pt>
                <c:pt idx="201">
                  <c:v>158.0</c:v>
                </c:pt>
                <c:pt idx="202">
                  <c:v>159.0</c:v>
                </c:pt>
                <c:pt idx="203">
                  <c:v>161.0</c:v>
                </c:pt>
                <c:pt idx="204">
                  <c:v>194.0</c:v>
                </c:pt>
                <c:pt idx="205">
                  <c:v>175.0</c:v>
                </c:pt>
                <c:pt idx="206">
                  <c:v>173.0</c:v>
                </c:pt>
                <c:pt idx="207">
                  <c:v>173.0</c:v>
                </c:pt>
                <c:pt idx="208">
                  <c:v>163.0</c:v>
                </c:pt>
                <c:pt idx="209">
                  <c:v>166.0</c:v>
                </c:pt>
                <c:pt idx="210">
                  <c:v>164.0</c:v>
                </c:pt>
                <c:pt idx="211">
                  <c:v>170.0</c:v>
                </c:pt>
                <c:pt idx="212">
                  <c:v>176.0</c:v>
                </c:pt>
                <c:pt idx="213">
                  <c:v>171.0</c:v>
                </c:pt>
                <c:pt idx="214">
                  <c:v>171.0</c:v>
                </c:pt>
                <c:pt idx="215">
                  <c:v>172.0</c:v>
                </c:pt>
                <c:pt idx="216">
                  <c:v>189.0</c:v>
                </c:pt>
                <c:pt idx="217">
                  <c:v>192.0</c:v>
                </c:pt>
                <c:pt idx="218">
                  <c:v>199.0</c:v>
                </c:pt>
                <c:pt idx="219">
                  <c:v>191.0</c:v>
                </c:pt>
                <c:pt idx="220">
                  <c:v>191.0</c:v>
                </c:pt>
                <c:pt idx="221">
                  <c:v>182.0</c:v>
                </c:pt>
                <c:pt idx="222">
                  <c:v>183.0</c:v>
                </c:pt>
                <c:pt idx="223">
                  <c:v>188.0</c:v>
                </c:pt>
                <c:pt idx="224">
                  <c:v>188.0</c:v>
                </c:pt>
                <c:pt idx="225">
                  <c:v>181.0</c:v>
                </c:pt>
                <c:pt idx="226">
                  <c:v>178.0</c:v>
                </c:pt>
                <c:pt idx="227">
                  <c:v>171.0</c:v>
                </c:pt>
                <c:pt idx="228">
                  <c:v>175.0</c:v>
                </c:pt>
                <c:pt idx="229">
                  <c:v>169.0</c:v>
                </c:pt>
                <c:pt idx="230">
                  <c:v>169.0</c:v>
                </c:pt>
                <c:pt idx="231">
                  <c:v>175.0</c:v>
                </c:pt>
              </c:numCache>
            </c:numRef>
          </c:val>
        </c:ser>
        <c:ser>
          <c:idx val="2"/>
          <c:order val="2"/>
          <c:tx>
            <c:strRef>
              <c:f>label 2</c:f>
              <c:strCache>
                <c:ptCount val="1"/>
                <c:pt idx="0">
                  <c:v>SSR</c:v>
                </c:pt>
              </c:strCache>
            </c:strRef>
          </c:tx>
          <c:spPr>
            <a:solidFill>
              <a:srgbClr val="9BBB59"/>
            </a:solidFill>
            <a:ln>
              <a:noFill/>
            </a:ln>
          </c:spPr>
          <c:dLbls>
            <c:spPr>
              <a:noFill/>
              <a:ln>
                <a:noFill/>
              </a:ln>
              <a:effectLst/>
            </c:spPr>
            <c:txPr>
              <a:bodyPr/>
              <a:lstStyle/>
              <a:p>
                <a:pPr>
                  <a:defRPr sz="1000" b="0" strike="noStrike" spc="-1">
                    <a:solidFill>
                      <a:srgbClr val="000000"/>
                    </a:solidFill>
                    <a:latin typeface="Arial"/>
                    <a:ea typeface="DejaVu Sans"/>
                  </a:defRPr>
                </a:pPr>
                <a:endParaRPr lang="fr-FR"/>
              </a:p>
            </c:txP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232"/>
                <c:pt idx="0">
                  <c:v>7-Sep</c:v>
                </c:pt>
                <c:pt idx="1">
                  <c:v>8-Sep</c:v>
                </c:pt>
                <c:pt idx="2">
                  <c:v>9-Sep</c:v>
                </c:pt>
                <c:pt idx="3">
                  <c:v>10-Sep</c:v>
                </c:pt>
                <c:pt idx="4">
                  <c:v>11-Sep</c:v>
                </c:pt>
                <c:pt idx="5">
                  <c:v>12-Sep</c:v>
                </c:pt>
                <c:pt idx="6">
                  <c:v>13-Sep</c:v>
                </c:pt>
                <c:pt idx="7">
                  <c:v>14-Sep</c:v>
                </c:pt>
                <c:pt idx="8">
                  <c:v>15-Sep</c:v>
                </c:pt>
                <c:pt idx="9">
                  <c:v>16-Sep</c:v>
                </c:pt>
                <c:pt idx="10">
                  <c:v>17-Sep</c:v>
                </c:pt>
                <c:pt idx="11">
                  <c:v>18-Sep</c:v>
                </c:pt>
                <c:pt idx="12">
                  <c:v>19-Sep</c:v>
                </c:pt>
                <c:pt idx="13">
                  <c:v>20-Sep</c:v>
                </c:pt>
                <c:pt idx="14">
                  <c:v>21-Sep</c:v>
                </c:pt>
                <c:pt idx="15">
                  <c:v>22-Sep</c:v>
                </c:pt>
                <c:pt idx="16">
                  <c:v>23-Sep</c:v>
                </c:pt>
                <c:pt idx="17">
                  <c:v>24-Sep</c:v>
                </c:pt>
                <c:pt idx="18">
                  <c:v>25-Sep</c:v>
                </c:pt>
                <c:pt idx="19">
                  <c:v>26-Sep</c:v>
                </c:pt>
                <c:pt idx="20">
                  <c:v>27-Sep</c:v>
                </c:pt>
                <c:pt idx="21">
                  <c:v>28-Sep</c:v>
                </c:pt>
                <c:pt idx="22">
                  <c:v>29-Sep</c:v>
                </c:pt>
                <c:pt idx="23">
                  <c:v>30-Sep</c:v>
                </c:pt>
                <c:pt idx="24">
                  <c:v>1-Oct</c:v>
                </c:pt>
                <c:pt idx="25">
                  <c:v>2-Oct</c:v>
                </c:pt>
                <c:pt idx="26">
                  <c:v>3-Oct</c:v>
                </c:pt>
                <c:pt idx="27">
                  <c:v>4-Oct</c:v>
                </c:pt>
                <c:pt idx="28">
                  <c:v>5-Oct</c:v>
                </c:pt>
                <c:pt idx="29">
                  <c:v>6-Oct</c:v>
                </c:pt>
                <c:pt idx="30">
                  <c:v>7-Oct</c:v>
                </c:pt>
                <c:pt idx="31">
                  <c:v>8-Oct</c:v>
                </c:pt>
                <c:pt idx="32">
                  <c:v>9-Oct</c:v>
                </c:pt>
                <c:pt idx="33">
                  <c:v>10-Oct</c:v>
                </c:pt>
                <c:pt idx="34">
                  <c:v>11-Oct</c:v>
                </c:pt>
                <c:pt idx="35">
                  <c:v>12-Oct</c:v>
                </c:pt>
                <c:pt idx="36">
                  <c:v>13-Oct</c:v>
                </c:pt>
                <c:pt idx="37">
                  <c:v>14-Oct</c:v>
                </c:pt>
                <c:pt idx="38">
                  <c:v>15-Oct</c:v>
                </c:pt>
                <c:pt idx="39">
                  <c:v>16-Oct</c:v>
                </c:pt>
                <c:pt idx="40">
                  <c:v>17-Oct</c:v>
                </c:pt>
                <c:pt idx="41">
                  <c:v>18-Oct</c:v>
                </c:pt>
                <c:pt idx="42">
                  <c:v>19-Oct</c:v>
                </c:pt>
                <c:pt idx="43">
                  <c:v>20-Oct</c:v>
                </c:pt>
                <c:pt idx="44">
                  <c:v>21-Oct</c:v>
                </c:pt>
                <c:pt idx="45">
                  <c:v>22-Oct</c:v>
                </c:pt>
                <c:pt idx="46">
                  <c:v>23-Oct</c:v>
                </c:pt>
                <c:pt idx="47">
                  <c:v>24-Oct</c:v>
                </c:pt>
                <c:pt idx="48">
                  <c:v>25-Oct</c:v>
                </c:pt>
                <c:pt idx="49">
                  <c:v>26-Oct</c:v>
                </c:pt>
                <c:pt idx="50">
                  <c:v>27-Oct</c:v>
                </c:pt>
                <c:pt idx="51">
                  <c:v>28-Oct</c:v>
                </c:pt>
                <c:pt idx="52">
                  <c:v>29-Oct</c:v>
                </c:pt>
                <c:pt idx="53">
                  <c:v>30-Oct</c:v>
                </c:pt>
                <c:pt idx="54">
                  <c:v>31-Oct</c:v>
                </c:pt>
                <c:pt idx="55">
                  <c:v>1-Nov</c:v>
                </c:pt>
                <c:pt idx="56">
                  <c:v>2-Nov</c:v>
                </c:pt>
                <c:pt idx="57">
                  <c:v>3-Nov</c:v>
                </c:pt>
                <c:pt idx="58">
                  <c:v>4-Nov</c:v>
                </c:pt>
                <c:pt idx="59">
                  <c:v>5-Nov</c:v>
                </c:pt>
                <c:pt idx="60">
                  <c:v>6-Nov</c:v>
                </c:pt>
                <c:pt idx="61">
                  <c:v>7-Nov</c:v>
                </c:pt>
                <c:pt idx="62">
                  <c:v>8-Nov</c:v>
                </c:pt>
                <c:pt idx="63">
                  <c:v>9-Nov</c:v>
                </c:pt>
                <c:pt idx="64">
                  <c:v>10-Nov</c:v>
                </c:pt>
                <c:pt idx="65">
                  <c:v>11-Nov</c:v>
                </c:pt>
                <c:pt idx="66">
                  <c:v>12-Nov</c:v>
                </c:pt>
                <c:pt idx="67">
                  <c:v>13-Nov</c:v>
                </c:pt>
                <c:pt idx="68">
                  <c:v>14-Nov</c:v>
                </c:pt>
                <c:pt idx="69">
                  <c:v>15-Nov</c:v>
                </c:pt>
                <c:pt idx="70">
                  <c:v>16-Nov</c:v>
                </c:pt>
                <c:pt idx="71">
                  <c:v>17-Nov</c:v>
                </c:pt>
                <c:pt idx="72">
                  <c:v>18-Nov</c:v>
                </c:pt>
                <c:pt idx="73">
                  <c:v>19-Nov</c:v>
                </c:pt>
                <c:pt idx="74">
                  <c:v>20-Nov</c:v>
                </c:pt>
                <c:pt idx="75">
                  <c:v>21-Nov</c:v>
                </c:pt>
                <c:pt idx="76">
                  <c:v>22-Nov</c:v>
                </c:pt>
                <c:pt idx="77">
                  <c:v>23-Nov</c:v>
                </c:pt>
                <c:pt idx="78">
                  <c:v>24-Nov</c:v>
                </c:pt>
                <c:pt idx="79">
                  <c:v>25-Nov</c:v>
                </c:pt>
                <c:pt idx="80">
                  <c:v>26-Nov</c:v>
                </c:pt>
                <c:pt idx="81">
                  <c:v>27-Nov</c:v>
                </c:pt>
                <c:pt idx="82">
                  <c:v>28-Nov</c:v>
                </c:pt>
                <c:pt idx="83">
                  <c:v>29-Nov</c:v>
                </c:pt>
                <c:pt idx="84">
                  <c:v>30-Nov</c:v>
                </c:pt>
                <c:pt idx="85">
                  <c:v>1-Dec</c:v>
                </c:pt>
                <c:pt idx="86">
                  <c:v>2-Dec</c:v>
                </c:pt>
                <c:pt idx="87">
                  <c:v>3-Dec</c:v>
                </c:pt>
                <c:pt idx="88">
                  <c:v>4-Dec</c:v>
                </c:pt>
                <c:pt idx="89">
                  <c:v>5-Dec</c:v>
                </c:pt>
                <c:pt idx="90">
                  <c:v>6-Dec</c:v>
                </c:pt>
                <c:pt idx="91">
                  <c:v>7-Dec</c:v>
                </c:pt>
                <c:pt idx="92">
                  <c:v>8-Dec</c:v>
                </c:pt>
                <c:pt idx="93">
                  <c:v>9-Dec</c:v>
                </c:pt>
                <c:pt idx="94">
                  <c:v>10-Dec</c:v>
                </c:pt>
                <c:pt idx="95">
                  <c:v>11-Dec</c:v>
                </c:pt>
                <c:pt idx="96">
                  <c:v>12-Dec</c:v>
                </c:pt>
                <c:pt idx="97">
                  <c:v>13-Dec</c:v>
                </c:pt>
                <c:pt idx="98">
                  <c:v>14-Dec</c:v>
                </c:pt>
                <c:pt idx="99">
                  <c:v>15-Dec</c:v>
                </c:pt>
                <c:pt idx="100">
                  <c:v>16-Dec</c:v>
                </c:pt>
                <c:pt idx="101">
                  <c:v>17-Dec</c:v>
                </c:pt>
                <c:pt idx="102">
                  <c:v>18-Dec</c:v>
                </c:pt>
                <c:pt idx="103">
                  <c:v>19-Dec</c:v>
                </c:pt>
                <c:pt idx="104">
                  <c:v>20-Dec</c:v>
                </c:pt>
                <c:pt idx="105">
                  <c:v>21-Dec</c:v>
                </c:pt>
                <c:pt idx="106">
                  <c:v>22-Dec</c:v>
                </c:pt>
                <c:pt idx="107">
                  <c:v>23-Dec</c:v>
                </c:pt>
                <c:pt idx="108">
                  <c:v>24-Dec</c:v>
                </c:pt>
                <c:pt idx="109">
                  <c:v>25-Dec</c:v>
                </c:pt>
                <c:pt idx="110">
                  <c:v>26-Dec</c:v>
                </c:pt>
                <c:pt idx="111">
                  <c:v>27-Dec</c:v>
                </c:pt>
                <c:pt idx="112">
                  <c:v>28-Dec</c:v>
                </c:pt>
                <c:pt idx="113">
                  <c:v>29-Dec</c:v>
                </c:pt>
                <c:pt idx="114">
                  <c:v>30-Dec</c:v>
                </c:pt>
                <c:pt idx="115">
                  <c:v>31-Dec</c:v>
                </c:pt>
                <c:pt idx="116">
                  <c:v>1-Jan</c:v>
                </c:pt>
                <c:pt idx="117">
                  <c:v>2-Jan</c:v>
                </c:pt>
                <c:pt idx="118">
                  <c:v>3-Jan</c:v>
                </c:pt>
                <c:pt idx="119">
                  <c:v>4-Jan</c:v>
                </c:pt>
                <c:pt idx="120">
                  <c:v>5-Jan</c:v>
                </c:pt>
                <c:pt idx="121">
                  <c:v>6-Jan</c:v>
                </c:pt>
                <c:pt idx="122">
                  <c:v>7-Jan</c:v>
                </c:pt>
                <c:pt idx="123">
                  <c:v>8-Jan</c:v>
                </c:pt>
                <c:pt idx="124">
                  <c:v>9-Jan</c:v>
                </c:pt>
                <c:pt idx="125">
                  <c:v>10-Jan</c:v>
                </c:pt>
                <c:pt idx="126">
                  <c:v>11-Jan</c:v>
                </c:pt>
                <c:pt idx="127">
                  <c:v>12-Jan</c:v>
                </c:pt>
                <c:pt idx="128">
                  <c:v>13-Jan</c:v>
                </c:pt>
                <c:pt idx="129">
                  <c:v>14-Jan</c:v>
                </c:pt>
                <c:pt idx="130">
                  <c:v>15-Jan</c:v>
                </c:pt>
                <c:pt idx="131">
                  <c:v>16-Jan</c:v>
                </c:pt>
                <c:pt idx="132">
                  <c:v>17-Jan</c:v>
                </c:pt>
                <c:pt idx="133">
                  <c:v>18-Jan</c:v>
                </c:pt>
                <c:pt idx="134">
                  <c:v>19-Jan</c:v>
                </c:pt>
                <c:pt idx="135">
                  <c:v>20-Jan</c:v>
                </c:pt>
                <c:pt idx="136">
                  <c:v>21-Jan</c:v>
                </c:pt>
                <c:pt idx="137">
                  <c:v>22-Jan</c:v>
                </c:pt>
                <c:pt idx="138">
                  <c:v>23-Jan</c:v>
                </c:pt>
                <c:pt idx="139">
                  <c:v>24-Jan</c:v>
                </c:pt>
                <c:pt idx="140">
                  <c:v>25-Jan</c:v>
                </c:pt>
                <c:pt idx="141">
                  <c:v>26-Jan</c:v>
                </c:pt>
                <c:pt idx="142">
                  <c:v>27-Jan</c:v>
                </c:pt>
                <c:pt idx="143">
                  <c:v>28-Jan</c:v>
                </c:pt>
                <c:pt idx="144">
                  <c:v>29-Jan</c:v>
                </c:pt>
                <c:pt idx="145">
                  <c:v>30-Jan</c:v>
                </c:pt>
                <c:pt idx="146">
                  <c:v>31-Jan</c:v>
                </c:pt>
                <c:pt idx="147">
                  <c:v>1-Feb</c:v>
                </c:pt>
                <c:pt idx="148">
                  <c:v>2-Feb</c:v>
                </c:pt>
                <c:pt idx="149">
                  <c:v>3-Feb</c:v>
                </c:pt>
                <c:pt idx="150">
                  <c:v>4-Feb</c:v>
                </c:pt>
                <c:pt idx="151">
                  <c:v>5-Feb</c:v>
                </c:pt>
                <c:pt idx="152">
                  <c:v>6-Feb</c:v>
                </c:pt>
                <c:pt idx="153">
                  <c:v>7-Feb</c:v>
                </c:pt>
                <c:pt idx="154">
                  <c:v>8-Feb</c:v>
                </c:pt>
                <c:pt idx="155">
                  <c:v>9-Feb</c:v>
                </c:pt>
                <c:pt idx="156">
                  <c:v>10-Feb</c:v>
                </c:pt>
                <c:pt idx="157">
                  <c:v>11-Feb</c:v>
                </c:pt>
                <c:pt idx="158">
                  <c:v>12-Feb</c:v>
                </c:pt>
                <c:pt idx="159">
                  <c:v>13-Feb</c:v>
                </c:pt>
                <c:pt idx="160">
                  <c:v>14-Feb</c:v>
                </c:pt>
                <c:pt idx="161">
                  <c:v>15-Feb</c:v>
                </c:pt>
                <c:pt idx="162">
                  <c:v>16-Feb</c:v>
                </c:pt>
                <c:pt idx="163">
                  <c:v>17-Feb</c:v>
                </c:pt>
                <c:pt idx="164">
                  <c:v>18-Feb</c:v>
                </c:pt>
                <c:pt idx="165">
                  <c:v>19-Feb</c:v>
                </c:pt>
                <c:pt idx="166">
                  <c:v>20-Feb</c:v>
                </c:pt>
                <c:pt idx="167">
                  <c:v>21-Feb</c:v>
                </c:pt>
                <c:pt idx="168">
                  <c:v>22-Feb</c:v>
                </c:pt>
                <c:pt idx="169">
                  <c:v>23-Feb</c:v>
                </c:pt>
                <c:pt idx="170">
                  <c:v>24-Feb</c:v>
                </c:pt>
                <c:pt idx="171">
                  <c:v>25-Feb</c:v>
                </c:pt>
                <c:pt idx="172">
                  <c:v>26-Feb</c:v>
                </c:pt>
                <c:pt idx="173">
                  <c:v>27-Feb</c:v>
                </c:pt>
                <c:pt idx="174">
                  <c:v>28-Feb</c:v>
                </c:pt>
                <c:pt idx="175">
                  <c:v>1-Mar</c:v>
                </c:pt>
                <c:pt idx="176">
                  <c:v>2-Mar</c:v>
                </c:pt>
                <c:pt idx="177">
                  <c:v>3-Mar</c:v>
                </c:pt>
                <c:pt idx="178">
                  <c:v>4-Mar</c:v>
                </c:pt>
                <c:pt idx="179">
                  <c:v>5-Mar</c:v>
                </c:pt>
                <c:pt idx="180">
                  <c:v>6-Mar</c:v>
                </c:pt>
                <c:pt idx="181">
                  <c:v>7-Mar</c:v>
                </c:pt>
                <c:pt idx="182">
                  <c:v>8-Mar</c:v>
                </c:pt>
                <c:pt idx="183">
                  <c:v>9-Mar</c:v>
                </c:pt>
                <c:pt idx="184">
                  <c:v>10-Mar</c:v>
                </c:pt>
                <c:pt idx="185">
                  <c:v>11-Mar</c:v>
                </c:pt>
                <c:pt idx="186">
                  <c:v>12-Mar</c:v>
                </c:pt>
                <c:pt idx="187">
                  <c:v>13-Mar</c:v>
                </c:pt>
                <c:pt idx="188">
                  <c:v>14-Mar</c:v>
                </c:pt>
                <c:pt idx="189">
                  <c:v>15-Mar</c:v>
                </c:pt>
                <c:pt idx="190">
                  <c:v>16-Mar</c:v>
                </c:pt>
                <c:pt idx="191">
                  <c:v>17-Mar</c:v>
                </c:pt>
                <c:pt idx="192">
                  <c:v>18-Mar</c:v>
                </c:pt>
                <c:pt idx="193">
                  <c:v>19-Mar</c:v>
                </c:pt>
                <c:pt idx="194">
                  <c:v>20-Mar</c:v>
                </c:pt>
                <c:pt idx="195">
                  <c:v>21-Mar</c:v>
                </c:pt>
                <c:pt idx="196">
                  <c:v>22-Mar</c:v>
                </c:pt>
                <c:pt idx="197">
                  <c:v>23-Mar</c:v>
                </c:pt>
                <c:pt idx="198">
                  <c:v>24-Mar</c:v>
                </c:pt>
                <c:pt idx="199">
                  <c:v>25-Mar</c:v>
                </c:pt>
                <c:pt idx="200">
                  <c:v>26-Mar</c:v>
                </c:pt>
                <c:pt idx="201">
                  <c:v>27-Mar</c:v>
                </c:pt>
                <c:pt idx="202">
                  <c:v>28-Mar</c:v>
                </c:pt>
                <c:pt idx="203">
                  <c:v>29-Mar</c:v>
                </c:pt>
                <c:pt idx="204">
                  <c:v>30-Mar</c:v>
                </c:pt>
                <c:pt idx="205">
                  <c:v>31-Mar</c:v>
                </c:pt>
                <c:pt idx="206">
                  <c:v>1-Apr</c:v>
                </c:pt>
                <c:pt idx="207">
                  <c:v>2-Apr</c:v>
                </c:pt>
                <c:pt idx="208">
                  <c:v>3-Apr</c:v>
                </c:pt>
                <c:pt idx="209">
                  <c:v>4-Apr</c:v>
                </c:pt>
                <c:pt idx="210">
                  <c:v>5-Apr</c:v>
                </c:pt>
                <c:pt idx="211">
                  <c:v>6-Apr</c:v>
                </c:pt>
                <c:pt idx="212">
                  <c:v>7-Apr</c:v>
                </c:pt>
                <c:pt idx="213">
                  <c:v>8-Apr</c:v>
                </c:pt>
                <c:pt idx="214">
                  <c:v>9-Apr</c:v>
                </c:pt>
                <c:pt idx="215">
                  <c:v>10-Apr</c:v>
                </c:pt>
                <c:pt idx="216">
                  <c:v>11-Apr</c:v>
                </c:pt>
                <c:pt idx="217">
                  <c:v>12-Apr</c:v>
                </c:pt>
                <c:pt idx="218">
                  <c:v>13-Apr</c:v>
                </c:pt>
                <c:pt idx="219">
                  <c:v>14-Apr</c:v>
                </c:pt>
                <c:pt idx="220">
                  <c:v>15-Apr</c:v>
                </c:pt>
                <c:pt idx="221">
                  <c:v>16-Apr</c:v>
                </c:pt>
                <c:pt idx="222">
                  <c:v>17-Apr</c:v>
                </c:pt>
                <c:pt idx="223">
                  <c:v>18-Apr</c:v>
                </c:pt>
                <c:pt idx="224">
                  <c:v>19-Apr</c:v>
                </c:pt>
                <c:pt idx="225">
                  <c:v>20-Apr</c:v>
                </c:pt>
                <c:pt idx="226">
                  <c:v>21-Apr</c:v>
                </c:pt>
                <c:pt idx="227">
                  <c:v>22-Apr</c:v>
                </c:pt>
                <c:pt idx="228">
                  <c:v>23-Apr</c:v>
                </c:pt>
                <c:pt idx="229">
                  <c:v>24-Apr</c:v>
                </c:pt>
                <c:pt idx="230">
                  <c:v>25-Apr</c:v>
                </c:pt>
                <c:pt idx="231">
                  <c:v>26-Apr</c:v>
                </c:pt>
              </c:strCache>
            </c:strRef>
          </c:cat>
          <c:val>
            <c:numRef>
              <c:f>2</c:f>
              <c:numCache>
                <c:formatCode>General</c:formatCode>
                <c:ptCount val="232"/>
                <c:pt idx="0">
                  <c:v>4.0</c:v>
                </c:pt>
                <c:pt idx="1">
                  <c:v>4.0</c:v>
                </c:pt>
                <c:pt idx="2">
                  <c:v>4.0</c:v>
                </c:pt>
                <c:pt idx="3">
                  <c:v>4.0</c:v>
                </c:pt>
                <c:pt idx="4">
                  <c:v>4.0</c:v>
                </c:pt>
                <c:pt idx="5">
                  <c:v>4.0</c:v>
                </c:pt>
                <c:pt idx="6">
                  <c:v>4.0</c:v>
                </c:pt>
                <c:pt idx="7">
                  <c:v>4.0</c:v>
                </c:pt>
                <c:pt idx="8">
                  <c:v>2.0</c:v>
                </c:pt>
                <c:pt idx="9">
                  <c:v>2.0</c:v>
                </c:pt>
                <c:pt idx="10">
                  <c:v>2.0</c:v>
                </c:pt>
                <c:pt idx="11">
                  <c:v>2.0</c:v>
                </c:pt>
                <c:pt idx="12">
                  <c:v>2.0</c:v>
                </c:pt>
                <c:pt idx="13">
                  <c:v>2.0</c:v>
                </c:pt>
                <c:pt idx="14">
                  <c:v>3.0</c:v>
                </c:pt>
                <c:pt idx="15">
                  <c:v>4.0</c:v>
                </c:pt>
                <c:pt idx="16">
                  <c:v>8.0</c:v>
                </c:pt>
                <c:pt idx="17">
                  <c:v>8.0</c:v>
                </c:pt>
                <c:pt idx="18">
                  <c:v>10.0</c:v>
                </c:pt>
                <c:pt idx="19">
                  <c:v>10.0</c:v>
                </c:pt>
                <c:pt idx="20">
                  <c:v>10.0</c:v>
                </c:pt>
                <c:pt idx="21">
                  <c:v>13.0</c:v>
                </c:pt>
                <c:pt idx="22">
                  <c:v>13.0</c:v>
                </c:pt>
                <c:pt idx="23">
                  <c:v>13.0</c:v>
                </c:pt>
                <c:pt idx="24">
                  <c:v>14.0</c:v>
                </c:pt>
                <c:pt idx="25">
                  <c:v>14.0</c:v>
                </c:pt>
                <c:pt idx="26">
                  <c:v>14.0</c:v>
                </c:pt>
                <c:pt idx="27">
                  <c:v>14.0</c:v>
                </c:pt>
                <c:pt idx="28">
                  <c:v>19.0</c:v>
                </c:pt>
                <c:pt idx="29">
                  <c:v>19.0</c:v>
                </c:pt>
                <c:pt idx="30">
                  <c:v>18.0</c:v>
                </c:pt>
                <c:pt idx="31">
                  <c:v>19.0</c:v>
                </c:pt>
                <c:pt idx="32">
                  <c:v>19.0</c:v>
                </c:pt>
                <c:pt idx="33">
                  <c:v>19.0</c:v>
                </c:pt>
                <c:pt idx="34">
                  <c:v>19.0</c:v>
                </c:pt>
                <c:pt idx="35">
                  <c:v>29.0</c:v>
                </c:pt>
                <c:pt idx="36">
                  <c:v>44.0</c:v>
                </c:pt>
                <c:pt idx="37">
                  <c:v>46.0</c:v>
                </c:pt>
                <c:pt idx="38">
                  <c:v>47.0</c:v>
                </c:pt>
                <c:pt idx="39">
                  <c:v>48.0</c:v>
                </c:pt>
                <c:pt idx="40">
                  <c:v>48.0</c:v>
                </c:pt>
                <c:pt idx="41">
                  <c:v>48.0</c:v>
                </c:pt>
                <c:pt idx="42">
                  <c:v>46.0</c:v>
                </c:pt>
                <c:pt idx="43">
                  <c:v>40.0</c:v>
                </c:pt>
                <c:pt idx="44">
                  <c:v>40.0</c:v>
                </c:pt>
                <c:pt idx="45">
                  <c:v>42.0</c:v>
                </c:pt>
                <c:pt idx="46">
                  <c:v>42.0</c:v>
                </c:pt>
                <c:pt idx="47">
                  <c:v>42.0</c:v>
                </c:pt>
                <c:pt idx="48">
                  <c:v>47.0</c:v>
                </c:pt>
                <c:pt idx="49">
                  <c:v>53.0</c:v>
                </c:pt>
                <c:pt idx="50">
                  <c:v>57.0</c:v>
                </c:pt>
                <c:pt idx="51">
                  <c:v>58.0</c:v>
                </c:pt>
                <c:pt idx="52">
                  <c:v>57.0</c:v>
                </c:pt>
                <c:pt idx="53">
                  <c:v>62.0</c:v>
                </c:pt>
                <c:pt idx="54">
                  <c:v>62.0</c:v>
                </c:pt>
                <c:pt idx="55">
                  <c:v>70.0</c:v>
                </c:pt>
                <c:pt idx="56">
                  <c:v>81.0</c:v>
                </c:pt>
                <c:pt idx="57">
                  <c:v>90.0</c:v>
                </c:pt>
                <c:pt idx="58">
                  <c:v>95.0</c:v>
                </c:pt>
                <c:pt idx="59">
                  <c:v>99.0</c:v>
                </c:pt>
                <c:pt idx="60">
                  <c:v>97.0</c:v>
                </c:pt>
                <c:pt idx="61">
                  <c:v>95.0</c:v>
                </c:pt>
                <c:pt idx="62">
                  <c:v>110.0</c:v>
                </c:pt>
                <c:pt idx="63">
                  <c:v>97.0</c:v>
                </c:pt>
                <c:pt idx="64">
                  <c:v>101.0</c:v>
                </c:pt>
                <c:pt idx="65">
                  <c:v>101.0</c:v>
                </c:pt>
                <c:pt idx="66">
                  <c:v>103.0</c:v>
                </c:pt>
                <c:pt idx="67">
                  <c:v>100.0</c:v>
                </c:pt>
                <c:pt idx="68">
                  <c:v>105.0</c:v>
                </c:pt>
                <c:pt idx="69">
                  <c:v>108.0</c:v>
                </c:pt>
                <c:pt idx="70">
                  <c:v>114.0</c:v>
                </c:pt>
                <c:pt idx="71">
                  <c:v>119.0</c:v>
                </c:pt>
                <c:pt idx="72">
                  <c:v>120.0</c:v>
                </c:pt>
                <c:pt idx="73">
                  <c:v>109.0</c:v>
                </c:pt>
                <c:pt idx="74">
                  <c:v>106.0</c:v>
                </c:pt>
                <c:pt idx="75">
                  <c:v>108.0</c:v>
                </c:pt>
                <c:pt idx="76">
                  <c:v>107.0</c:v>
                </c:pt>
                <c:pt idx="77">
                  <c:v>94.0</c:v>
                </c:pt>
                <c:pt idx="78">
                  <c:v>106.0</c:v>
                </c:pt>
                <c:pt idx="79">
                  <c:v>106.0</c:v>
                </c:pt>
                <c:pt idx="80">
                  <c:v>98.0</c:v>
                </c:pt>
                <c:pt idx="81">
                  <c:v>95.0</c:v>
                </c:pt>
                <c:pt idx="82">
                  <c:v>92.0</c:v>
                </c:pt>
                <c:pt idx="83">
                  <c:v>95.0</c:v>
                </c:pt>
                <c:pt idx="84">
                  <c:v>97.0</c:v>
                </c:pt>
                <c:pt idx="85">
                  <c:v>99.0</c:v>
                </c:pt>
                <c:pt idx="86">
                  <c:v>100.0</c:v>
                </c:pt>
                <c:pt idx="87">
                  <c:v>106.0</c:v>
                </c:pt>
                <c:pt idx="88">
                  <c:v>102.0</c:v>
                </c:pt>
                <c:pt idx="89">
                  <c:v>99.0</c:v>
                </c:pt>
                <c:pt idx="90">
                  <c:v>100.0</c:v>
                </c:pt>
                <c:pt idx="91">
                  <c:v>102.0</c:v>
                </c:pt>
                <c:pt idx="92">
                  <c:v>105.0</c:v>
                </c:pt>
                <c:pt idx="93">
                  <c:v>101.0</c:v>
                </c:pt>
                <c:pt idx="94">
                  <c:v>100.0</c:v>
                </c:pt>
                <c:pt idx="95">
                  <c:v>99.0</c:v>
                </c:pt>
                <c:pt idx="96">
                  <c:v>99.0</c:v>
                </c:pt>
                <c:pt idx="97">
                  <c:v>111.0</c:v>
                </c:pt>
                <c:pt idx="98">
                  <c:v>113.0</c:v>
                </c:pt>
                <c:pt idx="99">
                  <c:v>102.0</c:v>
                </c:pt>
                <c:pt idx="100">
                  <c:v>97.0</c:v>
                </c:pt>
                <c:pt idx="101">
                  <c:v>103.0</c:v>
                </c:pt>
                <c:pt idx="102">
                  <c:v>117.0</c:v>
                </c:pt>
                <c:pt idx="103">
                  <c:v>120.0</c:v>
                </c:pt>
                <c:pt idx="104">
                  <c:v>120.0</c:v>
                </c:pt>
                <c:pt idx="105">
                  <c:v>123.0</c:v>
                </c:pt>
                <c:pt idx="106">
                  <c:v>121.0</c:v>
                </c:pt>
                <c:pt idx="107">
                  <c:v>121.0</c:v>
                </c:pt>
                <c:pt idx="108">
                  <c:v>123.0</c:v>
                </c:pt>
                <c:pt idx="109">
                  <c:v>123.0</c:v>
                </c:pt>
                <c:pt idx="110">
                  <c:v>123.0</c:v>
                </c:pt>
                <c:pt idx="111">
                  <c:v>123.0</c:v>
                </c:pt>
                <c:pt idx="112">
                  <c:v>122.0</c:v>
                </c:pt>
                <c:pt idx="113">
                  <c:v>126.0</c:v>
                </c:pt>
                <c:pt idx="114">
                  <c:v>129.0</c:v>
                </c:pt>
                <c:pt idx="115">
                  <c:v>133.0</c:v>
                </c:pt>
                <c:pt idx="116">
                  <c:v>133.0</c:v>
                </c:pt>
                <c:pt idx="117">
                  <c:v>131.0</c:v>
                </c:pt>
                <c:pt idx="118">
                  <c:v>127.0</c:v>
                </c:pt>
                <c:pt idx="119">
                  <c:v>127.0</c:v>
                </c:pt>
                <c:pt idx="120">
                  <c:v>120.0</c:v>
                </c:pt>
                <c:pt idx="121">
                  <c:v>112.0</c:v>
                </c:pt>
                <c:pt idx="122">
                  <c:v>110.0</c:v>
                </c:pt>
                <c:pt idx="123">
                  <c:v>110.0</c:v>
                </c:pt>
                <c:pt idx="124">
                  <c:v>110.0</c:v>
                </c:pt>
                <c:pt idx="125">
                  <c:v>113.0</c:v>
                </c:pt>
                <c:pt idx="126">
                  <c:v>111.0</c:v>
                </c:pt>
                <c:pt idx="127">
                  <c:v>110.0</c:v>
                </c:pt>
                <c:pt idx="128">
                  <c:v>104.0</c:v>
                </c:pt>
                <c:pt idx="129">
                  <c:v>104.0</c:v>
                </c:pt>
                <c:pt idx="130">
                  <c:v>96.0</c:v>
                </c:pt>
                <c:pt idx="131">
                  <c:v>94.0</c:v>
                </c:pt>
                <c:pt idx="132">
                  <c:v>105.0</c:v>
                </c:pt>
                <c:pt idx="133">
                  <c:v>103.0</c:v>
                </c:pt>
                <c:pt idx="134">
                  <c:v>108.0</c:v>
                </c:pt>
                <c:pt idx="135">
                  <c:v>125.0</c:v>
                </c:pt>
                <c:pt idx="136">
                  <c:v>125.0</c:v>
                </c:pt>
                <c:pt idx="137">
                  <c:v>109.0</c:v>
                </c:pt>
                <c:pt idx="138">
                  <c:v>106.0</c:v>
                </c:pt>
                <c:pt idx="139">
                  <c:v>105.0</c:v>
                </c:pt>
                <c:pt idx="140">
                  <c:v>109.0</c:v>
                </c:pt>
                <c:pt idx="141">
                  <c:v>110.0</c:v>
                </c:pt>
                <c:pt idx="142">
                  <c:v>110.0</c:v>
                </c:pt>
                <c:pt idx="143">
                  <c:v>102.0</c:v>
                </c:pt>
                <c:pt idx="144">
                  <c:v>102.0</c:v>
                </c:pt>
                <c:pt idx="145">
                  <c:v>102.0</c:v>
                </c:pt>
                <c:pt idx="146">
                  <c:v>102.0</c:v>
                </c:pt>
                <c:pt idx="147">
                  <c:v>107.0</c:v>
                </c:pt>
                <c:pt idx="148">
                  <c:v>105.0</c:v>
                </c:pt>
                <c:pt idx="149">
                  <c:v>102.0</c:v>
                </c:pt>
                <c:pt idx="150">
                  <c:v>101.0</c:v>
                </c:pt>
                <c:pt idx="151">
                  <c:v>101.0</c:v>
                </c:pt>
                <c:pt idx="152">
                  <c:v>108.0</c:v>
                </c:pt>
                <c:pt idx="153">
                  <c:v>110.0</c:v>
                </c:pt>
                <c:pt idx="154">
                  <c:v>105.0</c:v>
                </c:pt>
                <c:pt idx="155">
                  <c:v>105.0</c:v>
                </c:pt>
                <c:pt idx="156">
                  <c:v>103.0</c:v>
                </c:pt>
                <c:pt idx="157">
                  <c:v>104.0</c:v>
                </c:pt>
                <c:pt idx="158">
                  <c:v>105.0</c:v>
                </c:pt>
                <c:pt idx="159">
                  <c:v>96.0</c:v>
                </c:pt>
                <c:pt idx="160">
                  <c:v>94.0</c:v>
                </c:pt>
                <c:pt idx="161">
                  <c:v>96.0</c:v>
                </c:pt>
                <c:pt idx="162">
                  <c:v>97.0</c:v>
                </c:pt>
                <c:pt idx="163">
                  <c:v>98.0</c:v>
                </c:pt>
                <c:pt idx="164">
                  <c:v>98.0</c:v>
                </c:pt>
                <c:pt idx="165">
                  <c:v>97.0</c:v>
                </c:pt>
                <c:pt idx="166">
                  <c:v>99.0</c:v>
                </c:pt>
                <c:pt idx="167">
                  <c:v>98.0</c:v>
                </c:pt>
                <c:pt idx="168">
                  <c:v>107.0</c:v>
                </c:pt>
                <c:pt idx="169">
                  <c:v>114.0</c:v>
                </c:pt>
                <c:pt idx="170">
                  <c:v>119.0</c:v>
                </c:pt>
                <c:pt idx="171">
                  <c:v>119.0</c:v>
                </c:pt>
                <c:pt idx="172">
                  <c:v>107.0</c:v>
                </c:pt>
                <c:pt idx="173">
                  <c:v>105.0</c:v>
                </c:pt>
                <c:pt idx="174">
                  <c:v>103.0</c:v>
                </c:pt>
                <c:pt idx="175">
                  <c:v>108.0</c:v>
                </c:pt>
                <c:pt idx="176">
                  <c:v>99.0</c:v>
                </c:pt>
                <c:pt idx="177">
                  <c:v>84.0</c:v>
                </c:pt>
                <c:pt idx="178">
                  <c:v>85.0</c:v>
                </c:pt>
                <c:pt idx="179">
                  <c:v>84.0</c:v>
                </c:pt>
                <c:pt idx="180">
                  <c:v>84.0</c:v>
                </c:pt>
                <c:pt idx="181">
                  <c:v>82.0</c:v>
                </c:pt>
                <c:pt idx="182">
                  <c:v>83.0</c:v>
                </c:pt>
                <c:pt idx="183">
                  <c:v>78.0</c:v>
                </c:pt>
                <c:pt idx="184">
                  <c:v>75.0</c:v>
                </c:pt>
                <c:pt idx="185">
                  <c:v>75.0</c:v>
                </c:pt>
                <c:pt idx="186">
                  <c:v>70.0</c:v>
                </c:pt>
                <c:pt idx="187">
                  <c:v>71.0</c:v>
                </c:pt>
                <c:pt idx="188">
                  <c:v>71.0</c:v>
                </c:pt>
                <c:pt idx="189">
                  <c:v>70.0</c:v>
                </c:pt>
                <c:pt idx="190">
                  <c:v>69.0</c:v>
                </c:pt>
                <c:pt idx="191">
                  <c:v>67.0</c:v>
                </c:pt>
                <c:pt idx="192">
                  <c:v>68.0</c:v>
                </c:pt>
                <c:pt idx="193">
                  <c:v>70.0</c:v>
                </c:pt>
                <c:pt idx="194">
                  <c:v>70.0</c:v>
                </c:pt>
                <c:pt idx="195">
                  <c:v>70.0</c:v>
                </c:pt>
                <c:pt idx="196">
                  <c:v>69.0</c:v>
                </c:pt>
                <c:pt idx="197">
                  <c:v>69.0</c:v>
                </c:pt>
                <c:pt idx="198">
                  <c:v>73.0</c:v>
                </c:pt>
                <c:pt idx="199">
                  <c:v>72.0</c:v>
                </c:pt>
                <c:pt idx="200">
                  <c:v>72.0</c:v>
                </c:pt>
                <c:pt idx="201">
                  <c:v>74.0</c:v>
                </c:pt>
                <c:pt idx="202">
                  <c:v>74.0</c:v>
                </c:pt>
                <c:pt idx="203">
                  <c:v>75.0</c:v>
                </c:pt>
                <c:pt idx="204">
                  <c:v>70.0</c:v>
                </c:pt>
                <c:pt idx="205">
                  <c:v>94.0</c:v>
                </c:pt>
                <c:pt idx="206">
                  <c:v>93.0</c:v>
                </c:pt>
                <c:pt idx="207">
                  <c:v>93.0</c:v>
                </c:pt>
                <c:pt idx="208">
                  <c:v>96.0</c:v>
                </c:pt>
                <c:pt idx="209">
                  <c:v>97.0</c:v>
                </c:pt>
                <c:pt idx="210">
                  <c:v>96.0</c:v>
                </c:pt>
                <c:pt idx="211">
                  <c:v>99.0</c:v>
                </c:pt>
                <c:pt idx="212">
                  <c:v>101.0</c:v>
                </c:pt>
                <c:pt idx="213">
                  <c:v>100.0</c:v>
                </c:pt>
                <c:pt idx="214">
                  <c:v>105.0</c:v>
                </c:pt>
                <c:pt idx="215">
                  <c:v>108.0</c:v>
                </c:pt>
                <c:pt idx="216">
                  <c:v>112.0</c:v>
                </c:pt>
                <c:pt idx="217">
                  <c:v>125.0</c:v>
                </c:pt>
                <c:pt idx="218">
                  <c:v>122.0</c:v>
                </c:pt>
                <c:pt idx="219">
                  <c:v>114.0</c:v>
                </c:pt>
                <c:pt idx="220">
                  <c:v>115.0</c:v>
                </c:pt>
                <c:pt idx="221">
                  <c:v>118.0</c:v>
                </c:pt>
                <c:pt idx="222">
                  <c:v>120.0</c:v>
                </c:pt>
                <c:pt idx="223">
                  <c:v>120.0</c:v>
                </c:pt>
                <c:pt idx="224">
                  <c:v>116.0</c:v>
                </c:pt>
                <c:pt idx="225">
                  <c:v>121.0</c:v>
                </c:pt>
                <c:pt idx="226">
                  <c:v>122.0</c:v>
                </c:pt>
                <c:pt idx="227">
                  <c:v>115.0</c:v>
                </c:pt>
                <c:pt idx="228">
                  <c:v>107.0</c:v>
                </c:pt>
                <c:pt idx="229">
                  <c:v>106.0</c:v>
                </c:pt>
                <c:pt idx="230">
                  <c:v>105.0</c:v>
                </c:pt>
                <c:pt idx="231">
                  <c:v>103.0</c:v>
                </c:pt>
              </c:numCache>
            </c:numRef>
          </c:val>
        </c:ser>
        <c:dLbls>
          <c:showLegendKey val="0"/>
          <c:showVal val="0"/>
          <c:showCatName val="0"/>
          <c:showSerName val="0"/>
          <c:showPercent val="0"/>
          <c:showBubbleSize val="0"/>
        </c:dLbls>
        <c:axId val="2098068000"/>
        <c:axId val="2097870720"/>
      </c:areaChart>
      <c:catAx>
        <c:axId val="2098068000"/>
        <c:scaling>
          <c:orientation val="minMax"/>
        </c:scaling>
        <c:delete val="0"/>
        <c:axPos val="b"/>
        <c:numFmt formatCode="General" sourceLinked="1"/>
        <c:majorTickMark val="out"/>
        <c:minorTickMark val="none"/>
        <c:tickLblPos val="nextTo"/>
        <c:spPr>
          <a:ln w="9360">
            <a:solidFill>
              <a:srgbClr val="878787"/>
            </a:solidFill>
            <a:round/>
          </a:ln>
        </c:spPr>
        <c:txPr>
          <a:bodyPr/>
          <a:lstStyle/>
          <a:p>
            <a:pPr>
              <a:defRPr sz="800" b="0" strike="noStrike" spc="-1">
                <a:solidFill>
                  <a:srgbClr val="000000"/>
                </a:solidFill>
                <a:latin typeface="Arial"/>
                <a:ea typeface="DejaVu Sans"/>
              </a:defRPr>
            </a:pPr>
            <a:endParaRPr lang="fr-FR"/>
          </a:p>
        </c:txPr>
        <c:crossAx val="2097870720"/>
        <c:crosses val="autoZero"/>
        <c:auto val="1"/>
        <c:lblAlgn val="ctr"/>
        <c:lblOffset val="100"/>
        <c:noMultiLvlLbl val="1"/>
      </c:catAx>
      <c:valAx>
        <c:axId val="2097870720"/>
        <c:scaling>
          <c:orientation val="minMax"/>
        </c:scaling>
        <c:delete val="0"/>
        <c:axPos val="l"/>
        <c:majorGridlines>
          <c:spPr>
            <a:ln w="9360">
              <a:solidFill>
                <a:srgbClr val="878787"/>
              </a:solidFill>
              <a:round/>
            </a:ln>
          </c:spPr>
        </c:majorGridlines>
        <c:numFmt formatCode="General" sourceLinked="0"/>
        <c:majorTickMark val="out"/>
        <c:minorTickMark val="none"/>
        <c:tickLblPos val="nextTo"/>
        <c:spPr>
          <a:ln w="9360">
            <a:solidFill>
              <a:srgbClr val="878787"/>
            </a:solidFill>
            <a:round/>
          </a:ln>
        </c:spPr>
        <c:txPr>
          <a:bodyPr/>
          <a:lstStyle/>
          <a:p>
            <a:pPr>
              <a:defRPr sz="1000" b="0" strike="noStrike" spc="-1">
                <a:solidFill>
                  <a:srgbClr val="000000"/>
                </a:solidFill>
                <a:latin typeface="Arial"/>
                <a:ea typeface="DejaVu Sans"/>
              </a:defRPr>
            </a:pPr>
            <a:endParaRPr lang="fr-FR"/>
          </a:p>
        </c:txPr>
        <c:crossAx val="2098068000"/>
        <c:crosses val="autoZero"/>
        <c:crossBetween val="midCat"/>
      </c:valAx>
      <c:spPr>
        <a:solidFill>
          <a:srgbClr val="FFFFFF"/>
        </a:solidFill>
        <a:ln>
          <a:noFill/>
        </a:ln>
      </c:spPr>
    </c:plotArea>
    <c:legend>
      <c:legendPos val="r"/>
      <c:layout>
        <c:manualLayout>
          <c:xMode val="edge"/>
          <c:yMode val="edge"/>
          <c:x val="0.936622861393504"/>
          <c:y val="0.413139706453366"/>
          <c:w val="0.0564868081729816"/>
          <c:h val="0.173578751164958"/>
        </c:manualLayout>
      </c:layout>
      <c:overlay val="1"/>
      <c:spPr>
        <a:noFill/>
        <a:ln>
          <a:noFill/>
        </a:ln>
      </c:spPr>
      <c:txPr>
        <a:bodyPr/>
        <a:lstStyle/>
        <a:p>
          <a:pPr>
            <a:defRPr sz="1000" b="0" strike="noStrike" spc="-1">
              <a:solidFill>
                <a:srgbClr val="000000"/>
              </a:solidFill>
              <a:latin typeface="Arial"/>
              <a:ea typeface="DejaVu Sans"/>
            </a:defRPr>
          </a:pPr>
          <a:endParaRPr lang="fr-FR"/>
        </a:p>
      </c:txPr>
    </c:legend>
    <c:plotVisOnly val="1"/>
    <c:dispBlanksAs val="zero"/>
    <c:showDLblsOverMax val="1"/>
  </c:chart>
  <c:spPr>
    <a:noFill/>
    <a:ln>
      <a:noFill/>
    </a:ln>
  </c:spPr>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roundedCorners val="0"/>
  <c:style val="18"/>
  <c:chart>
    <c:title>
      <c:tx>
        <c:rich>
          <a:bodyPr rot="0"/>
          <a:lstStyle/>
          <a:p>
            <a:pPr>
              <a:defRPr sz="1800" b="1" strike="noStrike" spc="-1">
                <a:solidFill>
                  <a:srgbClr val="000000"/>
                </a:solidFill>
                <a:latin typeface="Arial"/>
                <a:ea typeface="DejaVu Sans"/>
              </a:defRPr>
            </a:pPr>
            <a:r>
              <a:rPr lang="fr-FR" sz="1800" b="1" strike="noStrike" spc="-1">
                <a:solidFill>
                  <a:srgbClr val="000000"/>
                </a:solidFill>
                <a:latin typeface="Arial"/>
                <a:ea typeface="DejaVu Sans"/>
              </a:rPr>
              <a:t>Nombre de décès Covid par semaine en Vaucluse en EHPAD et à l'hôpital</a:t>
            </a:r>
          </a:p>
        </c:rich>
      </c:tx>
      <c:layout>
        <c:manualLayout>
          <c:xMode val="edge"/>
          <c:yMode val="edge"/>
          <c:x val="0.0767498077134381"/>
          <c:y val="0.0145675613672861"/>
        </c:manualLayout>
      </c:layout>
      <c:overlay val="0"/>
      <c:spPr>
        <a:noFill/>
        <a:ln>
          <a:noFill/>
        </a:ln>
      </c:spPr>
    </c:title>
    <c:autoTitleDeleted val="0"/>
    <c:plotArea>
      <c:layout/>
      <c:barChart>
        <c:barDir val="col"/>
        <c:grouping val="stacked"/>
        <c:varyColors val="0"/>
        <c:ser>
          <c:idx val="0"/>
          <c:order val="0"/>
          <c:tx>
            <c:strRef>
              <c:f>label 0</c:f>
              <c:strCache>
                <c:ptCount val="1"/>
              </c:strCache>
            </c:strRef>
          </c:tx>
          <c:spPr>
            <a:solidFill>
              <a:srgbClr val="4F81BD"/>
            </a:solidFill>
            <a:ln>
              <a:noFill/>
            </a:ln>
          </c:spPr>
          <c:invertIfNegative val="0"/>
          <c:dLbls>
            <c:spPr>
              <a:noFill/>
              <a:ln>
                <a:noFill/>
              </a:ln>
              <a:effectLst/>
            </c:spPr>
            <c:txPr>
              <a:bodyPr/>
              <a:lstStyle/>
              <a:p>
                <a:pPr>
                  <a:defRPr sz="1000" b="0" strike="noStrike" spc="-1">
                    <a:solidFill>
                      <a:srgbClr val="000000"/>
                    </a:solidFill>
                    <a:latin typeface="Arial"/>
                    <a:ea typeface="DejaVu Sans"/>
                  </a:defRPr>
                </a:pPr>
                <a:endParaRPr lang="fr-FR"/>
              </a:p>
            </c:txPr>
            <c:dLblPos val="ct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35"/>
                <c:pt idx="0">
                  <c:v>Total 35</c:v>
                </c:pt>
                <c:pt idx="1">
                  <c:v>Total 36</c:v>
                </c:pt>
                <c:pt idx="2">
                  <c:v>Total 37</c:v>
                </c:pt>
                <c:pt idx="3">
                  <c:v>Total 38</c:v>
                </c:pt>
                <c:pt idx="4">
                  <c:v>Total 39</c:v>
                </c:pt>
                <c:pt idx="5">
                  <c:v>Total 40</c:v>
                </c:pt>
                <c:pt idx="6">
                  <c:v>Total 41</c:v>
                </c:pt>
                <c:pt idx="7">
                  <c:v>Total 42</c:v>
                </c:pt>
                <c:pt idx="8">
                  <c:v>Total 43</c:v>
                </c:pt>
                <c:pt idx="9">
                  <c:v>Total 44</c:v>
                </c:pt>
                <c:pt idx="10">
                  <c:v>Total 45</c:v>
                </c:pt>
                <c:pt idx="11">
                  <c:v>Total 46</c:v>
                </c:pt>
                <c:pt idx="12">
                  <c:v>Total 47</c:v>
                </c:pt>
                <c:pt idx="13">
                  <c:v>Total 48</c:v>
                </c:pt>
                <c:pt idx="14">
                  <c:v>Total 49</c:v>
                </c:pt>
                <c:pt idx="15">
                  <c:v>Total 50</c:v>
                </c:pt>
                <c:pt idx="16">
                  <c:v>Total 51</c:v>
                </c:pt>
                <c:pt idx="17">
                  <c:v>Total 52</c:v>
                </c:pt>
                <c:pt idx="18">
                  <c:v>Total 53</c:v>
                </c:pt>
                <c:pt idx="19">
                  <c:v>Total 1</c:v>
                </c:pt>
                <c:pt idx="20">
                  <c:v>Total 2</c:v>
                </c:pt>
                <c:pt idx="21">
                  <c:v>Total 3</c:v>
                </c:pt>
                <c:pt idx="22">
                  <c:v>Total 4</c:v>
                </c:pt>
                <c:pt idx="23">
                  <c:v>Total 5</c:v>
                </c:pt>
                <c:pt idx="24">
                  <c:v>Total 6</c:v>
                </c:pt>
                <c:pt idx="25">
                  <c:v>Total 7</c:v>
                </c:pt>
                <c:pt idx="26">
                  <c:v>Total 8</c:v>
                </c:pt>
                <c:pt idx="27">
                  <c:v>Total 9</c:v>
                </c:pt>
                <c:pt idx="28">
                  <c:v>Total 10</c:v>
                </c:pt>
                <c:pt idx="29">
                  <c:v>Total 11</c:v>
                </c:pt>
                <c:pt idx="30">
                  <c:v>Total 12</c:v>
                </c:pt>
                <c:pt idx="31">
                  <c:v>Total 13</c:v>
                </c:pt>
                <c:pt idx="32">
                  <c:v>Total 14</c:v>
                </c:pt>
                <c:pt idx="33">
                  <c:v>Total 15</c:v>
                </c:pt>
                <c:pt idx="34">
                  <c:v>Total 16</c:v>
                </c:pt>
              </c:strCache>
            </c:strRef>
          </c:cat>
          <c:val>
            <c:numRef>
              <c:f>0</c:f>
              <c:numCache>
                <c:formatCode>General</c:formatCode>
                <c:ptCount val="35"/>
                <c:pt idx="0">
                  <c:v>1.0</c:v>
                </c:pt>
                <c:pt idx="1">
                  <c:v>3.0</c:v>
                </c:pt>
                <c:pt idx="2">
                  <c:v>5.0</c:v>
                </c:pt>
                <c:pt idx="3">
                  <c:v>3.0</c:v>
                </c:pt>
                <c:pt idx="4">
                  <c:v>8.0</c:v>
                </c:pt>
                <c:pt idx="5">
                  <c:v>5.0</c:v>
                </c:pt>
                <c:pt idx="6">
                  <c:v>4.0</c:v>
                </c:pt>
                <c:pt idx="7">
                  <c:v>9.0</c:v>
                </c:pt>
                <c:pt idx="8">
                  <c:v>21.0</c:v>
                </c:pt>
                <c:pt idx="9">
                  <c:v>44.0</c:v>
                </c:pt>
                <c:pt idx="10">
                  <c:v>51.0</c:v>
                </c:pt>
                <c:pt idx="11">
                  <c:v>55.0</c:v>
                </c:pt>
                <c:pt idx="12">
                  <c:v>49.0</c:v>
                </c:pt>
                <c:pt idx="13">
                  <c:v>39.0</c:v>
                </c:pt>
                <c:pt idx="14">
                  <c:v>26.0</c:v>
                </c:pt>
                <c:pt idx="15">
                  <c:v>27.0</c:v>
                </c:pt>
                <c:pt idx="16">
                  <c:v>23.0</c:v>
                </c:pt>
                <c:pt idx="17">
                  <c:v>25.0</c:v>
                </c:pt>
                <c:pt idx="18">
                  <c:v>19.0</c:v>
                </c:pt>
                <c:pt idx="19">
                  <c:v>19.0</c:v>
                </c:pt>
                <c:pt idx="20">
                  <c:v>24.0</c:v>
                </c:pt>
                <c:pt idx="21">
                  <c:v>27.0</c:v>
                </c:pt>
                <c:pt idx="22">
                  <c:v>38.0</c:v>
                </c:pt>
                <c:pt idx="23">
                  <c:v>30.0</c:v>
                </c:pt>
                <c:pt idx="24">
                  <c:v>22.0</c:v>
                </c:pt>
                <c:pt idx="25">
                  <c:v>22.0</c:v>
                </c:pt>
                <c:pt idx="26">
                  <c:v>16.0</c:v>
                </c:pt>
                <c:pt idx="27">
                  <c:v>27.0</c:v>
                </c:pt>
                <c:pt idx="28">
                  <c:v>21.0</c:v>
                </c:pt>
                <c:pt idx="29">
                  <c:v>14.0</c:v>
                </c:pt>
                <c:pt idx="30">
                  <c:v>24.0</c:v>
                </c:pt>
                <c:pt idx="31">
                  <c:v>13.0</c:v>
                </c:pt>
                <c:pt idx="32">
                  <c:v>13.0</c:v>
                </c:pt>
                <c:pt idx="33">
                  <c:v>22.0</c:v>
                </c:pt>
                <c:pt idx="34">
                  <c:v>25.0</c:v>
                </c:pt>
              </c:numCache>
            </c:numRef>
          </c:val>
        </c:ser>
        <c:ser>
          <c:idx val="1"/>
          <c:order val="1"/>
          <c:tx>
            <c:strRef>
              <c:f>label 1</c:f>
              <c:strCache>
                <c:ptCount val="1"/>
              </c:strCache>
            </c:strRef>
          </c:tx>
          <c:spPr>
            <a:solidFill>
              <a:srgbClr val="C0504D"/>
            </a:solidFill>
            <a:ln>
              <a:noFill/>
            </a:ln>
          </c:spPr>
          <c:invertIfNegative val="0"/>
          <c:dLbls>
            <c:spPr>
              <a:noFill/>
              <a:ln>
                <a:noFill/>
              </a:ln>
              <a:effectLst/>
            </c:spPr>
            <c:txPr>
              <a:bodyPr/>
              <a:lstStyle/>
              <a:p>
                <a:pPr>
                  <a:defRPr sz="1000" b="0" strike="noStrike" spc="-1">
                    <a:solidFill>
                      <a:srgbClr val="000000"/>
                    </a:solidFill>
                    <a:latin typeface="Arial"/>
                    <a:ea typeface="DejaVu Sans"/>
                  </a:defRPr>
                </a:pPr>
                <a:endParaRPr lang="fr-FR"/>
              </a:p>
            </c:txPr>
            <c:dLblPos val="ct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35"/>
                <c:pt idx="0">
                  <c:v>Total 35</c:v>
                </c:pt>
                <c:pt idx="1">
                  <c:v>Total 36</c:v>
                </c:pt>
                <c:pt idx="2">
                  <c:v>Total 37</c:v>
                </c:pt>
                <c:pt idx="3">
                  <c:v>Total 38</c:v>
                </c:pt>
                <c:pt idx="4">
                  <c:v>Total 39</c:v>
                </c:pt>
                <c:pt idx="5">
                  <c:v>Total 40</c:v>
                </c:pt>
                <c:pt idx="6">
                  <c:v>Total 41</c:v>
                </c:pt>
                <c:pt idx="7">
                  <c:v>Total 42</c:v>
                </c:pt>
                <c:pt idx="8">
                  <c:v>Total 43</c:v>
                </c:pt>
                <c:pt idx="9">
                  <c:v>Total 44</c:v>
                </c:pt>
                <c:pt idx="10">
                  <c:v>Total 45</c:v>
                </c:pt>
                <c:pt idx="11">
                  <c:v>Total 46</c:v>
                </c:pt>
                <c:pt idx="12">
                  <c:v>Total 47</c:v>
                </c:pt>
                <c:pt idx="13">
                  <c:v>Total 48</c:v>
                </c:pt>
                <c:pt idx="14">
                  <c:v>Total 49</c:v>
                </c:pt>
                <c:pt idx="15">
                  <c:v>Total 50</c:v>
                </c:pt>
                <c:pt idx="16">
                  <c:v>Total 51</c:v>
                </c:pt>
                <c:pt idx="17">
                  <c:v>Total 52</c:v>
                </c:pt>
                <c:pt idx="18">
                  <c:v>Total 53</c:v>
                </c:pt>
                <c:pt idx="19">
                  <c:v>Total 1</c:v>
                </c:pt>
                <c:pt idx="20">
                  <c:v>Total 2</c:v>
                </c:pt>
                <c:pt idx="21">
                  <c:v>Total 3</c:v>
                </c:pt>
                <c:pt idx="22">
                  <c:v>Total 4</c:v>
                </c:pt>
                <c:pt idx="23">
                  <c:v>Total 5</c:v>
                </c:pt>
                <c:pt idx="24">
                  <c:v>Total 6</c:v>
                </c:pt>
                <c:pt idx="25">
                  <c:v>Total 7</c:v>
                </c:pt>
                <c:pt idx="26">
                  <c:v>Total 8</c:v>
                </c:pt>
                <c:pt idx="27">
                  <c:v>Total 9</c:v>
                </c:pt>
                <c:pt idx="28">
                  <c:v>Total 10</c:v>
                </c:pt>
                <c:pt idx="29">
                  <c:v>Total 11</c:v>
                </c:pt>
                <c:pt idx="30">
                  <c:v>Total 12</c:v>
                </c:pt>
                <c:pt idx="31">
                  <c:v>Total 13</c:v>
                </c:pt>
                <c:pt idx="32">
                  <c:v>Total 14</c:v>
                </c:pt>
                <c:pt idx="33">
                  <c:v>Total 15</c:v>
                </c:pt>
                <c:pt idx="34">
                  <c:v>Total 16</c:v>
                </c:pt>
              </c:strCache>
            </c:strRef>
          </c:cat>
          <c:val>
            <c:numRef>
              <c:f>1</c:f>
              <c:numCache>
                <c:formatCode>General</c:formatCode>
                <c:ptCount val="35"/>
                <c:pt idx="6">
                  <c:v>3.0</c:v>
                </c:pt>
                <c:pt idx="7">
                  <c:v>3.0</c:v>
                </c:pt>
                <c:pt idx="8">
                  <c:v>2.0</c:v>
                </c:pt>
                <c:pt idx="9">
                  <c:v>8.0</c:v>
                </c:pt>
                <c:pt idx="10">
                  <c:v>10.0</c:v>
                </c:pt>
                <c:pt idx="11">
                  <c:v>20.0</c:v>
                </c:pt>
                <c:pt idx="12">
                  <c:v>26.0</c:v>
                </c:pt>
                <c:pt idx="13">
                  <c:v>9.0</c:v>
                </c:pt>
                <c:pt idx="14">
                  <c:v>4.0</c:v>
                </c:pt>
                <c:pt idx="15">
                  <c:v>2.0</c:v>
                </c:pt>
                <c:pt idx="16">
                  <c:v>8.0</c:v>
                </c:pt>
                <c:pt idx="17">
                  <c:v>7.0</c:v>
                </c:pt>
                <c:pt idx="18">
                  <c:v>18.0</c:v>
                </c:pt>
                <c:pt idx="19">
                  <c:v>9.0</c:v>
                </c:pt>
                <c:pt idx="20">
                  <c:v>21.0</c:v>
                </c:pt>
                <c:pt idx="21">
                  <c:v>10.0</c:v>
                </c:pt>
                <c:pt idx="22">
                  <c:v>9.0</c:v>
                </c:pt>
                <c:pt idx="23">
                  <c:v>6.0</c:v>
                </c:pt>
                <c:pt idx="26">
                  <c:v>1.0</c:v>
                </c:pt>
                <c:pt idx="27">
                  <c:v>1.0</c:v>
                </c:pt>
                <c:pt idx="33">
                  <c:v>1.0</c:v>
                </c:pt>
                <c:pt idx="34">
                  <c:v>1.0</c:v>
                </c:pt>
              </c:numCache>
            </c:numRef>
          </c:val>
        </c:ser>
        <c:dLbls>
          <c:showLegendKey val="0"/>
          <c:showVal val="0"/>
          <c:showCatName val="0"/>
          <c:showSerName val="0"/>
          <c:showPercent val="0"/>
          <c:showBubbleSize val="0"/>
        </c:dLbls>
        <c:gapWidth val="150"/>
        <c:overlap val="100"/>
        <c:axId val="2103137856"/>
        <c:axId val="2121585488"/>
      </c:barChart>
      <c:catAx>
        <c:axId val="2103137856"/>
        <c:scaling>
          <c:orientation val="minMax"/>
        </c:scaling>
        <c:delete val="0"/>
        <c:axPos val="b"/>
        <c:numFmt formatCode="General" sourceLinked="1"/>
        <c:majorTickMark val="out"/>
        <c:minorTickMark val="none"/>
        <c:tickLblPos val="nextTo"/>
        <c:spPr>
          <a:ln w="9360">
            <a:solidFill>
              <a:srgbClr val="878787"/>
            </a:solidFill>
            <a:round/>
          </a:ln>
        </c:spPr>
        <c:txPr>
          <a:bodyPr/>
          <a:lstStyle/>
          <a:p>
            <a:pPr>
              <a:defRPr sz="1000" b="0" strike="noStrike" spc="-1">
                <a:solidFill>
                  <a:srgbClr val="000000"/>
                </a:solidFill>
                <a:latin typeface="Arial"/>
                <a:ea typeface="DejaVu Sans"/>
              </a:defRPr>
            </a:pPr>
            <a:endParaRPr lang="fr-FR"/>
          </a:p>
        </c:txPr>
        <c:crossAx val="2121585488"/>
        <c:crosses val="autoZero"/>
        <c:auto val="1"/>
        <c:lblAlgn val="ctr"/>
        <c:lblOffset val="100"/>
        <c:noMultiLvlLbl val="1"/>
      </c:catAx>
      <c:valAx>
        <c:axId val="2121585488"/>
        <c:scaling>
          <c:orientation val="minMax"/>
        </c:scaling>
        <c:delete val="0"/>
        <c:axPos val="l"/>
        <c:majorGridlines>
          <c:spPr>
            <a:ln w="9360">
              <a:solidFill>
                <a:srgbClr val="878787"/>
              </a:solidFill>
              <a:round/>
            </a:ln>
          </c:spPr>
        </c:majorGridlines>
        <c:numFmt formatCode="General" sourceLinked="0"/>
        <c:majorTickMark val="out"/>
        <c:minorTickMark val="none"/>
        <c:tickLblPos val="nextTo"/>
        <c:spPr>
          <a:ln w="9360">
            <a:solidFill>
              <a:srgbClr val="878787"/>
            </a:solidFill>
            <a:round/>
          </a:ln>
        </c:spPr>
        <c:txPr>
          <a:bodyPr/>
          <a:lstStyle/>
          <a:p>
            <a:pPr>
              <a:defRPr sz="1000" b="0" strike="noStrike" spc="-1">
                <a:solidFill>
                  <a:srgbClr val="000000"/>
                </a:solidFill>
                <a:latin typeface="Arial"/>
                <a:ea typeface="DejaVu Sans"/>
              </a:defRPr>
            </a:pPr>
            <a:endParaRPr lang="fr-FR"/>
          </a:p>
        </c:txPr>
        <c:crossAx val="2103137856"/>
        <c:crosses val="autoZero"/>
        <c:crossBetween val="between"/>
      </c:valAx>
      <c:spPr>
        <a:solidFill>
          <a:srgbClr val="FFFFFF"/>
        </a:solidFill>
        <a:ln>
          <a:noFill/>
        </a:ln>
      </c:spPr>
    </c:plotArea>
    <c:plotVisOnly val="1"/>
    <c:dispBlanksAs val="gap"/>
    <c:showDLblsOverMax val="1"/>
  </c:chart>
  <c:spPr>
    <a:noFill/>
    <a:ln>
      <a:noFill/>
    </a:ln>
  </c:spPr>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fr-FR" sz="4400" b="0" strike="noStrike" spc="-1">
                <a:latin typeface="Arial"/>
              </a:rPr>
              <a:t>Cliquez pour déplacer la diapo</a:t>
            </a:r>
          </a:p>
        </p:txBody>
      </p:sp>
      <p:sp>
        <p:nvSpPr>
          <p:cNvPr id="229" name="PlaceHolder 2"/>
          <p:cNvSpPr>
            <a:spLocks noGrp="1"/>
          </p:cNvSpPr>
          <p:nvPr>
            <p:ph type="body"/>
          </p:nvPr>
        </p:nvSpPr>
        <p:spPr>
          <a:xfrm>
            <a:off x="756000" y="5078520"/>
            <a:ext cx="6047640" cy="4811040"/>
          </a:xfrm>
          <a:prstGeom prst="rect">
            <a:avLst/>
          </a:prstGeom>
        </p:spPr>
        <p:txBody>
          <a:bodyPr lIns="0" tIns="0" rIns="0" bIns="0">
            <a:noAutofit/>
          </a:bodyPr>
          <a:lstStyle/>
          <a:p>
            <a:r>
              <a:rPr lang="fr-FR" sz="2000" b="0" strike="noStrike" spc="-1">
                <a:latin typeface="Arial"/>
              </a:rPr>
              <a:t>Cliquez pour modifier le format des notes</a:t>
            </a:r>
          </a:p>
        </p:txBody>
      </p:sp>
      <p:sp>
        <p:nvSpPr>
          <p:cNvPr id="230" name="PlaceHolder 3"/>
          <p:cNvSpPr>
            <a:spLocks noGrp="1"/>
          </p:cNvSpPr>
          <p:nvPr>
            <p:ph type="hdr"/>
          </p:nvPr>
        </p:nvSpPr>
        <p:spPr>
          <a:xfrm>
            <a:off x="0" y="0"/>
            <a:ext cx="3280680" cy="534240"/>
          </a:xfrm>
          <a:prstGeom prst="rect">
            <a:avLst/>
          </a:prstGeom>
        </p:spPr>
        <p:txBody>
          <a:bodyPr lIns="0" tIns="0" rIns="0" bIns="0">
            <a:noAutofit/>
          </a:bodyPr>
          <a:lstStyle/>
          <a:p>
            <a:r>
              <a:rPr lang="fr-FR" sz="1400" b="0" strike="noStrike" spc="-1">
                <a:latin typeface="Times New Roman"/>
              </a:rPr>
              <a:t> </a:t>
            </a:r>
          </a:p>
        </p:txBody>
      </p:sp>
      <p:sp>
        <p:nvSpPr>
          <p:cNvPr id="23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FR" sz="1400" b="0" strike="noStrike" spc="-1">
                <a:latin typeface="Times New Roman"/>
              </a:rPr>
              <a:t> </a:t>
            </a:r>
          </a:p>
        </p:txBody>
      </p:sp>
      <p:sp>
        <p:nvSpPr>
          <p:cNvPr id="23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FR" sz="1400" b="0" strike="noStrike" spc="-1">
                <a:latin typeface="Times New Roman"/>
              </a:rPr>
              <a:t> </a:t>
            </a:r>
          </a:p>
        </p:txBody>
      </p:sp>
      <p:sp>
        <p:nvSpPr>
          <p:cNvPr id="23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F795AAAF-C5C5-498F-88A3-E22A73B9FAE9}" type="slidenum">
              <a:rPr lang="fr-FR" sz="1400" b="0" strike="noStrike" spc="-1">
                <a:latin typeface="Times New Roman"/>
              </a:rPr>
              <a:t>‹#›</a:t>
            </a:fld>
            <a:endParaRPr lang="fr-FR" sz="1400" b="0" strike="noStrike" spc="-1">
              <a:latin typeface="Times New Roman"/>
            </a:endParaRPr>
          </a:p>
        </p:txBody>
      </p:sp>
    </p:spTree>
    <p:extLst>
      <p:ext uri="{BB962C8B-B14F-4D97-AF65-F5344CB8AC3E}">
        <p14:creationId xmlns:p14="http://schemas.microsoft.com/office/powerpoint/2010/main" val="147680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PlaceHolder 1"/>
          <p:cNvSpPr>
            <a:spLocks noGrp="1"/>
          </p:cNvSpPr>
          <p:nvPr>
            <p:ph type="body"/>
          </p:nvPr>
        </p:nvSpPr>
        <p:spPr>
          <a:xfrm>
            <a:off x="756000" y="5078520"/>
            <a:ext cx="6041880" cy="4805280"/>
          </a:xfrm>
          <a:prstGeom prst="rect">
            <a:avLst/>
          </a:prstGeom>
        </p:spPr>
        <p:txBody>
          <a:bodyPr lIns="0" tIns="0" rIns="0" bIns="0">
            <a:noAutofit/>
          </a:bodyPr>
          <a:lstStyle/>
          <a:p>
            <a:endParaRPr lang="fr-FR" sz="2000" b="0" strike="noStrike" spc="-1">
              <a:latin typeface="Arial"/>
            </a:endParaRPr>
          </a:p>
        </p:txBody>
      </p:sp>
      <p:sp>
        <p:nvSpPr>
          <p:cNvPr id="580" name="CustomShape 2"/>
          <p:cNvSpPr/>
          <p:nvPr/>
        </p:nvSpPr>
        <p:spPr>
          <a:xfrm>
            <a:off x="4278960" y="10157400"/>
            <a:ext cx="3274920" cy="5284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49A90506-A767-4FD7-A745-3F80E6BD05E8}" type="slidenum">
              <a:rPr lang="fr-FR" sz="1400" b="0" strike="noStrike" spc="-1">
                <a:solidFill>
                  <a:srgbClr val="000000"/>
                </a:solidFill>
                <a:latin typeface="Times New Roman"/>
                <a:ea typeface="+mn-ea"/>
              </a:rPr>
              <a:t>3</a:t>
            </a:fld>
            <a:endParaRPr lang="fr-FR" sz="1400" b="0" strike="noStrike" spc="-1">
              <a:latin typeface="Arial"/>
            </a:endParaRPr>
          </a:p>
        </p:txBody>
      </p:sp>
    </p:spTree>
    <p:extLst>
      <p:ext uri="{BB962C8B-B14F-4D97-AF65-F5344CB8AC3E}">
        <p14:creationId xmlns:p14="http://schemas.microsoft.com/office/powerpoint/2010/main" val="8113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PlaceHolder 1"/>
          <p:cNvSpPr>
            <a:spLocks noGrp="1"/>
          </p:cNvSpPr>
          <p:nvPr>
            <p:ph type="body"/>
          </p:nvPr>
        </p:nvSpPr>
        <p:spPr>
          <a:xfrm>
            <a:off x="755640" y="5078520"/>
            <a:ext cx="6021720" cy="4785120"/>
          </a:xfrm>
          <a:prstGeom prst="rect">
            <a:avLst/>
          </a:prstGeom>
        </p:spPr>
        <p:txBody>
          <a:bodyPr lIns="0" tIns="0" rIns="0" bIns="0">
            <a:noAutofit/>
          </a:bodyPr>
          <a:lstStyle/>
          <a:p>
            <a:endParaRPr lang="fr-FR" sz="2000" b="0" strike="noStrike" spc="-1">
              <a:latin typeface="Arial"/>
            </a:endParaRPr>
          </a:p>
        </p:txBody>
      </p:sp>
      <p:sp>
        <p:nvSpPr>
          <p:cNvPr id="582" name="CustomShape 2"/>
          <p:cNvSpPr/>
          <p:nvPr/>
        </p:nvSpPr>
        <p:spPr>
          <a:xfrm>
            <a:off x="4281480" y="10155240"/>
            <a:ext cx="3250080" cy="508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5AFFD8E-8BE4-4B3D-98C7-C029494B67A3}" type="slidenum">
              <a:rPr lang="fr-FR" sz="1200" b="0" strike="noStrike" spc="-1">
                <a:solidFill>
                  <a:srgbClr val="000000"/>
                </a:solidFill>
                <a:latin typeface="+mn-lt"/>
                <a:ea typeface="+mn-ea"/>
              </a:rPr>
              <a:t>7</a:t>
            </a:fld>
            <a:endParaRPr lang="fr-FR" sz="1200" b="0" strike="noStrike" spc="-1">
              <a:latin typeface="Arial"/>
            </a:endParaRPr>
          </a:p>
        </p:txBody>
      </p:sp>
    </p:spTree>
    <p:extLst>
      <p:ext uri="{BB962C8B-B14F-4D97-AF65-F5344CB8AC3E}">
        <p14:creationId xmlns:p14="http://schemas.microsoft.com/office/powerpoint/2010/main" val="57074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PlaceHolder 1"/>
          <p:cNvSpPr>
            <a:spLocks noGrp="1"/>
          </p:cNvSpPr>
          <p:nvPr>
            <p:ph type="body"/>
          </p:nvPr>
        </p:nvSpPr>
        <p:spPr>
          <a:xfrm>
            <a:off x="756000" y="5078520"/>
            <a:ext cx="6028920" cy="4792320"/>
          </a:xfrm>
          <a:prstGeom prst="rect">
            <a:avLst/>
          </a:prstGeom>
        </p:spPr>
        <p:txBody>
          <a:bodyPr lIns="0" tIns="0" rIns="0" bIns="0">
            <a:noAutofit/>
          </a:bodyPr>
          <a:lstStyle/>
          <a:p>
            <a:endParaRPr lang="fr-FR" sz="2000" b="0" strike="noStrike" spc="-1">
              <a:latin typeface="Arial"/>
            </a:endParaRPr>
          </a:p>
        </p:txBody>
      </p:sp>
      <p:sp>
        <p:nvSpPr>
          <p:cNvPr id="584" name="CustomShape 2"/>
          <p:cNvSpPr/>
          <p:nvPr/>
        </p:nvSpPr>
        <p:spPr>
          <a:xfrm>
            <a:off x="4278960" y="10157400"/>
            <a:ext cx="3261960" cy="515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fld id="{99EA1920-1024-4B81-AE50-E985FCBE2D28}" type="slidenum">
              <a:rPr lang="fr-FR" sz="1800" b="0" strike="noStrike" spc="-1">
                <a:solidFill>
                  <a:srgbClr val="000000"/>
                </a:solidFill>
                <a:latin typeface="+mn-lt"/>
                <a:ea typeface="+mn-ea"/>
              </a:rPr>
              <a:t>12</a:t>
            </a:fld>
            <a:endParaRPr lang="fr-FR" sz="1800" b="0" strike="noStrike" spc="-1">
              <a:latin typeface="Arial"/>
            </a:endParaRPr>
          </a:p>
        </p:txBody>
      </p:sp>
    </p:spTree>
    <p:extLst>
      <p:ext uri="{BB962C8B-B14F-4D97-AF65-F5344CB8AC3E}">
        <p14:creationId xmlns:p14="http://schemas.microsoft.com/office/powerpoint/2010/main" val="1598346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PlaceHolder 1"/>
          <p:cNvSpPr>
            <a:spLocks noGrp="1"/>
          </p:cNvSpPr>
          <p:nvPr>
            <p:ph type="body"/>
          </p:nvPr>
        </p:nvSpPr>
        <p:spPr>
          <a:xfrm>
            <a:off x="756000" y="5078520"/>
            <a:ext cx="6028920" cy="4792320"/>
          </a:xfrm>
          <a:prstGeom prst="rect">
            <a:avLst/>
          </a:prstGeom>
        </p:spPr>
        <p:txBody>
          <a:bodyPr lIns="0" tIns="0" rIns="0" bIns="0">
            <a:noAutofit/>
          </a:bodyPr>
          <a:lstStyle/>
          <a:p>
            <a:endParaRPr lang="fr-FR" sz="2000" b="0" strike="noStrike" spc="-1">
              <a:latin typeface="Arial"/>
            </a:endParaRPr>
          </a:p>
        </p:txBody>
      </p:sp>
      <p:sp>
        <p:nvSpPr>
          <p:cNvPr id="586" name="CustomShape 2"/>
          <p:cNvSpPr/>
          <p:nvPr/>
        </p:nvSpPr>
        <p:spPr>
          <a:xfrm>
            <a:off x="4278960" y="10157400"/>
            <a:ext cx="3261960" cy="515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fld id="{CDDA2F5E-BC11-43D4-9EE4-C2EE49A3D416}" type="slidenum">
              <a:rPr lang="fr-FR" sz="1800" b="0" strike="noStrike" spc="-1">
                <a:solidFill>
                  <a:srgbClr val="000000"/>
                </a:solidFill>
                <a:latin typeface="+mn-lt"/>
                <a:ea typeface="+mn-ea"/>
              </a:rPr>
              <a:t>13</a:t>
            </a:fld>
            <a:endParaRPr lang="fr-FR" sz="1800" b="0" strike="noStrike" spc="-1">
              <a:latin typeface="Arial"/>
            </a:endParaRPr>
          </a:p>
        </p:txBody>
      </p:sp>
    </p:spTree>
    <p:extLst>
      <p:ext uri="{BB962C8B-B14F-4D97-AF65-F5344CB8AC3E}">
        <p14:creationId xmlns:p14="http://schemas.microsoft.com/office/powerpoint/2010/main" val="53876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PlaceHolder 1"/>
          <p:cNvSpPr>
            <a:spLocks noGrp="1"/>
          </p:cNvSpPr>
          <p:nvPr>
            <p:ph type="body"/>
          </p:nvPr>
        </p:nvSpPr>
        <p:spPr>
          <a:xfrm>
            <a:off x="756000" y="5078520"/>
            <a:ext cx="6028920" cy="4792320"/>
          </a:xfrm>
          <a:prstGeom prst="rect">
            <a:avLst/>
          </a:prstGeom>
        </p:spPr>
        <p:txBody>
          <a:bodyPr lIns="0" tIns="0" rIns="0" bIns="0">
            <a:noAutofit/>
          </a:bodyPr>
          <a:lstStyle/>
          <a:p>
            <a:endParaRPr lang="fr-FR" sz="2000" b="0" strike="noStrike" spc="-1">
              <a:latin typeface="Arial"/>
            </a:endParaRPr>
          </a:p>
        </p:txBody>
      </p:sp>
      <p:sp>
        <p:nvSpPr>
          <p:cNvPr id="588" name="CustomShape 2"/>
          <p:cNvSpPr/>
          <p:nvPr/>
        </p:nvSpPr>
        <p:spPr>
          <a:xfrm>
            <a:off x="4278960" y="10157400"/>
            <a:ext cx="3261960" cy="515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fld id="{A9CD8846-6FE0-45AC-AB35-185FA71FADF3}" type="slidenum">
              <a:rPr lang="fr-FR" sz="1800" b="0" strike="noStrike" spc="-1">
                <a:solidFill>
                  <a:srgbClr val="000000"/>
                </a:solidFill>
                <a:latin typeface="+mn-lt"/>
                <a:ea typeface="+mn-ea"/>
              </a:rPr>
              <a:t>14</a:t>
            </a:fld>
            <a:endParaRPr lang="fr-FR" sz="1800" b="0" strike="noStrike" spc="-1">
              <a:latin typeface="Arial"/>
            </a:endParaRPr>
          </a:p>
        </p:txBody>
      </p:sp>
    </p:spTree>
    <p:extLst>
      <p:ext uri="{BB962C8B-B14F-4D97-AF65-F5344CB8AC3E}">
        <p14:creationId xmlns:p14="http://schemas.microsoft.com/office/powerpoint/2010/main" val="1303644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PlaceHolder 1"/>
          <p:cNvSpPr>
            <a:spLocks noGrp="1"/>
          </p:cNvSpPr>
          <p:nvPr>
            <p:ph type="body"/>
          </p:nvPr>
        </p:nvSpPr>
        <p:spPr>
          <a:xfrm>
            <a:off x="756000" y="5078520"/>
            <a:ext cx="6024240" cy="4787640"/>
          </a:xfrm>
          <a:prstGeom prst="rect">
            <a:avLst/>
          </a:prstGeom>
        </p:spPr>
        <p:txBody>
          <a:bodyPr lIns="0" tIns="0" rIns="0" bIns="0">
            <a:noAutofit/>
          </a:bodyPr>
          <a:lstStyle/>
          <a:p>
            <a:endParaRPr lang="fr-FR" sz="2000" b="0" strike="noStrike" spc="-1">
              <a:latin typeface="Arial"/>
            </a:endParaRPr>
          </a:p>
        </p:txBody>
      </p:sp>
      <p:sp>
        <p:nvSpPr>
          <p:cNvPr id="590" name="CustomShape 2"/>
          <p:cNvSpPr/>
          <p:nvPr/>
        </p:nvSpPr>
        <p:spPr>
          <a:xfrm>
            <a:off x="4278960" y="10157400"/>
            <a:ext cx="3257280" cy="5108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fld id="{F8451133-BE23-47E3-B004-3FAB0A25D3B1}" type="slidenum">
              <a:rPr lang="fr-FR" sz="1800" b="0" strike="noStrike" spc="-1">
                <a:solidFill>
                  <a:srgbClr val="000000"/>
                </a:solidFill>
                <a:latin typeface="+mn-lt"/>
                <a:ea typeface="+mn-ea"/>
              </a:rPr>
              <a:t>15</a:t>
            </a:fld>
            <a:endParaRPr lang="fr-FR" sz="1800" b="0" strike="noStrike" spc="-1">
              <a:latin typeface="Arial"/>
            </a:endParaRPr>
          </a:p>
        </p:txBody>
      </p:sp>
    </p:spTree>
    <p:extLst>
      <p:ext uri="{BB962C8B-B14F-4D97-AF65-F5344CB8AC3E}">
        <p14:creationId xmlns:p14="http://schemas.microsoft.com/office/powerpoint/2010/main" val="1732726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PlaceHolder 1"/>
          <p:cNvSpPr>
            <a:spLocks noGrp="1"/>
          </p:cNvSpPr>
          <p:nvPr>
            <p:ph type="body"/>
          </p:nvPr>
        </p:nvSpPr>
        <p:spPr>
          <a:xfrm>
            <a:off x="756000" y="5078520"/>
            <a:ext cx="6024240" cy="4787640"/>
          </a:xfrm>
          <a:prstGeom prst="rect">
            <a:avLst/>
          </a:prstGeom>
        </p:spPr>
        <p:txBody>
          <a:bodyPr lIns="0" tIns="0" rIns="0" bIns="0">
            <a:noAutofit/>
          </a:bodyPr>
          <a:lstStyle/>
          <a:p>
            <a:endParaRPr lang="fr-FR" sz="2000" b="0" strike="noStrike" spc="-1">
              <a:latin typeface="Arial"/>
            </a:endParaRPr>
          </a:p>
        </p:txBody>
      </p:sp>
      <p:sp>
        <p:nvSpPr>
          <p:cNvPr id="590" name="CustomShape 2"/>
          <p:cNvSpPr/>
          <p:nvPr/>
        </p:nvSpPr>
        <p:spPr>
          <a:xfrm>
            <a:off x="4278960" y="10157400"/>
            <a:ext cx="3257280" cy="5108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fld id="{F8451133-BE23-47E3-B004-3FAB0A25D3B1}" type="slidenum">
              <a:rPr lang="fr-FR" sz="1800" b="0" strike="noStrike" spc="-1">
                <a:solidFill>
                  <a:srgbClr val="000000"/>
                </a:solidFill>
                <a:latin typeface="+mn-lt"/>
                <a:ea typeface="+mn-ea"/>
              </a:rPr>
              <a:t>16</a:t>
            </a:fld>
            <a:endParaRPr lang="fr-FR" sz="1800" b="0" strike="noStrike" spc="-1">
              <a:latin typeface="Arial"/>
            </a:endParaRPr>
          </a:p>
        </p:txBody>
      </p:sp>
    </p:spTree>
    <p:extLst>
      <p:ext uri="{BB962C8B-B14F-4D97-AF65-F5344CB8AC3E}">
        <p14:creationId xmlns:p14="http://schemas.microsoft.com/office/powerpoint/2010/main" val="1169560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PlaceHolder 1"/>
          <p:cNvSpPr>
            <a:spLocks noGrp="1"/>
          </p:cNvSpPr>
          <p:nvPr>
            <p:ph type="body"/>
          </p:nvPr>
        </p:nvSpPr>
        <p:spPr>
          <a:xfrm>
            <a:off x="755640" y="5145120"/>
            <a:ext cx="6043320" cy="4205160"/>
          </a:xfrm>
          <a:prstGeom prst="rect">
            <a:avLst/>
          </a:prstGeom>
        </p:spPr>
        <p:txBody>
          <a:bodyPr lIns="0" tIns="0" rIns="0" bIns="0">
            <a:noAutofit/>
          </a:bodyPr>
          <a:lstStyle/>
          <a:p>
            <a:endParaRPr lang="fr-FR" sz="2000" b="0" strike="noStrike" spc="-1">
              <a:latin typeface="Arial"/>
            </a:endParaRPr>
          </a:p>
        </p:txBody>
      </p:sp>
      <p:sp>
        <p:nvSpPr>
          <p:cNvPr id="592" name="CustomShape 2"/>
          <p:cNvSpPr/>
          <p:nvPr/>
        </p:nvSpPr>
        <p:spPr>
          <a:xfrm>
            <a:off x="4281480" y="10155240"/>
            <a:ext cx="3271680" cy="531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C662518-966E-44C0-B7EB-729B38506085}" type="slidenum">
              <a:rPr lang="fr-FR" sz="1400" b="0" strike="noStrike" spc="-1">
                <a:solidFill>
                  <a:srgbClr val="000000"/>
                </a:solidFill>
                <a:latin typeface="Times New Roman"/>
                <a:ea typeface="+mn-ea"/>
              </a:rPr>
              <a:t>18</a:t>
            </a:fld>
            <a:endParaRPr lang="fr-FR" sz="1400" b="0" strike="noStrike" spc="-1">
              <a:latin typeface="Arial"/>
            </a:endParaRPr>
          </a:p>
        </p:txBody>
      </p:sp>
    </p:spTree>
    <p:extLst>
      <p:ext uri="{BB962C8B-B14F-4D97-AF65-F5344CB8AC3E}">
        <p14:creationId xmlns:p14="http://schemas.microsoft.com/office/powerpoint/2010/main" val="2055141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PlaceHolder 1"/>
          <p:cNvSpPr>
            <a:spLocks noGrp="1"/>
          </p:cNvSpPr>
          <p:nvPr>
            <p:ph type="body"/>
          </p:nvPr>
        </p:nvSpPr>
        <p:spPr>
          <a:xfrm>
            <a:off x="756000" y="5078520"/>
            <a:ext cx="6040800" cy="4804200"/>
          </a:xfrm>
          <a:prstGeom prst="rect">
            <a:avLst/>
          </a:prstGeom>
        </p:spPr>
        <p:txBody>
          <a:bodyPr lIns="0" tIns="0" rIns="0" bIns="0">
            <a:noAutofit/>
          </a:bodyPr>
          <a:lstStyle/>
          <a:p>
            <a:endParaRPr lang="fr-FR" sz="2000" b="0" strike="noStrike" spc="-1">
              <a:latin typeface="Arial"/>
            </a:endParaRPr>
          </a:p>
        </p:txBody>
      </p:sp>
      <p:sp>
        <p:nvSpPr>
          <p:cNvPr id="594" name="CustomShape 2"/>
          <p:cNvSpPr/>
          <p:nvPr/>
        </p:nvSpPr>
        <p:spPr>
          <a:xfrm>
            <a:off x="4278960" y="10157400"/>
            <a:ext cx="3273840" cy="527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69650FBD-3F2D-4AC3-B1CB-1888184BB337}" type="slidenum">
              <a:rPr lang="fr-FR" sz="1400" b="0" strike="noStrike" spc="-1">
                <a:solidFill>
                  <a:srgbClr val="000000"/>
                </a:solidFill>
                <a:latin typeface="Times New Roman"/>
                <a:ea typeface="+mn-ea"/>
              </a:rPr>
              <a:t>21</a:t>
            </a:fld>
            <a:endParaRPr lang="fr-FR" sz="1400" b="0" strike="noStrike" spc="-1">
              <a:latin typeface="Arial"/>
            </a:endParaRPr>
          </a:p>
        </p:txBody>
      </p:sp>
    </p:spTree>
    <p:extLst>
      <p:ext uri="{BB962C8B-B14F-4D97-AF65-F5344CB8AC3E}">
        <p14:creationId xmlns:p14="http://schemas.microsoft.com/office/powerpoint/2010/main" val="634682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9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10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11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11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17"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1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2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2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2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2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12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3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3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3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3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3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3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13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4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14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4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14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14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14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15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15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55"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5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6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6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1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6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6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7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7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7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7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17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7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8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8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18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8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18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18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18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18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18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93"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9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9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9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0"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20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20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20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20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20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21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21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21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21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21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21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21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21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22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22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22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22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22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22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22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theme" Target="../theme/theme5.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1.xml"/><Relationship Id="rId12" Type="http://schemas.openxmlformats.org/officeDocument/2006/relationships/slideLayout" Target="../slideLayouts/slideLayout72.xml"/><Relationship Id="rId13" Type="http://schemas.openxmlformats.org/officeDocument/2006/relationships/theme" Target="../theme/theme6.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240"/>
            <a:ext cx="10972080" cy="1145160"/>
          </a:xfrm>
          <a:prstGeom prst="rect">
            <a:avLst/>
          </a:prstGeom>
        </p:spPr>
        <p:txBody>
          <a:bodyPr lIns="0" tIns="0" rIns="0" bIns="0" anchor="ctr">
            <a:spAutoFit/>
          </a:bodyPr>
          <a:lstStyle/>
          <a:p>
            <a:r>
              <a:rPr lang="fr-FR" sz="1800" b="0" strike="noStrike" spc="-1">
                <a:latin typeface="Arial"/>
              </a:rPr>
              <a:t>Cliquez pour éditer le format du texte-titre</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7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115"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15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 name="PlaceHolder 1"/>
          <p:cNvSpPr>
            <a:spLocks noGrp="1"/>
          </p:cNvSpPr>
          <p:nvPr>
            <p:ph type="title"/>
          </p:nvPr>
        </p:nvSpPr>
        <p:spPr>
          <a:xfrm>
            <a:off x="609120" y="273240"/>
            <a:ext cx="10972440" cy="11448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191" name="PlaceHolder 2"/>
          <p:cNvSpPr>
            <a:spLocks noGrp="1"/>
          </p:cNvSpPr>
          <p:nvPr>
            <p:ph type="body"/>
          </p:nvPr>
        </p:nvSpPr>
        <p:spPr>
          <a:xfrm>
            <a:off x="609120" y="1604160"/>
            <a:ext cx="10972440" cy="3977280"/>
          </a:xfrm>
          <a:prstGeom prst="rect">
            <a:avLst/>
          </a:prstGeom>
        </p:spPr>
        <p:txBody>
          <a:bodyPr lIns="0" tIns="0" rIns="0" bIns="0">
            <a:normAutofit/>
          </a:bodyPr>
          <a:lstStyle/>
          <a:p>
            <a:pPr marL="432000" indent="-324000">
              <a:spcBef>
                <a:spcPts val="1412"/>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28"/>
              </a:spcBef>
              <a:buClr>
                <a:srgbClr val="000000"/>
              </a:buClr>
              <a:buSzPct val="75000"/>
              <a:buFont typeface="Symbol" charset="2"/>
              <a:buChar char=""/>
            </a:pPr>
            <a:r>
              <a:rPr lang="fr-FR" sz="2800" b="0" strike="noStrike" spc="-1">
                <a:latin typeface="Arial"/>
              </a:rPr>
              <a:t>Second niveau de plan</a:t>
            </a:r>
          </a:p>
          <a:p>
            <a:pPr marL="1296000" lvl="2" indent="-288000">
              <a:spcBef>
                <a:spcPts val="848"/>
              </a:spcBef>
              <a:buClr>
                <a:srgbClr val="000000"/>
              </a:buClr>
              <a:buSzPct val="45000"/>
              <a:buFont typeface="Wingdings" charset="2"/>
              <a:buChar char=""/>
            </a:pPr>
            <a:r>
              <a:rPr lang="fr-FR" sz="2390" b="0" strike="noStrike" spc="-1">
                <a:latin typeface="Arial"/>
              </a:rPr>
              <a:t>Troisième niveau de plan</a:t>
            </a:r>
          </a:p>
          <a:p>
            <a:pPr marL="1728000" lvl="3" indent="-216000">
              <a:spcBef>
                <a:spcPts val="564"/>
              </a:spcBef>
              <a:buClr>
                <a:srgbClr val="000000"/>
              </a:buClr>
              <a:buSzPct val="75000"/>
              <a:buFont typeface="Symbol" charset="2"/>
              <a:buChar char=""/>
            </a:pPr>
            <a:r>
              <a:rPr lang="fr-FR" sz="2010" b="0" strike="noStrike" spc="-1">
                <a:latin typeface="Arial"/>
              </a:rPr>
              <a:t>Quatrième niveau de plan</a:t>
            </a:r>
          </a:p>
          <a:p>
            <a:pPr marL="2160000" lvl="4" indent="-216000">
              <a:spcBef>
                <a:spcPts val="281"/>
              </a:spcBef>
              <a:buClr>
                <a:srgbClr val="000000"/>
              </a:buClr>
              <a:buSzPct val="45000"/>
              <a:buFont typeface="Wingdings" charset="2"/>
              <a:buChar char=""/>
            </a:pPr>
            <a:r>
              <a:rPr lang="fr-FR" sz="2010" b="0" strike="noStrike" spc="-1">
                <a:latin typeface="Arial"/>
              </a:rPr>
              <a:t>Cinquième niveau de plan</a:t>
            </a:r>
          </a:p>
          <a:p>
            <a:pPr marL="2592000" lvl="5" indent="-216000">
              <a:spcBef>
                <a:spcPts val="281"/>
              </a:spcBef>
              <a:buClr>
                <a:srgbClr val="000000"/>
              </a:buClr>
              <a:buSzPct val="45000"/>
              <a:buFont typeface="Wingdings" charset="2"/>
              <a:buChar char=""/>
            </a:pPr>
            <a:r>
              <a:rPr lang="fr-FR" sz="2010" b="0" strike="noStrike" spc="-1">
                <a:latin typeface="Arial"/>
              </a:rPr>
              <a:t>Sixième niveau de plan</a:t>
            </a:r>
          </a:p>
          <a:p>
            <a:pPr marL="3024000" lvl="6" indent="-216000">
              <a:spcBef>
                <a:spcPts val="281"/>
              </a:spcBef>
              <a:buClr>
                <a:srgbClr val="000000"/>
              </a:buClr>
              <a:buSzPct val="45000"/>
              <a:buFont typeface="Wingdings" charset="2"/>
              <a:buChar char=""/>
            </a:pPr>
            <a:r>
              <a:rPr lang="fr-FR" sz="201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docs.google.com/forms/d/e/1FAIpQLSe2DBQC3gyjctR5HevXRVRsn9jIrVuH7R_7wGO1XxX5n4uMkQ/viewform?usp=sf_link"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12.t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png"/><Relationship Id="rId3" Type="http://schemas.openxmlformats.org/officeDocument/2006/relationships/hyperlink" Target="https://www.legifrance.gouv.fr/jorf/id/JORFTEXT000043285825"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png"/><Relationship Id="rId3" Type="http://schemas.openxmlformats.org/officeDocument/2006/relationships/hyperlink" Target="https://www.legifrance.gouv.fr/jorf/id/JORFTEXT000043285825"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png"/><Relationship Id="rId3" Type="http://schemas.openxmlformats.org/officeDocument/2006/relationships/hyperlink" Target="https://www.legifrance.gouv.fr/jorf/id/JORFTEXT000043285825"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png"/><Relationship Id="rId3" Type="http://schemas.openxmlformats.org/officeDocument/2006/relationships/hyperlink" Target="https://www.legifrance.gouv.fr/jorf/id/JORFTEXT000043285825"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png"/><Relationship Id="rId3" Type="http://schemas.openxmlformats.org/officeDocument/2006/relationships/hyperlink" Target="https://www.legifrance.gouv.fr/jorf/id/JORFTEXT000043285825"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png"/><Relationship Id="rId3" Type="http://schemas.openxmlformats.org/officeDocument/2006/relationships/hyperlink" Target="https://www.legifrance.gouv.fr/jorf/id/JORFTEXT000043285825"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png"/><Relationship Id="rId3" Type="http://schemas.openxmlformats.org/officeDocument/2006/relationships/hyperlink" Target="https://www.legifrance.gouv.fr/jorf/id/JORFTEXT00004328582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legifrance.gouv.fr/jorf/id/JORFTEXT000043285825" TargetMode="External"/><Relationship Id="rId4" Type="http://schemas.openxmlformats.org/officeDocument/2006/relationships/image" Target="../media/image13.png"/><Relationship Id="rId1" Type="http://schemas.openxmlformats.org/officeDocument/2006/relationships/slideLayout" Target="../slideLayouts/slideLayout49.xml"/><Relationship Id="rId2"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hyperlink" Target="https://www.impots.gouv.fr/portail/node/14071" TargetMode="External"/><Relationship Id="rId4" Type="http://schemas.openxmlformats.org/officeDocument/2006/relationships/hyperlink" Target="https://www.impots.gouv.fr/portail/node/14072" TargetMode="External"/><Relationship Id="rId5" Type="http://schemas.openxmlformats.org/officeDocument/2006/relationships/image" Target="../media/image2.png"/><Relationship Id="rId6" Type="http://schemas.openxmlformats.org/officeDocument/2006/relationships/hyperlink" Target="https://www.legifrance.gouv.fr/jorf/id/JORFTEXT000043285825" TargetMode="External"/><Relationship Id="rId1" Type="http://schemas.openxmlformats.org/officeDocument/2006/relationships/slideLayout" Target="../slideLayouts/slideLayout49.xml"/><Relationship Id="rId2" Type="http://schemas.openxmlformats.org/officeDocument/2006/relationships/hyperlink" Target="https://www.impots.gouv.fr/portail/node/14070"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impots.gouv.fr/portail/node/14077" TargetMode="External"/><Relationship Id="rId4" Type="http://schemas.openxmlformats.org/officeDocument/2006/relationships/hyperlink" Target="https://www.impots.gouv.fr/portail/node/14076" TargetMode="External"/><Relationship Id="rId5" Type="http://schemas.openxmlformats.org/officeDocument/2006/relationships/image" Target="../media/image2.png"/><Relationship Id="rId6" Type="http://schemas.openxmlformats.org/officeDocument/2006/relationships/image" Target="../media/image14.png"/><Relationship Id="rId1" Type="http://schemas.openxmlformats.org/officeDocument/2006/relationships/slideLayout" Target="../slideLayouts/slideLayout49.xml"/><Relationship Id="rId2" Type="http://schemas.openxmlformats.org/officeDocument/2006/relationships/hyperlink" Target="https://www.impots.gouv.fr/portail/node/9679" TargetMode="External"/></Relationships>
</file>

<file path=ppt/slides/_rels/slide43.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 Type="http://schemas.openxmlformats.org/officeDocument/2006/relationships/slideLayout" Target="../slideLayouts/slideLayout13.xml"/><Relationship Id="rId2" Type="http://schemas.openxmlformats.org/officeDocument/2006/relationships/hyperlink" Target="https://www.economie.gouv.fr/covid19-soutien-entreprises/aides-versees-fonds-solidarite" TargetMode="External"/><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chart" Target="../charts/chart2.xml"/><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image" Target="../media/image5.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88000"/>
          </a:srgbClr>
        </a:solidFill>
        <a:effectLst/>
      </p:bgPr>
    </p:bg>
    <p:spTree>
      <p:nvGrpSpPr>
        <p:cNvPr id="1" name=""/>
        <p:cNvGrpSpPr/>
        <p:nvPr/>
      </p:nvGrpSpPr>
      <p:grpSpPr>
        <a:xfrm>
          <a:off x="0" y="0"/>
          <a:ext cx="0" cy="0"/>
          <a:chOff x="0" y="0"/>
          <a:chExt cx="0" cy="0"/>
        </a:xfrm>
      </p:grpSpPr>
      <p:sp>
        <p:nvSpPr>
          <p:cNvPr id="234" name="CustomShape 1"/>
          <p:cNvSpPr/>
          <p:nvPr/>
        </p:nvSpPr>
        <p:spPr>
          <a:xfrm>
            <a:off x="4413960" y="476280"/>
            <a:ext cx="7714800" cy="5842440"/>
          </a:xfrm>
          <a:custGeom>
            <a:avLst/>
            <a:gdLst/>
            <a:ahLst/>
            <a:cxnLst/>
            <a:rect l="l" t="t" r="r" b="b"/>
            <a:pathLst>
              <a:path w="7778213" h="5905781">
                <a:moveTo>
                  <a:pt x="3727582" y="0"/>
                </a:moveTo>
                <a:lnTo>
                  <a:pt x="7778213" y="0"/>
                </a:lnTo>
                <a:lnTo>
                  <a:pt x="7778213" y="5905761"/>
                </a:lnTo>
                <a:lnTo>
                  <a:pt x="7485321" y="5905761"/>
                </a:lnTo>
                <a:lnTo>
                  <a:pt x="7485321" y="5905762"/>
                </a:lnTo>
                <a:lnTo>
                  <a:pt x="4228895" y="5905762"/>
                </a:lnTo>
                <a:lnTo>
                  <a:pt x="4228895" y="5905780"/>
                </a:lnTo>
                <a:lnTo>
                  <a:pt x="3936003" y="5905780"/>
                </a:lnTo>
                <a:lnTo>
                  <a:pt x="3936003" y="5905781"/>
                </a:lnTo>
                <a:lnTo>
                  <a:pt x="0" y="5905781"/>
                </a:lnTo>
                <a:lnTo>
                  <a:pt x="2796838" y="20"/>
                </a:lnTo>
                <a:lnTo>
                  <a:pt x="3089730" y="20"/>
                </a:lnTo>
                <a:lnTo>
                  <a:pt x="3089730" y="19"/>
                </a:lnTo>
                <a:lnTo>
                  <a:pt x="3434690" y="19"/>
                </a:lnTo>
                <a:lnTo>
                  <a:pt x="3434690" y="1"/>
                </a:lnTo>
                <a:lnTo>
                  <a:pt x="3727582" y="1"/>
                </a:lnTo>
                <a:close/>
              </a:path>
            </a:pathLst>
          </a:custGeom>
          <a:solidFill>
            <a:srgbClr val="B4B4B4">
              <a:alpha val="50000"/>
            </a:srgbClr>
          </a:solidFill>
          <a:ln w="25560">
            <a:noFill/>
          </a:ln>
        </p:spPr>
        <p:style>
          <a:lnRef idx="0">
            <a:scrgbClr r="0" g="0" b="0"/>
          </a:lnRef>
          <a:fillRef idx="0">
            <a:scrgbClr r="0" g="0" b="0"/>
          </a:fillRef>
          <a:effectRef idx="0">
            <a:scrgbClr r="0" g="0" b="0"/>
          </a:effectRef>
          <a:fontRef idx="minor"/>
        </p:style>
      </p:sp>
      <p:sp>
        <p:nvSpPr>
          <p:cNvPr id="235" name="CustomShape 2"/>
          <p:cNvSpPr/>
          <p:nvPr/>
        </p:nvSpPr>
        <p:spPr>
          <a:xfrm>
            <a:off x="0" y="476280"/>
            <a:ext cx="6706440" cy="5842440"/>
          </a:xfrm>
          <a:custGeom>
            <a:avLst/>
            <a:gdLst/>
            <a:ahLst/>
            <a:cxnLst/>
            <a:rect l="l" t="t" r="r" b="b"/>
            <a:pathLst>
              <a:path w="6769978" h="5905761">
                <a:moveTo>
                  <a:pt x="0" y="0"/>
                </a:moveTo>
                <a:lnTo>
                  <a:pt x="6769978" y="0"/>
                </a:lnTo>
                <a:lnTo>
                  <a:pt x="3973138" y="5905761"/>
                </a:lnTo>
                <a:lnTo>
                  <a:pt x="0" y="5905761"/>
                </a:lnTo>
                <a:close/>
              </a:path>
            </a:pathLst>
          </a:custGeom>
          <a:solidFill>
            <a:srgbClr val="262626"/>
          </a:solidFill>
          <a:ln w="25560">
            <a:noFill/>
          </a:ln>
        </p:spPr>
        <p:style>
          <a:lnRef idx="0">
            <a:scrgbClr r="0" g="0" b="0"/>
          </a:lnRef>
          <a:fillRef idx="0">
            <a:scrgbClr r="0" g="0" b="0"/>
          </a:fillRef>
          <a:effectRef idx="0">
            <a:scrgbClr r="0" g="0" b="0"/>
          </a:effectRef>
          <a:fontRef idx="minor"/>
        </p:style>
      </p:sp>
      <p:sp>
        <p:nvSpPr>
          <p:cNvPr id="236" name="CustomShape 3"/>
          <p:cNvSpPr/>
          <p:nvPr/>
        </p:nvSpPr>
        <p:spPr>
          <a:xfrm>
            <a:off x="841320" y="1655280"/>
            <a:ext cx="4160520" cy="1884600"/>
          </a:xfrm>
          <a:prstGeom prst="rect">
            <a:avLst/>
          </a:prstGeom>
          <a:noFill/>
          <a:ln>
            <a:noFill/>
          </a:ln>
        </p:spPr>
        <p:style>
          <a:lnRef idx="0">
            <a:scrgbClr r="0" g="0" b="0"/>
          </a:lnRef>
          <a:fillRef idx="0">
            <a:scrgbClr r="0" g="0" b="0"/>
          </a:fillRef>
          <a:effectRef idx="0">
            <a:scrgbClr r="0" g="0" b="0"/>
          </a:effectRef>
          <a:fontRef idx="minor"/>
        </p:style>
      </p:sp>
      <p:sp>
        <p:nvSpPr>
          <p:cNvPr id="237" name="CustomShape 4"/>
          <p:cNvSpPr/>
          <p:nvPr/>
        </p:nvSpPr>
        <p:spPr>
          <a:xfrm>
            <a:off x="420120" y="4339440"/>
            <a:ext cx="3342600" cy="765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2500" lnSpcReduction="10000"/>
          </a:bodyPr>
          <a:lstStyle/>
          <a:p>
            <a:pPr>
              <a:lnSpc>
                <a:spcPct val="100000"/>
              </a:lnSpc>
              <a:spcBef>
                <a:spcPts val="1001"/>
              </a:spcBef>
            </a:pPr>
            <a:r>
              <a:rPr lang="fr-FR" sz="2400" b="1" strike="noStrike" spc="-1">
                <a:solidFill>
                  <a:srgbClr val="FFFFFF"/>
                </a:solidFill>
                <a:latin typeface="Arial"/>
                <a:ea typeface="DejaVu Sans"/>
              </a:rPr>
              <a:t>26 avril 2021 </a:t>
            </a:r>
            <a:endParaRPr lang="fr-FR" sz="2400" b="0" strike="noStrike" spc="-1">
              <a:latin typeface="Arial"/>
            </a:endParaRPr>
          </a:p>
          <a:p>
            <a:pPr>
              <a:lnSpc>
                <a:spcPct val="100000"/>
              </a:lnSpc>
              <a:spcBef>
                <a:spcPts val="1001"/>
              </a:spcBef>
            </a:pPr>
            <a:r>
              <a:rPr lang="fr-FR" sz="2400" b="1" strike="noStrike" spc="-1">
                <a:solidFill>
                  <a:srgbClr val="FFFFFF"/>
                </a:solidFill>
                <a:latin typeface="Arial"/>
                <a:ea typeface="DejaVu Sans"/>
              </a:rPr>
              <a:t>27 avril 2021</a:t>
            </a:r>
            <a:endParaRPr lang="fr-FR" sz="2400" b="0" strike="noStrike" spc="-1">
              <a:latin typeface="Arial"/>
            </a:endParaRPr>
          </a:p>
        </p:txBody>
      </p:sp>
      <p:pic>
        <p:nvPicPr>
          <p:cNvPr id="238" name="Picture 3"/>
          <p:cNvPicPr/>
          <p:nvPr/>
        </p:nvPicPr>
        <p:blipFill>
          <a:blip r:embed="rId2"/>
          <a:stretch/>
        </p:blipFill>
        <p:spPr>
          <a:xfrm>
            <a:off x="6224040" y="3744000"/>
            <a:ext cx="2742840" cy="2030400"/>
          </a:xfrm>
          <a:prstGeom prst="rect">
            <a:avLst/>
          </a:prstGeom>
          <a:ln>
            <a:noFill/>
          </a:ln>
        </p:spPr>
      </p:pic>
      <p:pic>
        <p:nvPicPr>
          <p:cNvPr id="239" name="Image 80"/>
          <p:cNvPicPr/>
          <p:nvPr/>
        </p:nvPicPr>
        <p:blipFill>
          <a:blip r:embed="rId3"/>
          <a:stretch/>
        </p:blipFill>
        <p:spPr>
          <a:xfrm>
            <a:off x="7920000" y="694440"/>
            <a:ext cx="2877120" cy="2389320"/>
          </a:xfrm>
          <a:prstGeom prst="rect">
            <a:avLst/>
          </a:prstGeom>
          <a:ln>
            <a:noFill/>
          </a:ln>
        </p:spPr>
      </p:pic>
      <p:sp>
        <p:nvSpPr>
          <p:cNvPr id="240" name="CustomShape 5"/>
          <p:cNvSpPr/>
          <p:nvPr/>
        </p:nvSpPr>
        <p:spPr>
          <a:xfrm>
            <a:off x="420120" y="864000"/>
            <a:ext cx="4703400" cy="172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1" strike="noStrike" spc="-1">
                <a:solidFill>
                  <a:srgbClr val="FFFFFF"/>
                </a:solidFill>
                <a:latin typeface="Arial"/>
                <a:ea typeface="DejaVu Sans"/>
              </a:rPr>
              <a:t> </a:t>
            </a:r>
            <a:r>
              <a:rPr lang="fr-FR" sz="3200" b="0" strike="noStrike" spc="-1">
                <a:solidFill>
                  <a:srgbClr val="FFFFFF"/>
                </a:solidFill>
                <a:latin typeface="Arial"/>
                <a:ea typeface="DejaVu Sans"/>
              </a:rPr>
              <a:t>Comité départemental de suivi de la situation sanitaire</a:t>
            </a:r>
            <a:endParaRPr lang="fr-FR" sz="3200" b="0" strike="noStrike" spc="-1">
              <a:latin typeface="Arial"/>
            </a:endParaRPr>
          </a:p>
        </p:txBody>
      </p:sp>
      <p:pic>
        <p:nvPicPr>
          <p:cNvPr id="241" name="Image 87"/>
          <p:cNvPicPr/>
          <p:nvPr/>
        </p:nvPicPr>
        <p:blipFill>
          <a:blip r:embed="rId4"/>
          <a:stretch/>
        </p:blipFill>
        <p:spPr>
          <a:xfrm>
            <a:off x="9513000" y="3557160"/>
            <a:ext cx="2043000" cy="2310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CustomShape 1"/>
          <p:cNvSpPr/>
          <p:nvPr/>
        </p:nvSpPr>
        <p:spPr>
          <a:xfrm>
            <a:off x="72000" y="72000"/>
            <a:ext cx="4241160" cy="193716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292" name="CustomShape 2"/>
          <p:cNvSpPr/>
          <p:nvPr/>
        </p:nvSpPr>
        <p:spPr>
          <a:xfrm>
            <a:off x="144000" y="288000"/>
            <a:ext cx="4083120" cy="164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600" b="1" strike="noStrike" spc="-1">
                <a:solidFill>
                  <a:srgbClr val="E7E6E6"/>
                </a:solidFill>
                <a:latin typeface="Calibri Light"/>
                <a:ea typeface="DejaVu Sans"/>
              </a:rPr>
              <a:t>Activité de la cellule territoriale d’appui à l’isolement (CTAI)</a:t>
            </a:r>
            <a:endParaRPr lang="fr-FR" sz="3600" b="0" strike="noStrike" spc="-1">
              <a:latin typeface="Arial"/>
            </a:endParaRPr>
          </a:p>
        </p:txBody>
      </p:sp>
      <p:sp>
        <p:nvSpPr>
          <p:cNvPr id="293" name="CustomShape 3"/>
          <p:cNvSpPr/>
          <p:nvPr/>
        </p:nvSpPr>
        <p:spPr>
          <a:xfrm>
            <a:off x="5297040" y="622080"/>
            <a:ext cx="8653320" cy="4997520"/>
          </a:xfrm>
          <a:prstGeom prst="rect">
            <a:avLst/>
          </a:prstGeom>
          <a:noFill/>
          <a:ln>
            <a:noFill/>
          </a:ln>
        </p:spPr>
        <p:style>
          <a:lnRef idx="0">
            <a:scrgbClr r="0" g="0" b="0"/>
          </a:lnRef>
          <a:fillRef idx="0">
            <a:scrgbClr r="0" g="0" b="0"/>
          </a:fillRef>
          <a:effectRef idx="0">
            <a:scrgbClr r="0" g="0" b="0"/>
          </a:effectRef>
          <a:fontRef idx="minor"/>
        </p:style>
      </p:sp>
      <p:sp>
        <p:nvSpPr>
          <p:cNvPr id="294" name="CustomShape 4"/>
          <p:cNvSpPr/>
          <p:nvPr/>
        </p:nvSpPr>
        <p:spPr>
          <a:xfrm>
            <a:off x="558720" y="4250160"/>
            <a:ext cx="3582720" cy="1155240"/>
          </a:xfrm>
          <a:prstGeom prst="rect">
            <a:avLst/>
          </a:prstGeom>
          <a:noFill/>
          <a:ln>
            <a:noFill/>
          </a:ln>
        </p:spPr>
        <p:style>
          <a:lnRef idx="0">
            <a:scrgbClr r="0" g="0" b="0"/>
          </a:lnRef>
          <a:fillRef idx="0">
            <a:scrgbClr r="0" g="0" b="0"/>
          </a:fillRef>
          <a:effectRef idx="0">
            <a:scrgbClr r="0" g="0" b="0"/>
          </a:effectRef>
          <a:fontRef idx="minor"/>
        </p:style>
      </p:sp>
      <p:sp>
        <p:nvSpPr>
          <p:cNvPr id="295" name="CustomShape 5"/>
          <p:cNvSpPr/>
          <p:nvPr/>
        </p:nvSpPr>
        <p:spPr>
          <a:xfrm>
            <a:off x="72000" y="2232000"/>
            <a:ext cx="4241160" cy="395388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296" name="CustomShape 6"/>
          <p:cNvSpPr/>
          <p:nvPr/>
        </p:nvSpPr>
        <p:spPr>
          <a:xfrm>
            <a:off x="144000" y="2454120"/>
            <a:ext cx="4169160" cy="31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fr-FR" sz="1800" b="0" strike="noStrike" spc="-1">
                <a:solidFill>
                  <a:srgbClr val="FFFFFF"/>
                </a:solidFill>
                <a:latin typeface="Calibri Light"/>
                <a:ea typeface="DejaVu Sans"/>
              </a:rPr>
              <a:t>L’isolement des personnes positives et de leurs cas contacts est au cœur de la stratégie « </a:t>
            </a:r>
            <a:r>
              <a:rPr lang="fr-FR" sz="1800" b="0" i="1" strike="noStrike" spc="-1">
                <a:solidFill>
                  <a:srgbClr val="FFFFFF"/>
                </a:solidFill>
                <a:latin typeface="Calibri Light"/>
                <a:ea typeface="DejaVu Sans"/>
              </a:rPr>
              <a:t>Tester - Alerter- Protéger</a:t>
            </a:r>
            <a:r>
              <a:rPr lang="fr-FR" sz="1800" b="0" strike="noStrike" spc="-1">
                <a:solidFill>
                  <a:srgbClr val="FFFFFF"/>
                </a:solidFill>
                <a:latin typeface="Calibri Light"/>
                <a:ea typeface="DejaVu Sans"/>
              </a:rPr>
              <a:t> » .</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800" b="0" strike="noStrike" spc="-1">
                <a:solidFill>
                  <a:srgbClr val="FFFFFF"/>
                </a:solidFill>
                <a:latin typeface="Calibri Light"/>
                <a:ea typeface="DejaVu Sans"/>
              </a:rPr>
              <a:t>L’accompagnement social, matériel et psychologique des personnes dans l’isolement est assuré, dans chaque département, par une cellule territoriale d’appui à l’isolement.</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800" b="0" strike="noStrike" spc="-1">
                <a:solidFill>
                  <a:srgbClr val="FFFFFF"/>
                </a:solidFill>
                <a:latin typeface="Calibri Light"/>
                <a:ea typeface="DejaVu Sans"/>
              </a:rPr>
              <a:t>Dans le Vaucluse, cette plate-forme est déléguée à l’association « Entraide Pierre Valdo ».</a:t>
            </a:r>
            <a:endParaRPr lang="fr-FR" sz="1800" b="0" strike="noStrike" spc="-1">
              <a:latin typeface="Arial"/>
            </a:endParaRPr>
          </a:p>
        </p:txBody>
      </p:sp>
      <p:pic>
        <p:nvPicPr>
          <p:cNvPr id="297" name="Image 296"/>
          <p:cNvPicPr/>
          <p:nvPr/>
        </p:nvPicPr>
        <p:blipFill>
          <a:blip r:embed="rId2"/>
          <a:stretch/>
        </p:blipFill>
        <p:spPr>
          <a:xfrm>
            <a:off x="5328000" y="3384000"/>
            <a:ext cx="5800680" cy="3473640"/>
          </a:xfrm>
          <a:prstGeom prst="rect">
            <a:avLst/>
          </a:prstGeom>
          <a:ln>
            <a:noFill/>
          </a:ln>
        </p:spPr>
      </p:pic>
      <p:pic>
        <p:nvPicPr>
          <p:cNvPr id="298" name="Image 297"/>
          <p:cNvPicPr/>
          <p:nvPr/>
        </p:nvPicPr>
        <p:blipFill>
          <a:blip r:embed="rId3"/>
          <a:stretch/>
        </p:blipFill>
        <p:spPr>
          <a:xfrm>
            <a:off x="5040000" y="-61560"/>
            <a:ext cx="6285240" cy="35172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ustomShape 1"/>
          <p:cNvSpPr/>
          <p:nvPr/>
        </p:nvSpPr>
        <p:spPr>
          <a:xfrm>
            <a:off x="466200" y="588960"/>
            <a:ext cx="3353040" cy="389052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300" name="CustomShape 2"/>
          <p:cNvSpPr/>
          <p:nvPr/>
        </p:nvSpPr>
        <p:spPr>
          <a:xfrm>
            <a:off x="466200" y="731520"/>
            <a:ext cx="3353040" cy="3176280"/>
          </a:xfrm>
          <a:prstGeom prst="rect">
            <a:avLst/>
          </a:prstGeom>
          <a:noFill/>
          <a:ln>
            <a:noFill/>
          </a:ln>
        </p:spPr>
        <p:style>
          <a:lnRef idx="0">
            <a:scrgbClr r="0" g="0" b="0"/>
          </a:lnRef>
          <a:fillRef idx="0">
            <a:scrgbClr r="0" g="0" b="0"/>
          </a:fillRef>
          <a:effectRef idx="0">
            <a:scrgbClr r="0" g="0" b="0"/>
          </a:effectRef>
          <a:fontRef idx="minor"/>
        </p:style>
      </p:sp>
      <p:sp>
        <p:nvSpPr>
          <p:cNvPr id="301" name="CustomShape 3"/>
          <p:cNvSpPr/>
          <p:nvPr/>
        </p:nvSpPr>
        <p:spPr>
          <a:xfrm>
            <a:off x="466200" y="4577400"/>
            <a:ext cx="3353040" cy="191880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0" strike="noStrike" spc="-1">
                <a:solidFill>
                  <a:srgbClr val="D9D9D9"/>
                </a:solidFill>
                <a:latin typeface="Arial"/>
                <a:ea typeface="DejaVu Sans"/>
              </a:rPr>
              <a:t>Comité départemental de suivi de la situation sanitaire </a:t>
            </a:r>
            <a:endParaRPr lang="fr-FR" sz="1800" b="0" strike="noStrike" spc="-1">
              <a:latin typeface="Arial"/>
            </a:endParaRPr>
          </a:p>
          <a:p>
            <a:pPr>
              <a:lnSpc>
                <a:spcPct val="100000"/>
              </a:lnSpc>
            </a:pPr>
            <a:r>
              <a:rPr lang="fr-FR" sz="1800" b="0" strike="noStrike" spc="-1">
                <a:solidFill>
                  <a:srgbClr val="D9D9D9"/>
                </a:solidFill>
                <a:latin typeface="Arial"/>
                <a:ea typeface="DejaVu Sans"/>
              </a:rPr>
              <a:t>29 &amp; 30 mars 2021</a:t>
            </a:r>
            <a:endParaRPr lang="fr-FR" sz="1800" b="0" strike="noStrike" spc="-1">
              <a:latin typeface="Arial"/>
            </a:endParaRPr>
          </a:p>
        </p:txBody>
      </p:sp>
      <p:sp>
        <p:nvSpPr>
          <p:cNvPr id="302" name="CustomShape 4"/>
          <p:cNvSpPr/>
          <p:nvPr/>
        </p:nvSpPr>
        <p:spPr>
          <a:xfrm>
            <a:off x="3960000" y="588960"/>
            <a:ext cx="7711920" cy="590724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sp>
      <p:sp>
        <p:nvSpPr>
          <p:cNvPr id="303" name="CustomShape 5"/>
          <p:cNvSpPr/>
          <p:nvPr/>
        </p:nvSpPr>
        <p:spPr>
          <a:xfrm>
            <a:off x="3960000" y="588960"/>
            <a:ext cx="7711920" cy="5907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3000"/>
              </a:lnSpc>
              <a:spcBef>
                <a:spcPts val="1001"/>
              </a:spcBef>
              <a:spcAft>
                <a:spcPts val="1426"/>
              </a:spcAft>
            </a:pPr>
            <a:r>
              <a:rPr lang="fr-FR" sz="5400" b="1" strike="noStrike" spc="-1">
                <a:solidFill>
                  <a:srgbClr val="000000"/>
                </a:solidFill>
                <a:latin typeface="Arial"/>
                <a:ea typeface="DejaVu Sans"/>
              </a:rPr>
              <a:t>Situation en milieu scolaire</a:t>
            </a:r>
            <a:endParaRPr lang="fr-FR" sz="5400" b="0" strike="noStrike" spc="-1">
              <a:latin typeface="Arial"/>
            </a:endParaRPr>
          </a:p>
        </p:txBody>
      </p:sp>
      <p:pic>
        <p:nvPicPr>
          <p:cNvPr id="304" name="Image 80"/>
          <p:cNvPicPr/>
          <p:nvPr/>
        </p:nvPicPr>
        <p:blipFill>
          <a:blip r:embed="rId2"/>
          <a:stretch/>
        </p:blipFill>
        <p:spPr>
          <a:xfrm>
            <a:off x="0" y="0"/>
            <a:ext cx="592920" cy="491040"/>
          </a:xfrm>
          <a:prstGeom prst="rect">
            <a:avLst/>
          </a:prstGeom>
          <a:ln>
            <a:noFill/>
          </a:ln>
        </p:spPr>
      </p:pic>
      <p:pic>
        <p:nvPicPr>
          <p:cNvPr id="305" name="Image 87"/>
          <p:cNvPicPr/>
          <p:nvPr/>
        </p:nvPicPr>
        <p:blipFill>
          <a:blip r:embed="rId3"/>
          <a:stretch/>
        </p:blipFill>
        <p:spPr>
          <a:xfrm>
            <a:off x="7140600" y="4488480"/>
            <a:ext cx="1350720" cy="15282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CustomShape 1"/>
          <p:cNvSpPr/>
          <p:nvPr/>
        </p:nvSpPr>
        <p:spPr>
          <a:xfrm>
            <a:off x="4032000" y="612720"/>
            <a:ext cx="7978320" cy="743040"/>
          </a:xfrm>
          <a:prstGeom prst="rect">
            <a:avLst/>
          </a:prstGeom>
          <a:noFill/>
          <a:ln>
            <a:noFill/>
          </a:ln>
        </p:spPr>
        <p:style>
          <a:lnRef idx="0">
            <a:scrgbClr r="0" g="0" b="0"/>
          </a:lnRef>
          <a:fillRef idx="0">
            <a:scrgbClr r="0" g="0" b="0"/>
          </a:fillRef>
          <a:effectRef idx="0">
            <a:scrgbClr r="0" g="0" b="0"/>
          </a:effectRef>
          <a:fontRef idx="minor"/>
        </p:style>
      </p:sp>
      <p:sp>
        <p:nvSpPr>
          <p:cNvPr id="307" name="CustomShape 2"/>
          <p:cNvSpPr/>
          <p:nvPr/>
        </p:nvSpPr>
        <p:spPr>
          <a:xfrm>
            <a:off x="466200" y="4783320"/>
            <a:ext cx="3737520" cy="883080"/>
          </a:xfrm>
          <a:prstGeom prst="rect">
            <a:avLst/>
          </a:prstGeom>
          <a:noFill/>
          <a:ln>
            <a:noFill/>
          </a:ln>
        </p:spPr>
        <p:style>
          <a:lnRef idx="0">
            <a:scrgbClr r="0" g="0" b="0"/>
          </a:lnRef>
          <a:fillRef idx="0">
            <a:scrgbClr r="0" g="0" b="0"/>
          </a:fillRef>
          <a:effectRef idx="0">
            <a:scrgbClr r="0" g="0" b="0"/>
          </a:effectRef>
          <a:fontRef idx="minor"/>
        </p:style>
      </p:sp>
      <p:sp>
        <p:nvSpPr>
          <p:cNvPr id="308" name="CustomShape 3"/>
          <p:cNvSpPr/>
          <p:nvPr/>
        </p:nvSpPr>
        <p:spPr>
          <a:xfrm>
            <a:off x="4032000" y="1482120"/>
            <a:ext cx="7610400" cy="373680"/>
          </a:xfrm>
          <a:prstGeom prst="rect">
            <a:avLst/>
          </a:prstGeom>
          <a:noFill/>
          <a:ln>
            <a:noFill/>
          </a:ln>
        </p:spPr>
        <p:style>
          <a:lnRef idx="0">
            <a:scrgbClr r="0" g="0" b="0"/>
          </a:lnRef>
          <a:fillRef idx="0">
            <a:scrgbClr r="0" g="0" b="0"/>
          </a:fillRef>
          <a:effectRef idx="0">
            <a:scrgbClr r="0" g="0" b="0"/>
          </a:effectRef>
          <a:fontRef idx="minor"/>
        </p:style>
      </p:sp>
      <p:sp>
        <p:nvSpPr>
          <p:cNvPr id="309" name="CustomShape 4"/>
          <p:cNvSpPr/>
          <p:nvPr/>
        </p:nvSpPr>
        <p:spPr>
          <a:xfrm>
            <a:off x="4104000" y="680400"/>
            <a:ext cx="7390800" cy="565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pic>
        <p:nvPicPr>
          <p:cNvPr id="310" name="Image 80"/>
          <p:cNvPicPr/>
          <p:nvPr/>
        </p:nvPicPr>
        <p:blipFill>
          <a:blip r:embed="rId3"/>
          <a:stretch/>
        </p:blipFill>
        <p:spPr>
          <a:xfrm>
            <a:off x="0" y="0"/>
            <a:ext cx="597960" cy="496080"/>
          </a:xfrm>
          <a:prstGeom prst="rect">
            <a:avLst/>
          </a:prstGeom>
          <a:ln>
            <a:noFill/>
          </a:ln>
        </p:spPr>
      </p:pic>
      <p:sp>
        <p:nvSpPr>
          <p:cNvPr id="311" name="CustomShape 5"/>
          <p:cNvSpPr/>
          <p:nvPr/>
        </p:nvSpPr>
        <p:spPr>
          <a:xfrm>
            <a:off x="466200" y="874440"/>
            <a:ext cx="3373560" cy="333432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312" name="CustomShape 6"/>
          <p:cNvSpPr/>
          <p:nvPr/>
        </p:nvSpPr>
        <p:spPr>
          <a:xfrm>
            <a:off x="466200" y="4393080"/>
            <a:ext cx="3373560" cy="193932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313" name="CustomShape 7"/>
          <p:cNvSpPr/>
          <p:nvPr/>
        </p:nvSpPr>
        <p:spPr>
          <a:xfrm>
            <a:off x="695520" y="1369800"/>
            <a:ext cx="2810880" cy="48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pPr>
            <a:r>
              <a:rPr lang="fr-FR" sz="5400" b="0" strike="noStrike" spc="-1">
                <a:solidFill>
                  <a:srgbClr val="E7E6E6"/>
                </a:solidFill>
                <a:latin typeface="Arial"/>
                <a:ea typeface="DejaVu Sans"/>
              </a:rPr>
              <a:t>Milieu scolaire</a:t>
            </a:r>
            <a:endParaRPr lang="fr-FR" sz="5400" b="0" strike="noStrike" spc="-1">
              <a:latin typeface="Arial"/>
            </a:endParaRPr>
          </a:p>
        </p:txBody>
      </p:sp>
      <p:sp>
        <p:nvSpPr>
          <p:cNvPr id="314" name="CustomShape 8"/>
          <p:cNvSpPr/>
          <p:nvPr/>
        </p:nvSpPr>
        <p:spPr>
          <a:xfrm>
            <a:off x="466200" y="4602960"/>
            <a:ext cx="3373560" cy="72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t/>
            </a:r>
            <a:br/>
            <a:r>
              <a:rPr lang="fr-FR" sz="2400" b="0" strike="noStrike" spc="-1">
                <a:solidFill>
                  <a:srgbClr val="FFFFFF"/>
                </a:solidFill>
                <a:latin typeface="Arial"/>
                <a:ea typeface="Calibri"/>
              </a:rPr>
              <a:t>Calendrier </a:t>
            </a:r>
            <a:endParaRPr lang="fr-FR" sz="2400" b="0" strike="noStrike" spc="-1">
              <a:latin typeface="Arial"/>
            </a:endParaRPr>
          </a:p>
        </p:txBody>
      </p:sp>
      <p:pic>
        <p:nvPicPr>
          <p:cNvPr id="315" name="Image 2"/>
          <p:cNvPicPr/>
          <p:nvPr/>
        </p:nvPicPr>
        <p:blipFill>
          <a:blip r:embed="rId4"/>
          <a:stretch/>
        </p:blipFill>
        <p:spPr>
          <a:xfrm>
            <a:off x="4032000" y="1357920"/>
            <a:ext cx="7539840" cy="4240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CustomShape 1"/>
          <p:cNvSpPr/>
          <p:nvPr/>
        </p:nvSpPr>
        <p:spPr>
          <a:xfrm>
            <a:off x="466200" y="874440"/>
            <a:ext cx="3373560" cy="333432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317" name="CustomShape 2"/>
          <p:cNvSpPr/>
          <p:nvPr/>
        </p:nvSpPr>
        <p:spPr>
          <a:xfrm>
            <a:off x="466200" y="4393080"/>
            <a:ext cx="3373560" cy="193932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318" name="CustomShape 3"/>
          <p:cNvSpPr/>
          <p:nvPr/>
        </p:nvSpPr>
        <p:spPr>
          <a:xfrm>
            <a:off x="695520" y="1369800"/>
            <a:ext cx="2810880" cy="48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pPr>
            <a:r>
              <a:rPr lang="fr-FR" sz="5400" b="0" strike="noStrike" spc="-1">
                <a:solidFill>
                  <a:srgbClr val="E7E6E6"/>
                </a:solidFill>
                <a:latin typeface="Arial"/>
                <a:ea typeface="DejaVu Sans"/>
              </a:rPr>
              <a:t>Milieu scolaire</a:t>
            </a:r>
            <a:endParaRPr lang="fr-FR" sz="5400" b="0" strike="noStrike" spc="-1">
              <a:latin typeface="Arial"/>
            </a:endParaRPr>
          </a:p>
        </p:txBody>
      </p:sp>
      <p:sp>
        <p:nvSpPr>
          <p:cNvPr id="319" name="CustomShape 4"/>
          <p:cNvSpPr/>
          <p:nvPr/>
        </p:nvSpPr>
        <p:spPr>
          <a:xfrm>
            <a:off x="4032000" y="1034640"/>
            <a:ext cx="7978320" cy="413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L’accueil des enfants des personnels indispensables à la gestion de crise et à la continuité de la vie de la Nation, scolarisés en collège continue cette semaine. </a:t>
            </a: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0" strike="noStrike" spc="-1">
                <a:solidFill>
                  <a:srgbClr val="000000"/>
                </a:solidFill>
                <a:latin typeface="Arial"/>
                <a:ea typeface="DejaVu Sans"/>
              </a:rPr>
              <a:t>Ainsi, aujourd’hui, 72 enfants ont été accueillis dans 22 collèges. </a:t>
            </a: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320" name="CustomShape 5"/>
          <p:cNvSpPr/>
          <p:nvPr/>
        </p:nvSpPr>
        <p:spPr>
          <a:xfrm>
            <a:off x="466200" y="4783320"/>
            <a:ext cx="3737520" cy="883080"/>
          </a:xfrm>
          <a:prstGeom prst="rect">
            <a:avLst/>
          </a:prstGeom>
          <a:noFill/>
          <a:ln>
            <a:noFill/>
          </a:ln>
        </p:spPr>
        <p:style>
          <a:lnRef idx="0">
            <a:scrgbClr r="0" g="0" b="0"/>
          </a:lnRef>
          <a:fillRef idx="0">
            <a:scrgbClr r="0" g="0" b="0"/>
          </a:fillRef>
          <a:effectRef idx="0">
            <a:scrgbClr r="0" g="0" b="0"/>
          </a:effectRef>
          <a:fontRef idx="minor"/>
        </p:style>
      </p:sp>
      <p:sp>
        <p:nvSpPr>
          <p:cNvPr id="321" name="CustomShape 6"/>
          <p:cNvSpPr/>
          <p:nvPr/>
        </p:nvSpPr>
        <p:spPr>
          <a:xfrm>
            <a:off x="4032000" y="1482120"/>
            <a:ext cx="7610400" cy="373680"/>
          </a:xfrm>
          <a:prstGeom prst="rect">
            <a:avLst/>
          </a:prstGeom>
          <a:noFill/>
          <a:ln>
            <a:noFill/>
          </a:ln>
        </p:spPr>
        <p:style>
          <a:lnRef idx="0">
            <a:scrgbClr r="0" g="0" b="0"/>
          </a:lnRef>
          <a:fillRef idx="0">
            <a:scrgbClr r="0" g="0" b="0"/>
          </a:fillRef>
          <a:effectRef idx="0">
            <a:scrgbClr r="0" g="0" b="0"/>
          </a:effectRef>
          <a:fontRef idx="minor"/>
        </p:style>
      </p:sp>
      <p:sp>
        <p:nvSpPr>
          <p:cNvPr id="322" name="CustomShape 7"/>
          <p:cNvSpPr/>
          <p:nvPr/>
        </p:nvSpPr>
        <p:spPr>
          <a:xfrm>
            <a:off x="466200" y="4602960"/>
            <a:ext cx="3373560" cy="1458360"/>
          </a:xfrm>
          <a:prstGeom prst="rect">
            <a:avLst/>
          </a:prstGeom>
          <a:noFill/>
          <a:ln>
            <a:noFill/>
          </a:ln>
        </p:spPr>
        <p:style>
          <a:lnRef idx="0">
            <a:scrgbClr r="0" g="0" b="0"/>
          </a:lnRef>
          <a:fillRef idx="0">
            <a:scrgbClr r="0" g="0" b="0"/>
          </a:fillRef>
          <a:effectRef idx="0">
            <a:scrgbClr r="0" g="0" b="0"/>
          </a:effectRef>
          <a:fontRef idx="minor"/>
        </p:style>
      </p:sp>
      <p:pic>
        <p:nvPicPr>
          <p:cNvPr id="323" name="Image 80"/>
          <p:cNvPicPr/>
          <p:nvPr/>
        </p:nvPicPr>
        <p:blipFill>
          <a:blip r:embed="rId3"/>
          <a:stretch/>
        </p:blipFill>
        <p:spPr>
          <a:xfrm>
            <a:off x="0" y="0"/>
            <a:ext cx="597960" cy="496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CustomShape 1"/>
          <p:cNvSpPr/>
          <p:nvPr/>
        </p:nvSpPr>
        <p:spPr>
          <a:xfrm>
            <a:off x="466200" y="874440"/>
            <a:ext cx="3373560" cy="333432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325" name="CustomShape 2"/>
          <p:cNvSpPr/>
          <p:nvPr/>
        </p:nvSpPr>
        <p:spPr>
          <a:xfrm>
            <a:off x="466200" y="4393080"/>
            <a:ext cx="3373560" cy="193932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326" name="CustomShape 3"/>
          <p:cNvSpPr/>
          <p:nvPr/>
        </p:nvSpPr>
        <p:spPr>
          <a:xfrm>
            <a:off x="695520" y="1369800"/>
            <a:ext cx="2810880" cy="48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pPr>
            <a:r>
              <a:rPr lang="fr-FR" sz="5400" b="0" strike="noStrike" spc="-1">
                <a:solidFill>
                  <a:srgbClr val="E7E6E6"/>
                </a:solidFill>
                <a:latin typeface="Arial"/>
                <a:ea typeface="DejaVu Sans"/>
              </a:rPr>
              <a:t>Milieu scolaire</a:t>
            </a:r>
            <a:endParaRPr lang="fr-FR" sz="5400" b="0" strike="noStrike" spc="-1">
              <a:latin typeface="Arial"/>
            </a:endParaRPr>
          </a:p>
        </p:txBody>
      </p:sp>
      <p:sp>
        <p:nvSpPr>
          <p:cNvPr id="327" name="CustomShape 4"/>
          <p:cNvSpPr/>
          <p:nvPr/>
        </p:nvSpPr>
        <p:spPr>
          <a:xfrm>
            <a:off x="4032000" y="1034640"/>
            <a:ext cx="7978320" cy="568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1" strike="noStrike" spc="-1">
                <a:solidFill>
                  <a:srgbClr val="000000"/>
                </a:solidFill>
                <a:latin typeface="Arial"/>
                <a:ea typeface="DejaVu Sans"/>
              </a:rPr>
              <a:t>Protocole sanitaire en vigueur au 26 avril : </a:t>
            </a:r>
            <a:endParaRPr lang="fr-FR" sz="1800" b="0" strike="noStrike" spc="-1">
              <a:latin typeface="Arial"/>
            </a:endParaRPr>
          </a:p>
          <a:p>
            <a:pPr marL="285840" indent="-285480">
              <a:lnSpc>
                <a:spcPct val="100000"/>
              </a:lnSpc>
              <a:buClr>
                <a:srgbClr val="000000"/>
              </a:buClr>
              <a:buFont typeface="StarSymbol"/>
              <a:buChar char="-"/>
            </a:pPr>
            <a:r>
              <a:rPr lang="fr-FR" sz="1800" b="0" strike="noStrike" spc="-1">
                <a:solidFill>
                  <a:srgbClr val="000000"/>
                </a:solidFill>
                <a:latin typeface="Arial"/>
                <a:ea typeface="DejaVu Sans"/>
              </a:rPr>
              <a:t>Dans les écoles et établissements scolaires, la survenue d’un cas confirmé déclaré parmi les élèves conduit à la fermeture dans les meilleurs délais de la classe concernée. </a:t>
            </a:r>
            <a:endParaRPr lang="fr-FR" sz="1800" b="0" strike="noStrike" spc="-1">
              <a:latin typeface="Arial"/>
            </a:endParaRPr>
          </a:p>
          <a:p>
            <a:pPr marL="743040" lvl="1" indent="-285480">
              <a:lnSpc>
                <a:spcPct val="100000"/>
              </a:lnSpc>
              <a:buClr>
                <a:srgbClr val="000000"/>
              </a:buClr>
              <a:buFont typeface="StarSymbol"/>
              <a:buChar char="-"/>
            </a:pPr>
            <a:r>
              <a:rPr lang="fr-FR" sz="1800" b="0" strike="noStrike" spc="-1">
                <a:solidFill>
                  <a:srgbClr val="000000"/>
                </a:solidFill>
                <a:latin typeface="Arial"/>
                <a:ea typeface="DejaVu Sans"/>
              </a:rPr>
              <a:t>Pour les élèves de maternelle contacts à risque, le retour à l’école peut se faire au bout de 7 jours, sans qu’un test ne soit réalisé et en l’absence de fièvre. </a:t>
            </a:r>
            <a:endParaRPr lang="fr-FR" sz="1800" b="0" strike="noStrike" spc="-1">
              <a:latin typeface="Arial"/>
            </a:endParaRPr>
          </a:p>
          <a:p>
            <a:pPr marL="743040" lvl="1" indent="-285480">
              <a:lnSpc>
                <a:spcPct val="100000"/>
              </a:lnSpc>
              <a:buClr>
                <a:srgbClr val="000000"/>
              </a:buClr>
              <a:buFont typeface="StarSymbol"/>
              <a:buChar char="-"/>
            </a:pPr>
            <a:r>
              <a:rPr lang="fr-FR" sz="1800" b="0" strike="noStrike" spc="-1">
                <a:solidFill>
                  <a:srgbClr val="000000"/>
                </a:solidFill>
                <a:latin typeface="Arial"/>
                <a:ea typeface="DejaVu Sans"/>
              </a:rPr>
              <a:t>Pour les personnels, les élèves d’élémentaire et pour les élèves du second degré, le retour à l’école ne peut se faire qu’après obtention d’un résultat de test négatif réalisé au bout du 7 jours. </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1" strike="noStrike" spc="-1">
                <a:solidFill>
                  <a:srgbClr val="000000"/>
                </a:solidFill>
                <a:latin typeface="Arial"/>
                <a:ea typeface="DejaVu Sans"/>
              </a:rPr>
              <a:t>Autotests : </a:t>
            </a:r>
            <a:endParaRPr lang="fr-FR" sz="1800" b="0" strike="noStrike" spc="-1">
              <a:latin typeface="Arial"/>
            </a:endParaRPr>
          </a:p>
          <a:p>
            <a:pPr>
              <a:lnSpc>
                <a:spcPct val="100000"/>
              </a:lnSpc>
            </a:pPr>
            <a:r>
              <a:rPr lang="fr-FR" sz="1800" b="0" strike="noStrike" spc="-1">
                <a:solidFill>
                  <a:srgbClr val="000000"/>
                </a:solidFill>
                <a:latin typeface="Arial"/>
                <a:ea typeface="DejaVu Sans"/>
              </a:rPr>
              <a:t>Les autotests sont en cours de déploiement dans les circonscriptions et les établissements du second degré.</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1" strike="noStrike" spc="-1">
                <a:solidFill>
                  <a:srgbClr val="000000"/>
                </a:solidFill>
                <a:latin typeface="Arial"/>
                <a:ea typeface="DejaVu Sans"/>
              </a:rPr>
              <a:t>Vaccination : </a:t>
            </a:r>
            <a:endParaRPr lang="fr-FR" sz="1800" b="0" strike="noStrike" spc="-1">
              <a:latin typeface="Arial"/>
            </a:endParaRPr>
          </a:p>
          <a:p>
            <a:pPr>
              <a:lnSpc>
                <a:spcPct val="100000"/>
              </a:lnSpc>
            </a:pPr>
            <a:r>
              <a:rPr lang="fr-FR" sz="1800" b="0" strike="noStrike" spc="-1">
                <a:solidFill>
                  <a:srgbClr val="000000"/>
                </a:solidFill>
                <a:latin typeface="Arial"/>
                <a:ea typeface="DejaVu Sans"/>
              </a:rPr>
              <a:t>Les enseignants de plus de 55 ans peuvent s’inscrire sur la plateforme doctolib. </a:t>
            </a: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328" name="CustomShape 5"/>
          <p:cNvSpPr/>
          <p:nvPr/>
        </p:nvSpPr>
        <p:spPr>
          <a:xfrm>
            <a:off x="466200" y="4783320"/>
            <a:ext cx="3737520" cy="883080"/>
          </a:xfrm>
          <a:prstGeom prst="rect">
            <a:avLst/>
          </a:prstGeom>
          <a:noFill/>
          <a:ln>
            <a:noFill/>
          </a:ln>
        </p:spPr>
        <p:style>
          <a:lnRef idx="0">
            <a:scrgbClr r="0" g="0" b="0"/>
          </a:lnRef>
          <a:fillRef idx="0">
            <a:scrgbClr r="0" g="0" b="0"/>
          </a:fillRef>
          <a:effectRef idx="0">
            <a:scrgbClr r="0" g="0" b="0"/>
          </a:effectRef>
          <a:fontRef idx="minor"/>
        </p:style>
      </p:sp>
      <p:sp>
        <p:nvSpPr>
          <p:cNvPr id="329" name="CustomShape 6"/>
          <p:cNvSpPr/>
          <p:nvPr/>
        </p:nvSpPr>
        <p:spPr>
          <a:xfrm>
            <a:off x="4032000" y="1482120"/>
            <a:ext cx="7610400" cy="373680"/>
          </a:xfrm>
          <a:prstGeom prst="rect">
            <a:avLst/>
          </a:prstGeom>
          <a:noFill/>
          <a:ln>
            <a:noFill/>
          </a:ln>
        </p:spPr>
        <p:style>
          <a:lnRef idx="0">
            <a:scrgbClr r="0" g="0" b="0"/>
          </a:lnRef>
          <a:fillRef idx="0">
            <a:scrgbClr r="0" g="0" b="0"/>
          </a:fillRef>
          <a:effectRef idx="0">
            <a:scrgbClr r="0" g="0" b="0"/>
          </a:effectRef>
          <a:fontRef idx="minor"/>
        </p:style>
      </p:sp>
      <p:sp>
        <p:nvSpPr>
          <p:cNvPr id="330" name="CustomShape 7"/>
          <p:cNvSpPr/>
          <p:nvPr/>
        </p:nvSpPr>
        <p:spPr>
          <a:xfrm>
            <a:off x="466200" y="4602960"/>
            <a:ext cx="3373560" cy="1458360"/>
          </a:xfrm>
          <a:prstGeom prst="rect">
            <a:avLst/>
          </a:prstGeom>
          <a:noFill/>
          <a:ln>
            <a:noFill/>
          </a:ln>
        </p:spPr>
        <p:style>
          <a:lnRef idx="0">
            <a:scrgbClr r="0" g="0" b="0"/>
          </a:lnRef>
          <a:fillRef idx="0">
            <a:scrgbClr r="0" g="0" b="0"/>
          </a:fillRef>
          <a:effectRef idx="0">
            <a:scrgbClr r="0" g="0" b="0"/>
          </a:effectRef>
          <a:fontRef idx="minor"/>
        </p:style>
      </p:sp>
      <p:pic>
        <p:nvPicPr>
          <p:cNvPr id="331" name="Image 80"/>
          <p:cNvPicPr/>
          <p:nvPr/>
        </p:nvPicPr>
        <p:blipFill>
          <a:blip r:embed="rId3"/>
          <a:stretch/>
        </p:blipFill>
        <p:spPr>
          <a:xfrm>
            <a:off x="0" y="0"/>
            <a:ext cx="597960" cy="496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CustomShape 1"/>
          <p:cNvSpPr/>
          <p:nvPr/>
        </p:nvSpPr>
        <p:spPr>
          <a:xfrm>
            <a:off x="303120" y="558360"/>
            <a:ext cx="3368880" cy="332964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333" name="CustomShape 2"/>
          <p:cNvSpPr/>
          <p:nvPr/>
        </p:nvSpPr>
        <p:spPr>
          <a:xfrm>
            <a:off x="360000" y="4328640"/>
            <a:ext cx="3368880" cy="193464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FFFFFF"/>
                </a:solidFill>
                <a:latin typeface="Arial"/>
                <a:ea typeface="DejaVu Sans"/>
              </a:rPr>
              <a:t>Accueil des enfants des personnels indispensables à la gestion de crise et à la continuité de la vie de la Nation</a:t>
            </a:r>
            <a:endParaRPr lang="fr-FR" sz="1800" b="0" strike="noStrike" spc="-1">
              <a:latin typeface="Arial"/>
            </a:endParaRPr>
          </a:p>
          <a:p>
            <a:pPr>
              <a:lnSpc>
                <a:spcPct val="100000"/>
              </a:lnSpc>
            </a:pPr>
            <a:r>
              <a:rPr lang="fr-FR" sz="1800" b="0" strike="noStrike" spc="-1">
                <a:solidFill>
                  <a:srgbClr val="FFFFFF"/>
                </a:solidFill>
                <a:latin typeface="Arial"/>
                <a:ea typeface="DejaVu Sans"/>
              </a:rPr>
              <a:t>pendant les vacances scolaires</a:t>
            </a:r>
            <a:endParaRPr lang="fr-FR" sz="1800" b="0" strike="noStrike" spc="-1">
              <a:latin typeface="Arial"/>
            </a:endParaRPr>
          </a:p>
        </p:txBody>
      </p:sp>
      <p:sp>
        <p:nvSpPr>
          <p:cNvPr id="334" name="CustomShape 3"/>
          <p:cNvSpPr/>
          <p:nvPr/>
        </p:nvSpPr>
        <p:spPr>
          <a:xfrm>
            <a:off x="695520" y="1369800"/>
            <a:ext cx="2806200" cy="47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pPr>
            <a:r>
              <a:rPr lang="fr-FR" sz="5400" b="0" strike="noStrike" spc="-1">
                <a:solidFill>
                  <a:srgbClr val="E7E6E6"/>
                </a:solidFill>
                <a:latin typeface="Arial"/>
                <a:ea typeface="DejaVu Sans"/>
              </a:rPr>
              <a:t>Milieu scolaire</a:t>
            </a:r>
            <a:endParaRPr lang="fr-FR" sz="5400" b="0" strike="noStrike" spc="-1">
              <a:latin typeface="Arial"/>
            </a:endParaRPr>
          </a:p>
        </p:txBody>
      </p:sp>
      <p:sp>
        <p:nvSpPr>
          <p:cNvPr id="335" name="CustomShape 4"/>
          <p:cNvSpPr/>
          <p:nvPr/>
        </p:nvSpPr>
        <p:spPr>
          <a:xfrm>
            <a:off x="3888720" y="479880"/>
            <a:ext cx="8135280" cy="4128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fr-FR" sz="2000" b="0" strike="noStrike" spc="-1">
                <a:solidFill>
                  <a:srgbClr val="000000"/>
                </a:solidFill>
                <a:latin typeface="Arial"/>
                <a:ea typeface="DejaVu Sans"/>
              </a:rPr>
              <a:t>Durant les vacances scolaires, l’accueil des enfants des personnels indispensables à la gestion de crise et à la continuité de la vie de la Nation est assuré par les collectivités territoriales. </a:t>
            </a:r>
            <a:endParaRPr lang="fr-FR" sz="2000" b="0" strike="noStrike" spc="-1">
              <a:latin typeface="Arial"/>
            </a:endParaRPr>
          </a:p>
          <a:p>
            <a:pPr>
              <a:lnSpc>
                <a:spcPct val="100000"/>
              </a:lnSpc>
            </a:pPr>
            <a:endParaRPr lang="fr-FR" sz="2000" b="0" strike="noStrike" spc="-1">
              <a:latin typeface="Arial"/>
            </a:endParaRPr>
          </a:p>
          <a:p>
            <a:pPr>
              <a:lnSpc>
                <a:spcPct val="100000"/>
              </a:lnSpc>
            </a:pPr>
            <a:r>
              <a:rPr lang="fr-FR" sz="2000" b="0" strike="noStrike" spc="-1">
                <a:solidFill>
                  <a:srgbClr val="000000"/>
                </a:solidFill>
                <a:latin typeface="Arial"/>
                <a:ea typeface="DejaVu Sans"/>
              </a:rPr>
              <a:t>Ainsi, 53 centres d’accueil ont accueilli 3 363 enfants la semaine du 12 au 16 avril et 3 000 la semaine du 19 au 25 avril</a:t>
            </a:r>
            <a:r>
              <a:rPr lang="fr-FR" sz="2200" b="0" strike="noStrike" spc="-1">
                <a:solidFill>
                  <a:srgbClr val="000000"/>
                </a:solidFill>
                <a:latin typeface="Arial"/>
                <a:ea typeface="DejaVu Sans"/>
              </a:rPr>
              <a:t>.</a:t>
            </a:r>
            <a:endParaRPr lang="fr-FR" sz="2200" b="0" strike="noStrike" spc="-1">
              <a:latin typeface="Arial"/>
            </a:endParaRPr>
          </a:p>
          <a:p>
            <a:pPr>
              <a:lnSpc>
                <a:spcPct val="100000"/>
              </a:lnSpc>
            </a:pPr>
            <a:endParaRPr lang="fr-FR" sz="2200" b="0" strike="noStrike" spc="-1">
              <a:latin typeface="Arial"/>
            </a:endParaRPr>
          </a:p>
          <a:p>
            <a:pPr>
              <a:lnSpc>
                <a:spcPct val="100000"/>
              </a:lnSpc>
            </a:pPr>
            <a:endParaRPr lang="fr-FR" sz="2200" b="0" strike="noStrike" spc="-1">
              <a:latin typeface="Arial"/>
            </a:endParaRPr>
          </a:p>
          <a:p>
            <a:pPr>
              <a:lnSpc>
                <a:spcPct val="100000"/>
              </a:lnSpc>
            </a:pPr>
            <a:endParaRPr lang="fr-FR" sz="2200" b="0" strike="noStrike" spc="-1">
              <a:latin typeface="Arial"/>
            </a:endParaRPr>
          </a:p>
          <a:p>
            <a:pPr>
              <a:lnSpc>
                <a:spcPct val="100000"/>
              </a:lnSpc>
            </a:pPr>
            <a:endParaRPr lang="fr-FR" sz="2200" b="0" strike="noStrike" spc="-1">
              <a:latin typeface="Arial"/>
            </a:endParaRPr>
          </a:p>
          <a:p>
            <a:pPr>
              <a:lnSpc>
                <a:spcPct val="100000"/>
              </a:lnSpc>
            </a:pPr>
            <a:endParaRPr lang="fr-FR" sz="2200" b="0" strike="noStrike" spc="-1">
              <a:latin typeface="Arial"/>
            </a:endParaRPr>
          </a:p>
        </p:txBody>
      </p:sp>
      <p:sp>
        <p:nvSpPr>
          <p:cNvPr id="336" name="CustomShape 5"/>
          <p:cNvSpPr/>
          <p:nvPr/>
        </p:nvSpPr>
        <p:spPr>
          <a:xfrm>
            <a:off x="466200" y="4783320"/>
            <a:ext cx="3732840" cy="878400"/>
          </a:xfrm>
          <a:prstGeom prst="rect">
            <a:avLst/>
          </a:prstGeom>
          <a:noFill/>
          <a:ln>
            <a:noFill/>
          </a:ln>
        </p:spPr>
        <p:style>
          <a:lnRef idx="0">
            <a:scrgbClr r="0" g="0" b="0"/>
          </a:lnRef>
          <a:fillRef idx="0">
            <a:scrgbClr r="0" g="0" b="0"/>
          </a:fillRef>
          <a:effectRef idx="0">
            <a:scrgbClr r="0" g="0" b="0"/>
          </a:effectRef>
          <a:fontRef idx="minor"/>
        </p:style>
      </p:sp>
      <p:sp>
        <p:nvSpPr>
          <p:cNvPr id="337" name="CustomShape 6"/>
          <p:cNvSpPr/>
          <p:nvPr/>
        </p:nvSpPr>
        <p:spPr>
          <a:xfrm>
            <a:off x="4032000" y="1482120"/>
            <a:ext cx="7605720" cy="369000"/>
          </a:xfrm>
          <a:prstGeom prst="rect">
            <a:avLst/>
          </a:prstGeom>
          <a:noFill/>
          <a:ln>
            <a:noFill/>
          </a:ln>
        </p:spPr>
        <p:style>
          <a:lnRef idx="0">
            <a:scrgbClr r="0" g="0" b="0"/>
          </a:lnRef>
          <a:fillRef idx="0">
            <a:scrgbClr r="0" g="0" b="0"/>
          </a:fillRef>
          <a:effectRef idx="0">
            <a:scrgbClr r="0" g="0" b="0"/>
          </a:effectRef>
          <a:fontRef idx="minor"/>
        </p:style>
      </p:sp>
      <p:sp>
        <p:nvSpPr>
          <p:cNvPr id="338" name="CustomShape 7"/>
          <p:cNvSpPr/>
          <p:nvPr/>
        </p:nvSpPr>
        <p:spPr>
          <a:xfrm>
            <a:off x="466200" y="4602960"/>
            <a:ext cx="3368880" cy="1453680"/>
          </a:xfrm>
          <a:prstGeom prst="rect">
            <a:avLst/>
          </a:prstGeom>
          <a:noFill/>
          <a:ln>
            <a:noFill/>
          </a:ln>
        </p:spPr>
        <p:style>
          <a:lnRef idx="0">
            <a:scrgbClr r="0" g="0" b="0"/>
          </a:lnRef>
          <a:fillRef idx="0">
            <a:scrgbClr r="0" g="0" b="0"/>
          </a:fillRef>
          <a:effectRef idx="0">
            <a:scrgbClr r="0" g="0" b="0"/>
          </a:effectRef>
          <a:fontRef idx="minor"/>
        </p:style>
      </p:sp>
      <p:pic>
        <p:nvPicPr>
          <p:cNvPr id="339" name="Image 80"/>
          <p:cNvPicPr/>
          <p:nvPr/>
        </p:nvPicPr>
        <p:blipFill>
          <a:blip r:embed="rId3"/>
          <a:stretch/>
        </p:blipFill>
        <p:spPr>
          <a:xfrm>
            <a:off x="0" y="0"/>
            <a:ext cx="593280" cy="491400"/>
          </a:xfrm>
          <a:prstGeom prst="rect">
            <a:avLst/>
          </a:prstGeom>
          <a:ln>
            <a:noFill/>
          </a:ln>
        </p:spPr>
      </p:pic>
      <p:pic>
        <p:nvPicPr>
          <p:cNvPr id="340" name="Image 339"/>
          <p:cNvPicPr/>
          <p:nvPr/>
        </p:nvPicPr>
        <p:blipFill>
          <a:blip r:embed="rId4"/>
          <a:stretch/>
        </p:blipFill>
        <p:spPr>
          <a:xfrm>
            <a:off x="8064000" y="2736000"/>
            <a:ext cx="3095280" cy="3881520"/>
          </a:xfrm>
          <a:prstGeom prst="rect">
            <a:avLst/>
          </a:prstGeom>
          <a:ln>
            <a:noFill/>
          </a:ln>
        </p:spPr>
      </p:pic>
      <p:sp>
        <p:nvSpPr>
          <p:cNvPr id="341" name="CustomShape 8"/>
          <p:cNvSpPr/>
          <p:nvPr/>
        </p:nvSpPr>
        <p:spPr>
          <a:xfrm>
            <a:off x="4752000" y="4149720"/>
            <a:ext cx="22312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000000"/>
                </a:solidFill>
                <a:latin typeface="Arial"/>
                <a:ea typeface="DejaVu Sans"/>
              </a:rPr>
              <a:t>Les communes d’accueil</a:t>
            </a:r>
            <a:endParaRPr lang="fr-FR"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CustomShape 1"/>
          <p:cNvSpPr/>
          <p:nvPr/>
        </p:nvSpPr>
        <p:spPr>
          <a:xfrm>
            <a:off x="303120" y="558360"/>
            <a:ext cx="3368880" cy="332964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333" name="CustomShape 2"/>
          <p:cNvSpPr/>
          <p:nvPr/>
        </p:nvSpPr>
        <p:spPr>
          <a:xfrm>
            <a:off x="360000" y="4328640"/>
            <a:ext cx="3368880" cy="193464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dirty="0" smtClean="0">
                <a:solidFill>
                  <a:srgbClr val="FFFFFF"/>
                </a:solidFill>
                <a:latin typeface="Arial"/>
                <a:ea typeface="DejaVu Sans"/>
              </a:rPr>
              <a:t>Reprise de la campagne de dépistage et déploiement </a:t>
            </a:r>
            <a:r>
              <a:rPr lang="fr-FR" spc="-1" dirty="0" smtClean="0">
                <a:solidFill>
                  <a:srgbClr val="FFFFFF"/>
                </a:solidFill>
                <a:latin typeface="Arial"/>
                <a:ea typeface="DejaVu Sans"/>
              </a:rPr>
              <a:t>à venir des </a:t>
            </a:r>
            <a:r>
              <a:rPr lang="fr-FR" spc="-1" dirty="0" err="1" smtClean="0">
                <a:solidFill>
                  <a:srgbClr val="FFFFFF"/>
                </a:solidFill>
                <a:latin typeface="Arial"/>
                <a:ea typeface="DejaVu Sans"/>
              </a:rPr>
              <a:t>auto-test</a:t>
            </a:r>
            <a:r>
              <a:rPr lang="fr-FR" spc="-1" dirty="0" smtClean="0">
                <a:solidFill>
                  <a:srgbClr val="FFFFFF"/>
                </a:solidFill>
                <a:latin typeface="Arial"/>
                <a:ea typeface="DejaVu Sans"/>
              </a:rPr>
              <a:t> </a:t>
            </a:r>
            <a:endParaRPr lang="fr-FR" sz="1800" b="0" strike="noStrike" spc="-1" dirty="0">
              <a:latin typeface="Arial"/>
            </a:endParaRPr>
          </a:p>
        </p:txBody>
      </p:sp>
      <p:sp>
        <p:nvSpPr>
          <p:cNvPr id="334" name="CustomShape 3"/>
          <p:cNvSpPr/>
          <p:nvPr/>
        </p:nvSpPr>
        <p:spPr>
          <a:xfrm>
            <a:off x="695520" y="1369800"/>
            <a:ext cx="2806200" cy="47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pPr>
            <a:r>
              <a:rPr lang="fr-FR" sz="5400" b="0" strike="noStrike" spc="-1">
                <a:solidFill>
                  <a:srgbClr val="E7E6E6"/>
                </a:solidFill>
                <a:latin typeface="Arial"/>
                <a:ea typeface="DejaVu Sans"/>
              </a:rPr>
              <a:t>Milieu scolaire</a:t>
            </a:r>
            <a:endParaRPr lang="fr-FR" sz="5400" b="0" strike="noStrike" spc="-1">
              <a:latin typeface="Arial"/>
            </a:endParaRPr>
          </a:p>
        </p:txBody>
      </p:sp>
      <p:sp>
        <p:nvSpPr>
          <p:cNvPr id="335" name="CustomShape 4"/>
          <p:cNvSpPr/>
          <p:nvPr/>
        </p:nvSpPr>
        <p:spPr>
          <a:xfrm>
            <a:off x="3888720" y="479880"/>
            <a:ext cx="8135280" cy="4128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fr-FR" sz="2000" b="0" strike="noStrike" spc="-1" dirty="0" smtClean="0">
                <a:solidFill>
                  <a:srgbClr val="000000"/>
                </a:solidFill>
                <a:latin typeface="Arial"/>
                <a:ea typeface="DejaVu Sans"/>
              </a:rPr>
              <a:t>Les dépistages en milieu scolaire ont été organisés dès la semaine de la rentrée : </a:t>
            </a:r>
          </a:p>
          <a:p>
            <a:pPr algn="just">
              <a:lnSpc>
                <a:spcPct val="100000"/>
              </a:lnSpc>
            </a:pPr>
            <a:endParaRPr lang="fr-FR" sz="2000" b="0" strike="noStrike" spc="-1" dirty="0" smtClean="0">
              <a:solidFill>
                <a:srgbClr val="000000"/>
              </a:solidFill>
              <a:latin typeface="Arial"/>
              <a:ea typeface="DejaVu Sans"/>
            </a:endParaRPr>
          </a:p>
          <a:p>
            <a:pPr marL="342900" indent="-342900" algn="just">
              <a:lnSpc>
                <a:spcPct val="100000"/>
              </a:lnSpc>
              <a:buFont typeface="Arial" charset="0"/>
              <a:buChar char="•"/>
            </a:pPr>
            <a:r>
              <a:rPr lang="fr-FR" sz="2000" b="1" spc="-1" dirty="0" smtClean="0">
                <a:solidFill>
                  <a:srgbClr val="000000"/>
                </a:solidFill>
                <a:latin typeface="Arial"/>
                <a:ea typeface="DejaVu Sans"/>
              </a:rPr>
              <a:t>Mardi 27 avril : </a:t>
            </a:r>
            <a:r>
              <a:rPr lang="fr-FR" sz="2000" spc="-1" dirty="0" smtClean="0">
                <a:solidFill>
                  <a:srgbClr val="000000"/>
                </a:solidFill>
                <a:latin typeface="Arial"/>
                <a:ea typeface="DejaVu Sans"/>
              </a:rPr>
              <a:t>école Ripert (Monteux), école Marie Curie </a:t>
            </a:r>
          </a:p>
          <a:p>
            <a:pPr marL="342900" indent="-342900" algn="just">
              <a:lnSpc>
                <a:spcPct val="100000"/>
              </a:lnSpc>
              <a:buFont typeface="Arial" charset="0"/>
              <a:buChar char="•"/>
            </a:pPr>
            <a:r>
              <a:rPr lang="fr-FR" sz="2000" b="1" spc="-1" dirty="0" smtClean="0">
                <a:solidFill>
                  <a:srgbClr val="000000"/>
                </a:solidFill>
                <a:latin typeface="Arial"/>
                <a:ea typeface="DejaVu Sans"/>
              </a:rPr>
              <a:t>Jeudi 29 avril : </a:t>
            </a:r>
            <a:r>
              <a:rPr lang="fr-FR" sz="2000" spc="-1" dirty="0" smtClean="0">
                <a:solidFill>
                  <a:srgbClr val="000000"/>
                </a:solidFill>
                <a:latin typeface="Arial"/>
                <a:ea typeface="DejaVu Sans"/>
              </a:rPr>
              <a:t>école Marie Pila (Carpentras), école maternelle Simone Veil (Avignon)</a:t>
            </a:r>
          </a:p>
          <a:p>
            <a:pPr marL="342900" indent="-342900" algn="just">
              <a:lnSpc>
                <a:spcPct val="100000"/>
              </a:lnSpc>
              <a:buFont typeface="Arial" charset="0"/>
              <a:buChar char="•"/>
            </a:pPr>
            <a:r>
              <a:rPr lang="fr-FR" sz="2000" b="1" spc="-1" dirty="0" smtClean="0">
                <a:solidFill>
                  <a:srgbClr val="000000"/>
                </a:solidFill>
                <a:latin typeface="Arial"/>
                <a:ea typeface="DejaVu Sans"/>
              </a:rPr>
              <a:t>Mardi 4 mai </a:t>
            </a:r>
            <a:r>
              <a:rPr lang="fr-FR" sz="2000" spc="-1" dirty="0" smtClean="0">
                <a:solidFill>
                  <a:srgbClr val="000000"/>
                </a:solidFill>
                <a:latin typeface="Arial"/>
                <a:ea typeface="DejaVu Sans"/>
              </a:rPr>
              <a:t>: école Marcel Pagnol, école Pierre Augier, Collège Frédéric Mistral </a:t>
            </a:r>
          </a:p>
          <a:p>
            <a:pPr marL="342900" indent="-342900" algn="just">
              <a:lnSpc>
                <a:spcPct val="100000"/>
              </a:lnSpc>
              <a:buFont typeface="Arial" charset="0"/>
              <a:buChar char="•"/>
            </a:pPr>
            <a:r>
              <a:rPr lang="fr-FR" sz="2000" b="1" spc="-1" dirty="0" smtClean="0">
                <a:solidFill>
                  <a:srgbClr val="000000"/>
                </a:solidFill>
                <a:latin typeface="Arial"/>
                <a:ea typeface="DejaVu Sans"/>
              </a:rPr>
              <a:t>Jeudi 6 mai</a:t>
            </a:r>
            <a:r>
              <a:rPr lang="fr-FR" sz="2000" spc="-1" dirty="0" smtClean="0">
                <a:solidFill>
                  <a:srgbClr val="000000"/>
                </a:solidFill>
                <a:latin typeface="Arial"/>
                <a:ea typeface="DejaVu Sans"/>
              </a:rPr>
              <a:t> : collège Frédéric Mistral </a:t>
            </a:r>
          </a:p>
          <a:p>
            <a:pPr marL="800100" lvl="1" indent="-342900" algn="just">
              <a:buFont typeface="Arial" charset="0"/>
              <a:buChar char="•"/>
            </a:pPr>
            <a:endParaRPr lang="fr-FR" sz="2200" b="1" strike="noStrike" spc="-1" dirty="0">
              <a:latin typeface="Arial"/>
            </a:endParaRPr>
          </a:p>
          <a:p>
            <a:pPr>
              <a:lnSpc>
                <a:spcPct val="100000"/>
              </a:lnSpc>
            </a:pPr>
            <a:endParaRPr lang="fr-FR" sz="2200" b="0" strike="noStrike" spc="-1" dirty="0">
              <a:latin typeface="Arial"/>
            </a:endParaRPr>
          </a:p>
          <a:p>
            <a:pPr>
              <a:lnSpc>
                <a:spcPct val="100000"/>
              </a:lnSpc>
            </a:pPr>
            <a:endParaRPr lang="fr-FR" sz="2200" b="0" strike="noStrike" spc="-1" dirty="0">
              <a:latin typeface="Arial"/>
            </a:endParaRPr>
          </a:p>
          <a:p>
            <a:pPr>
              <a:lnSpc>
                <a:spcPct val="100000"/>
              </a:lnSpc>
            </a:pPr>
            <a:endParaRPr lang="fr-FR" sz="2200" b="0" strike="noStrike" spc="-1" dirty="0">
              <a:latin typeface="Arial"/>
            </a:endParaRPr>
          </a:p>
          <a:p>
            <a:pPr>
              <a:lnSpc>
                <a:spcPct val="100000"/>
              </a:lnSpc>
            </a:pPr>
            <a:endParaRPr lang="fr-FR" sz="2200" b="0" strike="noStrike" spc="-1" dirty="0">
              <a:latin typeface="Arial"/>
            </a:endParaRPr>
          </a:p>
          <a:p>
            <a:pPr>
              <a:lnSpc>
                <a:spcPct val="100000"/>
              </a:lnSpc>
            </a:pPr>
            <a:endParaRPr lang="fr-FR" sz="2200" b="0" strike="noStrike" spc="-1" dirty="0">
              <a:latin typeface="Arial"/>
            </a:endParaRPr>
          </a:p>
        </p:txBody>
      </p:sp>
      <p:sp>
        <p:nvSpPr>
          <p:cNvPr id="336" name="CustomShape 5"/>
          <p:cNvSpPr/>
          <p:nvPr/>
        </p:nvSpPr>
        <p:spPr>
          <a:xfrm>
            <a:off x="466200" y="4783320"/>
            <a:ext cx="3732840" cy="878400"/>
          </a:xfrm>
          <a:prstGeom prst="rect">
            <a:avLst/>
          </a:prstGeom>
          <a:noFill/>
          <a:ln>
            <a:noFill/>
          </a:ln>
        </p:spPr>
        <p:style>
          <a:lnRef idx="0">
            <a:scrgbClr r="0" g="0" b="0"/>
          </a:lnRef>
          <a:fillRef idx="0">
            <a:scrgbClr r="0" g="0" b="0"/>
          </a:fillRef>
          <a:effectRef idx="0">
            <a:scrgbClr r="0" g="0" b="0"/>
          </a:effectRef>
          <a:fontRef idx="minor"/>
        </p:style>
      </p:sp>
      <p:sp>
        <p:nvSpPr>
          <p:cNvPr id="337" name="CustomShape 6"/>
          <p:cNvSpPr/>
          <p:nvPr/>
        </p:nvSpPr>
        <p:spPr>
          <a:xfrm>
            <a:off x="4032000" y="1482120"/>
            <a:ext cx="7605720" cy="369000"/>
          </a:xfrm>
          <a:prstGeom prst="rect">
            <a:avLst/>
          </a:prstGeom>
          <a:noFill/>
          <a:ln>
            <a:noFill/>
          </a:ln>
        </p:spPr>
        <p:style>
          <a:lnRef idx="0">
            <a:scrgbClr r="0" g="0" b="0"/>
          </a:lnRef>
          <a:fillRef idx="0">
            <a:scrgbClr r="0" g="0" b="0"/>
          </a:fillRef>
          <a:effectRef idx="0">
            <a:scrgbClr r="0" g="0" b="0"/>
          </a:effectRef>
          <a:fontRef idx="minor"/>
        </p:style>
      </p:sp>
      <p:sp>
        <p:nvSpPr>
          <p:cNvPr id="338" name="CustomShape 7"/>
          <p:cNvSpPr/>
          <p:nvPr/>
        </p:nvSpPr>
        <p:spPr>
          <a:xfrm>
            <a:off x="466200" y="4602960"/>
            <a:ext cx="3368880" cy="1453680"/>
          </a:xfrm>
          <a:prstGeom prst="rect">
            <a:avLst/>
          </a:prstGeom>
          <a:noFill/>
          <a:ln>
            <a:noFill/>
          </a:ln>
        </p:spPr>
        <p:style>
          <a:lnRef idx="0">
            <a:scrgbClr r="0" g="0" b="0"/>
          </a:lnRef>
          <a:fillRef idx="0">
            <a:scrgbClr r="0" g="0" b="0"/>
          </a:fillRef>
          <a:effectRef idx="0">
            <a:scrgbClr r="0" g="0" b="0"/>
          </a:effectRef>
          <a:fontRef idx="minor"/>
        </p:style>
      </p:sp>
      <p:pic>
        <p:nvPicPr>
          <p:cNvPr id="339" name="Image 80"/>
          <p:cNvPicPr/>
          <p:nvPr/>
        </p:nvPicPr>
        <p:blipFill>
          <a:blip r:embed="rId3"/>
          <a:stretch/>
        </p:blipFill>
        <p:spPr>
          <a:xfrm>
            <a:off x="0" y="0"/>
            <a:ext cx="593280" cy="491400"/>
          </a:xfrm>
          <a:prstGeom prst="rect">
            <a:avLst/>
          </a:prstGeom>
          <a:ln>
            <a:noFill/>
          </a:ln>
        </p:spPr>
      </p:pic>
      <p:sp>
        <p:nvSpPr>
          <p:cNvPr id="2" name="ZoneTexte 1"/>
          <p:cNvSpPr txBox="1"/>
          <p:nvPr/>
        </p:nvSpPr>
        <p:spPr>
          <a:xfrm>
            <a:off x="3941280" y="4783320"/>
            <a:ext cx="7961159"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spc="-1" dirty="0">
                <a:solidFill>
                  <a:srgbClr val="000000"/>
                </a:solidFill>
              </a:rPr>
              <a:t>Une campagne d’autotest </a:t>
            </a:r>
            <a:r>
              <a:rPr lang="fr-FR" spc="-1" dirty="0">
                <a:solidFill>
                  <a:srgbClr val="000000"/>
                </a:solidFill>
              </a:rPr>
              <a:t>va prochainement être lancée à destination dans les lycées du département</a:t>
            </a:r>
            <a:r>
              <a:rPr lang="fr-FR" spc="-1">
                <a:solidFill>
                  <a:srgbClr val="000000"/>
                </a:solidFill>
              </a:rPr>
              <a:t>. </a:t>
            </a:r>
            <a:endParaRPr lang="fr-FR" spc="-1" dirty="0">
              <a:solidFill>
                <a:srgbClr val="000000"/>
              </a:solidFill>
            </a:endParaRPr>
          </a:p>
        </p:txBody>
      </p:sp>
    </p:spTree>
    <p:extLst>
      <p:ext uri="{BB962C8B-B14F-4D97-AF65-F5344CB8AC3E}">
        <p14:creationId xmlns:p14="http://schemas.microsoft.com/office/powerpoint/2010/main" val="74920367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stomShape 1"/>
          <p:cNvSpPr/>
          <p:nvPr/>
        </p:nvSpPr>
        <p:spPr>
          <a:xfrm>
            <a:off x="466200" y="588960"/>
            <a:ext cx="3352680" cy="389016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343" name="CustomShape 2"/>
          <p:cNvSpPr/>
          <p:nvPr/>
        </p:nvSpPr>
        <p:spPr>
          <a:xfrm>
            <a:off x="466200" y="731520"/>
            <a:ext cx="3352680" cy="3175920"/>
          </a:xfrm>
          <a:prstGeom prst="rect">
            <a:avLst/>
          </a:prstGeom>
          <a:noFill/>
          <a:ln>
            <a:noFill/>
          </a:ln>
        </p:spPr>
        <p:style>
          <a:lnRef idx="0">
            <a:scrgbClr r="0" g="0" b="0"/>
          </a:lnRef>
          <a:fillRef idx="0">
            <a:scrgbClr r="0" g="0" b="0"/>
          </a:fillRef>
          <a:effectRef idx="0">
            <a:scrgbClr r="0" g="0" b="0"/>
          </a:effectRef>
          <a:fontRef idx="minor"/>
        </p:style>
      </p:sp>
      <p:sp>
        <p:nvSpPr>
          <p:cNvPr id="344" name="CustomShape 3"/>
          <p:cNvSpPr/>
          <p:nvPr/>
        </p:nvSpPr>
        <p:spPr>
          <a:xfrm>
            <a:off x="3960000" y="588960"/>
            <a:ext cx="7711560" cy="590688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sp>
      <p:sp>
        <p:nvSpPr>
          <p:cNvPr id="345" name="CustomShape 4"/>
          <p:cNvSpPr/>
          <p:nvPr/>
        </p:nvSpPr>
        <p:spPr>
          <a:xfrm>
            <a:off x="3960000" y="588960"/>
            <a:ext cx="7711560" cy="5906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3000"/>
              </a:lnSpc>
              <a:spcBef>
                <a:spcPts val="1001"/>
              </a:spcBef>
              <a:spcAft>
                <a:spcPts val="1426"/>
              </a:spcAft>
            </a:pPr>
            <a:r>
              <a:rPr lang="fr-FR" sz="6000" b="1" strike="noStrike" spc="-1">
                <a:solidFill>
                  <a:srgbClr val="000000"/>
                </a:solidFill>
                <a:latin typeface="Calibri"/>
                <a:ea typeface="DejaVu Sans"/>
              </a:rPr>
              <a:t>VACCINATION</a:t>
            </a:r>
            <a:endParaRPr lang="fr-FR" sz="6000" b="0" strike="noStrike" spc="-1">
              <a:latin typeface="Arial"/>
            </a:endParaRPr>
          </a:p>
        </p:txBody>
      </p:sp>
      <p:pic>
        <p:nvPicPr>
          <p:cNvPr id="346" name="Image 80"/>
          <p:cNvPicPr/>
          <p:nvPr/>
        </p:nvPicPr>
        <p:blipFill>
          <a:blip r:embed="rId2"/>
          <a:stretch/>
        </p:blipFill>
        <p:spPr>
          <a:xfrm>
            <a:off x="0" y="0"/>
            <a:ext cx="592560" cy="490680"/>
          </a:xfrm>
          <a:prstGeom prst="rect">
            <a:avLst/>
          </a:prstGeom>
          <a:ln>
            <a:noFill/>
          </a:ln>
        </p:spPr>
      </p:pic>
      <p:sp>
        <p:nvSpPr>
          <p:cNvPr id="347" name="CustomShape 5"/>
          <p:cNvSpPr/>
          <p:nvPr/>
        </p:nvSpPr>
        <p:spPr>
          <a:xfrm>
            <a:off x="466200" y="4577400"/>
            <a:ext cx="3352680" cy="191844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0" strike="noStrike" spc="-1">
                <a:solidFill>
                  <a:srgbClr val="D9D9D9"/>
                </a:solidFill>
                <a:latin typeface="Arial"/>
                <a:ea typeface="DejaVu Sans"/>
              </a:rPr>
              <a:t>Comité départemental de suivi de la situation sanitaire </a:t>
            </a:r>
            <a:endParaRPr lang="fr-FR" sz="1800" b="0" strike="noStrike" spc="-1">
              <a:latin typeface="Arial"/>
            </a:endParaRPr>
          </a:p>
          <a:p>
            <a:pPr>
              <a:lnSpc>
                <a:spcPct val="100000"/>
              </a:lnSpc>
            </a:pPr>
            <a:r>
              <a:rPr lang="fr-FR" sz="1800" b="0" strike="noStrike" spc="-1">
                <a:solidFill>
                  <a:srgbClr val="D9D9D9"/>
                </a:solidFill>
                <a:latin typeface="Arial"/>
                <a:ea typeface="DejaVu Sans"/>
              </a:rPr>
              <a:t>29 &amp; 30 mars 2021</a:t>
            </a:r>
            <a:endParaRPr lang="fr-FR" sz="1800" b="0" strike="noStrike" spc="-1">
              <a:latin typeface="Arial"/>
            </a:endParaRPr>
          </a:p>
        </p:txBody>
      </p:sp>
      <p:pic>
        <p:nvPicPr>
          <p:cNvPr id="348" name="Picture 3"/>
          <p:cNvPicPr/>
          <p:nvPr/>
        </p:nvPicPr>
        <p:blipFill>
          <a:blip r:embed="rId3"/>
          <a:stretch/>
        </p:blipFill>
        <p:spPr>
          <a:xfrm>
            <a:off x="7085520" y="4451760"/>
            <a:ext cx="1460880" cy="1080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CustomShape 1"/>
          <p:cNvSpPr/>
          <p:nvPr/>
        </p:nvSpPr>
        <p:spPr>
          <a:xfrm>
            <a:off x="466200" y="686880"/>
            <a:ext cx="3323520" cy="360252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350" name="CustomShape 2"/>
          <p:cNvSpPr/>
          <p:nvPr/>
        </p:nvSpPr>
        <p:spPr>
          <a:xfrm>
            <a:off x="476280" y="717480"/>
            <a:ext cx="3313440" cy="360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400" b="0" strike="noStrike" spc="-1">
                <a:solidFill>
                  <a:srgbClr val="E7E6E6"/>
                </a:solidFill>
                <a:latin typeface="Arial"/>
                <a:ea typeface="DejaVu Sans"/>
              </a:rPr>
              <a:t>ETAT DES LIEUX </a:t>
            </a:r>
            <a:r>
              <a:t/>
            </a:r>
            <a:br/>
            <a:r>
              <a:rPr lang="fr-FR" sz="1800" b="0" strike="noStrike" spc="-1">
                <a:solidFill>
                  <a:srgbClr val="FFFFFF"/>
                </a:solidFill>
                <a:latin typeface="Arial"/>
                <a:ea typeface="DejaVu Sans"/>
              </a:rPr>
              <a:t>(Données GEODE arrêtées le 23/04/2021)</a:t>
            </a:r>
            <a:endParaRPr lang="fr-FR" sz="1800" b="0" strike="noStrike" spc="-1">
              <a:latin typeface="Arial"/>
            </a:endParaRPr>
          </a:p>
        </p:txBody>
      </p:sp>
      <p:sp>
        <p:nvSpPr>
          <p:cNvPr id="351" name="CustomShape 3"/>
          <p:cNvSpPr/>
          <p:nvPr/>
        </p:nvSpPr>
        <p:spPr>
          <a:xfrm>
            <a:off x="432000" y="4577400"/>
            <a:ext cx="3357720" cy="192348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352" name="CustomShape 4"/>
          <p:cNvSpPr/>
          <p:nvPr/>
        </p:nvSpPr>
        <p:spPr>
          <a:xfrm>
            <a:off x="4019760" y="691200"/>
            <a:ext cx="7632000" cy="589608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sp>
      <p:sp>
        <p:nvSpPr>
          <p:cNvPr id="353" name="CustomShape 5"/>
          <p:cNvSpPr/>
          <p:nvPr/>
        </p:nvSpPr>
        <p:spPr>
          <a:xfrm>
            <a:off x="4379760" y="686880"/>
            <a:ext cx="7136640" cy="5498280"/>
          </a:xfrm>
          <a:prstGeom prst="rect">
            <a:avLst/>
          </a:prstGeom>
          <a:noFill/>
          <a:ln>
            <a:noFill/>
          </a:ln>
        </p:spPr>
        <p:style>
          <a:lnRef idx="0">
            <a:scrgbClr r="0" g="0" b="0"/>
          </a:lnRef>
          <a:fillRef idx="0">
            <a:scrgbClr r="0" g="0" b="0"/>
          </a:fillRef>
          <a:effectRef idx="0">
            <a:scrgbClr r="0" g="0" b="0"/>
          </a:effectRef>
          <a:fontRef idx="minor"/>
        </p:style>
      </p:sp>
      <p:sp>
        <p:nvSpPr>
          <p:cNvPr id="354" name="CustomShape 6"/>
          <p:cNvSpPr/>
          <p:nvPr/>
        </p:nvSpPr>
        <p:spPr>
          <a:xfrm>
            <a:off x="7248240" y="980640"/>
            <a:ext cx="3389760" cy="58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1" strike="noStrike" spc="-1">
                <a:solidFill>
                  <a:srgbClr val="1F497D"/>
                </a:solidFill>
                <a:latin typeface="Calibri Light"/>
                <a:ea typeface="DejaVu Sans"/>
              </a:rPr>
              <a:t> </a:t>
            </a:r>
            <a:endParaRPr lang="fr-FR" sz="3200" b="0" strike="noStrike" spc="-1">
              <a:latin typeface="Arial"/>
            </a:endParaRPr>
          </a:p>
        </p:txBody>
      </p:sp>
      <p:sp>
        <p:nvSpPr>
          <p:cNvPr id="355" name="CustomShape 7"/>
          <p:cNvSpPr/>
          <p:nvPr/>
        </p:nvSpPr>
        <p:spPr>
          <a:xfrm>
            <a:off x="4019760" y="686880"/>
            <a:ext cx="7632000" cy="5896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2000" b="1" strike="noStrike" spc="-1">
                <a:solidFill>
                  <a:srgbClr val="000000"/>
                </a:solidFill>
                <a:latin typeface="Calibri"/>
                <a:ea typeface="DejaVu Sans"/>
              </a:rPr>
              <a:t>Depuis le déploiement de la campagne vaccinale : </a:t>
            </a:r>
            <a:endParaRPr lang="fr-FR" sz="2000" b="0" strike="noStrike" spc="-1">
              <a:latin typeface="Arial"/>
            </a:endParaRPr>
          </a:p>
          <a:p>
            <a:pPr algn="just">
              <a:lnSpc>
                <a:spcPct val="100000"/>
              </a:lnSpc>
            </a:pPr>
            <a:endParaRPr lang="fr-FR" sz="2000" b="0" strike="noStrike" spc="-1">
              <a:latin typeface="Arial"/>
            </a:endParaRPr>
          </a:p>
          <a:p>
            <a:pPr>
              <a:lnSpc>
                <a:spcPct val="100000"/>
              </a:lnSpc>
            </a:pPr>
            <a:endParaRPr lang="fr-FR" sz="2000" b="0" strike="noStrike" spc="-1">
              <a:latin typeface="Arial"/>
            </a:endParaRPr>
          </a:p>
          <a:p>
            <a:pPr marL="285840" indent="-283320">
              <a:lnSpc>
                <a:spcPct val="100000"/>
              </a:lnSpc>
              <a:buClr>
                <a:srgbClr val="000000"/>
              </a:buClr>
              <a:buFont typeface="Arial"/>
              <a:buChar char="•"/>
            </a:pPr>
            <a:r>
              <a:rPr lang="fr-FR" sz="2000" b="1" strike="noStrike" spc="-1">
                <a:solidFill>
                  <a:srgbClr val="000000"/>
                </a:solidFill>
                <a:latin typeface="Arial"/>
                <a:ea typeface="DejaVu Sans"/>
              </a:rPr>
              <a:t>118 451 personnes </a:t>
            </a:r>
            <a:r>
              <a:rPr lang="fr-FR" sz="2000" b="0" strike="noStrike" spc="-1">
                <a:solidFill>
                  <a:srgbClr val="000000"/>
                </a:solidFill>
                <a:latin typeface="Arial"/>
                <a:ea typeface="DejaVu Sans"/>
              </a:rPr>
              <a:t>ont reçu au moins une dose de vaccin dans le département , soit près de 21,1% de la population.</a:t>
            </a:r>
            <a:endParaRPr lang="fr-FR" sz="2000" b="0" strike="noStrike" spc="-1">
              <a:latin typeface="Arial"/>
            </a:endParaRPr>
          </a:p>
          <a:p>
            <a:pPr>
              <a:lnSpc>
                <a:spcPct val="100000"/>
              </a:lnSpc>
            </a:pPr>
            <a:endParaRPr lang="fr-FR" sz="2000" b="0" strike="noStrike" spc="-1">
              <a:latin typeface="Arial"/>
            </a:endParaRPr>
          </a:p>
          <a:p>
            <a:pPr marL="285840" indent="-283320">
              <a:lnSpc>
                <a:spcPct val="100000"/>
              </a:lnSpc>
              <a:buClr>
                <a:srgbClr val="000000"/>
              </a:buClr>
              <a:buFont typeface="Arial"/>
              <a:buChar char="•"/>
            </a:pPr>
            <a:r>
              <a:rPr lang="fr-FR" sz="2000" b="0" strike="noStrike" spc="-1">
                <a:solidFill>
                  <a:srgbClr val="000000"/>
                </a:solidFill>
                <a:latin typeface="Arial"/>
                <a:ea typeface="DejaVu Sans"/>
              </a:rPr>
              <a:t>43 059 personnes ont reçu deux doses de vaccin</a:t>
            </a:r>
            <a:endParaRPr lang="fr-FR" sz="2000" b="0" strike="noStrike" spc="-1">
              <a:latin typeface="Arial"/>
            </a:endParaRPr>
          </a:p>
          <a:p>
            <a:pPr marL="2160">
              <a:lnSpc>
                <a:spcPct val="100000"/>
              </a:lnSpc>
            </a:pPr>
            <a:endParaRPr lang="fr-FR" sz="2000" b="0" strike="noStrike" spc="-1">
              <a:latin typeface="Arial"/>
            </a:endParaRPr>
          </a:p>
          <a:p>
            <a:pPr marL="2160" algn="just">
              <a:lnSpc>
                <a:spcPct val="100000"/>
              </a:lnSpc>
            </a:pPr>
            <a:endParaRPr lang="fr-FR" sz="2000" b="0" strike="noStrike" spc="-1">
              <a:latin typeface="Arial"/>
            </a:endParaRPr>
          </a:p>
          <a:p>
            <a:pPr marL="2160" algn="just">
              <a:lnSpc>
                <a:spcPct val="100000"/>
              </a:lnSpc>
            </a:pPr>
            <a:endParaRPr lang="fr-FR" sz="2000" b="0" strike="noStrike" spc="-1">
              <a:latin typeface="Arial"/>
            </a:endParaRPr>
          </a:p>
          <a:p>
            <a:pPr marL="2160" algn="just">
              <a:lnSpc>
                <a:spcPct val="100000"/>
              </a:lnSpc>
            </a:pPr>
            <a:endParaRPr lang="fr-FR" sz="2000" b="0" strike="noStrike" spc="-1">
              <a:latin typeface="Arial"/>
            </a:endParaRPr>
          </a:p>
          <a:p>
            <a:pPr marL="2160" algn="just">
              <a:lnSpc>
                <a:spcPct val="100000"/>
              </a:lnSpc>
            </a:pPr>
            <a:endParaRPr lang="fr-FR" sz="2000" b="0" strike="noStrike" spc="-1">
              <a:latin typeface="Arial"/>
            </a:endParaRPr>
          </a:p>
        </p:txBody>
      </p:sp>
      <p:sp>
        <p:nvSpPr>
          <p:cNvPr id="356" name="CustomShape 8"/>
          <p:cNvSpPr/>
          <p:nvPr/>
        </p:nvSpPr>
        <p:spPr>
          <a:xfrm>
            <a:off x="532800" y="4765320"/>
            <a:ext cx="3040200" cy="154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a:latin typeface="Arial"/>
            </a:endParaRPr>
          </a:p>
          <a:p>
            <a:pPr>
              <a:lnSpc>
                <a:spcPct val="100000"/>
              </a:lnSpc>
            </a:pPr>
            <a:r>
              <a:rPr lang="fr-FR" sz="1800" b="1" strike="noStrike" spc="-1">
                <a:solidFill>
                  <a:srgbClr val="FFFFFF"/>
                </a:solidFill>
                <a:latin typeface="Arial"/>
                <a:ea typeface="DejaVu Sans"/>
              </a:rPr>
              <a:t>DEPLOIEMENT DE LA CAMPAGNE VACCINALE</a:t>
            </a:r>
            <a:endParaRPr lang="fr-FR" sz="1800" b="0" strike="noStrike" spc="-1">
              <a:latin typeface="Arial"/>
            </a:endParaRPr>
          </a:p>
        </p:txBody>
      </p:sp>
      <p:pic>
        <p:nvPicPr>
          <p:cNvPr id="357" name="Image 80"/>
          <p:cNvPicPr/>
          <p:nvPr/>
        </p:nvPicPr>
        <p:blipFill>
          <a:blip r:embed="rId3"/>
          <a:stretch/>
        </p:blipFill>
        <p:spPr>
          <a:xfrm>
            <a:off x="0" y="0"/>
            <a:ext cx="596160" cy="494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CustomShape 1"/>
          <p:cNvSpPr/>
          <p:nvPr/>
        </p:nvSpPr>
        <p:spPr>
          <a:xfrm>
            <a:off x="4032000" y="686880"/>
            <a:ext cx="7631640" cy="581364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sp>
      <p:sp>
        <p:nvSpPr>
          <p:cNvPr id="359" name="CustomShape 2"/>
          <p:cNvSpPr/>
          <p:nvPr/>
        </p:nvSpPr>
        <p:spPr>
          <a:xfrm>
            <a:off x="4379760" y="686880"/>
            <a:ext cx="7136280" cy="5497920"/>
          </a:xfrm>
          <a:prstGeom prst="rect">
            <a:avLst/>
          </a:prstGeom>
          <a:noFill/>
          <a:ln>
            <a:noFill/>
          </a:ln>
        </p:spPr>
        <p:style>
          <a:lnRef idx="0">
            <a:scrgbClr r="0" g="0" b="0"/>
          </a:lnRef>
          <a:fillRef idx="0">
            <a:scrgbClr r="0" g="0" b="0"/>
          </a:fillRef>
          <a:effectRef idx="0">
            <a:scrgbClr r="0" g="0" b="0"/>
          </a:effectRef>
          <a:fontRef idx="minor"/>
        </p:style>
      </p:sp>
      <p:sp>
        <p:nvSpPr>
          <p:cNvPr id="360" name="CustomShape 3"/>
          <p:cNvSpPr/>
          <p:nvPr/>
        </p:nvSpPr>
        <p:spPr>
          <a:xfrm>
            <a:off x="7248240" y="980640"/>
            <a:ext cx="3389400" cy="58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1" strike="noStrike" spc="-1">
                <a:solidFill>
                  <a:srgbClr val="1F497D"/>
                </a:solidFill>
                <a:latin typeface="Calibri Light"/>
                <a:ea typeface="DejaVu Sans"/>
              </a:rPr>
              <a:t> </a:t>
            </a:r>
            <a:endParaRPr lang="fr-FR" sz="3200" b="0" strike="noStrike" spc="-1">
              <a:latin typeface="Arial"/>
            </a:endParaRPr>
          </a:p>
        </p:txBody>
      </p:sp>
      <p:sp>
        <p:nvSpPr>
          <p:cNvPr id="361" name="CustomShape 4"/>
          <p:cNvSpPr/>
          <p:nvPr/>
        </p:nvSpPr>
        <p:spPr>
          <a:xfrm>
            <a:off x="4062240" y="686880"/>
            <a:ext cx="7571520" cy="581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2000" b="0" strike="noStrike" spc="-1">
                <a:solidFill>
                  <a:srgbClr val="000000"/>
                </a:solidFill>
                <a:latin typeface="Arial"/>
                <a:ea typeface="DejaVu Sans"/>
              </a:rPr>
              <a:t>Ouverture le </a:t>
            </a:r>
            <a:r>
              <a:rPr lang="fr-FR" sz="2000" b="1" strike="noStrike" spc="-1">
                <a:solidFill>
                  <a:srgbClr val="000000"/>
                </a:solidFill>
                <a:latin typeface="Arial"/>
                <a:ea typeface="DejaVu Sans"/>
              </a:rPr>
              <a:t>9 avril</a:t>
            </a:r>
            <a:r>
              <a:rPr lang="fr-FR" sz="2000" b="0" strike="noStrike" spc="-1">
                <a:solidFill>
                  <a:srgbClr val="000000"/>
                </a:solidFill>
                <a:latin typeface="Arial"/>
                <a:ea typeface="DejaVu Sans"/>
              </a:rPr>
              <a:t> d’un</a:t>
            </a:r>
            <a:r>
              <a:rPr lang="fr-FR" sz="2000" b="1" strike="noStrike" spc="-1">
                <a:solidFill>
                  <a:srgbClr val="000000"/>
                </a:solidFill>
                <a:latin typeface="Arial"/>
                <a:ea typeface="DejaVu Sans"/>
              </a:rPr>
              <a:t> centre de vaccination départemental à grande capacité à Montfavet</a:t>
            </a:r>
            <a:r>
              <a:rPr lang="fr-FR" sz="2000" b="0" strike="noStrike" spc="-1">
                <a:solidFill>
                  <a:srgbClr val="000000"/>
                </a:solidFill>
                <a:latin typeface="Arial"/>
                <a:ea typeface="DejaVu Sans"/>
              </a:rPr>
              <a:t> (objectif de 6 000 vaccinations par semaine). </a:t>
            </a:r>
            <a:endParaRPr lang="fr-FR" sz="2000" b="0" strike="noStrike" spc="-1">
              <a:latin typeface="Arial"/>
            </a:endParaRPr>
          </a:p>
          <a:p>
            <a:pPr marL="1080" algn="just">
              <a:lnSpc>
                <a:spcPct val="100000"/>
              </a:lnSpc>
            </a:pPr>
            <a:endParaRPr lang="fr-FR" sz="2000" b="0" strike="noStrike" spc="-1">
              <a:latin typeface="Arial"/>
            </a:endParaRPr>
          </a:p>
          <a:p>
            <a:pPr algn="just">
              <a:lnSpc>
                <a:spcPct val="100000"/>
              </a:lnSpc>
            </a:pPr>
            <a:r>
              <a:rPr lang="fr-FR" sz="2000" b="0" strike="noStrike" spc="-1">
                <a:solidFill>
                  <a:srgbClr val="000000"/>
                </a:solidFill>
                <a:latin typeface="Arial"/>
                <a:ea typeface="DejaVu Sans"/>
              </a:rPr>
              <a:t>Depuis l’ouverture du centre départemental (12 jours d’ouverture), </a:t>
            </a:r>
            <a:r>
              <a:rPr lang="fr-FR" sz="2000" b="1" u="sng" strike="noStrike" spc="-1">
                <a:solidFill>
                  <a:srgbClr val="000000"/>
                </a:solidFill>
                <a:uFillTx/>
                <a:latin typeface="Arial"/>
                <a:ea typeface="DejaVu Sans"/>
              </a:rPr>
              <a:t>9 429 personnes</a:t>
            </a:r>
            <a:r>
              <a:rPr lang="fr-FR" sz="2000" b="0" strike="noStrike" spc="-1">
                <a:solidFill>
                  <a:srgbClr val="000000"/>
                </a:solidFill>
                <a:latin typeface="Arial"/>
                <a:ea typeface="DejaVu Sans"/>
              </a:rPr>
              <a:t> ont été vaccinées.</a:t>
            </a:r>
            <a:endParaRPr lang="fr-FR" sz="2000" b="0" strike="noStrike" spc="-1">
              <a:latin typeface="Arial"/>
            </a:endParaRPr>
          </a:p>
          <a:p>
            <a:pPr algn="just">
              <a:lnSpc>
                <a:spcPct val="100000"/>
              </a:lnSpc>
            </a:pPr>
            <a:r>
              <a:rPr lang="fr-FR" sz="2000" b="0" strike="noStrike" spc="-1">
                <a:solidFill>
                  <a:srgbClr val="000000"/>
                </a:solidFill>
                <a:latin typeface="Arial"/>
                <a:ea typeface="DejaVu Sans"/>
              </a:rPr>
              <a:t> </a:t>
            </a:r>
            <a:endParaRPr lang="fr-FR" sz="2000" b="0" strike="noStrike" spc="-1">
              <a:latin typeface="Arial"/>
            </a:endParaRPr>
          </a:p>
          <a:p>
            <a:pPr marL="1080" algn="just">
              <a:lnSpc>
                <a:spcPct val="100000"/>
              </a:lnSpc>
            </a:pPr>
            <a:endParaRPr lang="fr-FR" sz="2000" b="0" strike="noStrike" spc="-1">
              <a:latin typeface="Arial"/>
            </a:endParaRPr>
          </a:p>
          <a:p>
            <a:pPr marL="1080" algn="just">
              <a:lnSpc>
                <a:spcPct val="100000"/>
              </a:lnSpc>
            </a:pPr>
            <a:endParaRPr lang="fr-FR" sz="2000" b="0" strike="noStrike" spc="-1">
              <a:latin typeface="Arial"/>
            </a:endParaRPr>
          </a:p>
          <a:p>
            <a:pPr marL="1080" algn="just">
              <a:lnSpc>
                <a:spcPct val="100000"/>
              </a:lnSpc>
            </a:pPr>
            <a:r>
              <a:rPr lang="fr-FR" sz="2000" b="1" strike="noStrike" spc="-1">
                <a:solidFill>
                  <a:srgbClr val="000000"/>
                </a:solidFill>
                <a:latin typeface="Arial"/>
                <a:ea typeface="DejaVu Sans"/>
              </a:rPr>
              <a:t>359 personnes </a:t>
            </a:r>
            <a:r>
              <a:rPr lang="fr-FR" sz="2000" b="0" strike="noStrike" spc="-1">
                <a:solidFill>
                  <a:srgbClr val="000000"/>
                </a:solidFill>
                <a:latin typeface="Arial"/>
                <a:ea typeface="DejaVu Sans"/>
              </a:rPr>
              <a:t>ont été vaccinées au centre de vaccination éphémère porté par le SDIS entre le 20 et le 24 avril.</a:t>
            </a: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endParaRPr lang="fr-FR" sz="2000" b="0" strike="noStrike" spc="-1">
              <a:latin typeface="Arial"/>
            </a:endParaRPr>
          </a:p>
          <a:p>
            <a:pPr marL="1080" algn="just">
              <a:lnSpc>
                <a:spcPct val="100000"/>
              </a:lnSpc>
            </a:pPr>
            <a:endParaRPr lang="fr-FR" sz="2000" b="0" strike="noStrike" spc="-1">
              <a:latin typeface="Arial"/>
            </a:endParaRPr>
          </a:p>
          <a:p>
            <a:pPr marL="1080" algn="just">
              <a:lnSpc>
                <a:spcPct val="100000"/>
              </a:lnSpc>
            </a:pPr>
            <a:endParaRPr lang="fr-FR" sz="2000" b="0" strike="noStrike" spc="-1">
              <a:latin typeface="Arial"/>
            </a:endParaRPr>
          </a:p>
        </p:txBody>
      </p:sp>
      <p:pic>
        <p:nvPicPr>
          <p:cNvPr id="362" name="Image 80"/>
          <p:cNvPicPr/>
          <p:nvPr/>
        </p:nvPicPr>
        <p:blipFill>
          <a:blip r:embed="rId2"/>
          <a:stretch/>
        </p:blipFill>
        <p:spPr>
          <a:xfrm>
            <a:off x="0" y="0"/>
            <a:ext cx="596160" cy="494280"/>
          </a:xfrm>
          <a:prstGeom prst="rect">
            <a:avLst/>
          </a:prstGeom>
          <a:ln>
            <a:noFill/>
          </a:ln>
        </p:spPr>
      </p:pic>
      <p:sp>
        <p:nvSpPr>
          <p:cNvPr id="363" name="CustomShape 5"/>
          <p:cNvSpPr/>
          <p:nvPr/>
        </p:nvSpPr>
        <p:spPr>
          <a:xfrm>
            <a:off x="466200" y="686880"/>
            <a:ext cx="3323520" cy="360252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364" name="CustomShape 6"/>
          <p:cNvSpPr/>
          <p:nvPr/>
        </p:nvSpPr>
        <p:spPr>
          <a:xfrm>
            <a:off x="432000" y="4577400"/>
            <a:ext cx="3357720" cy="192348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365" name="CustomShape 7"/>
          <p:cNvSpPr/>
          <p:nvPr/>
        </p:nvSpPr>
        <p:spPr>
          <a:xfrm>
            <a:off x="466200" y="812880"/>
            <a:ext cx="3323520" cy="350712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366" name="CustomShape 8"/>
          <p:cNvSpPr/>
          <p:nvPr/>
        </p:nvSpPr>
        <p:spPr>
          <a:xfrm>
            <a:off x="476280" y="717480"/>
            <a:ext cx="3313440" cy="360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200" b="0" strike="noStrike" spc="-1">
                <a:solidFill>
                  <a:srgbClr val="E7E6E6"/>
                </a:solidFill>
                <a:latin typeface="Arial"/>
                <a:ea typeface="DejaVu Sans"/>
              </a:rPr>
              <a:t>ACCELERATION</a:t>
            </a:r>
            <a:endParaRPr lang="fr-FR" sz="3200" b="0" strike="noStrike" spc="-1">
              <a:latin typeface="Arial"/>
            </a:endParaRPr>
          </a:p>
        </p:txBody>
      </p:sp>
      <p:sp>
        <p:nvSpPr>
          <p:cNvPr id="367" name="CustomShape 9"/>
          <p:cNvSpPr/>
          <p:nvPr/>
        </p:nvSpPr>
        <p:spPr>
          <a:xfrm>
            <a:off x="532800" y="4765320"/>
            <a:ext cx="3040200" cy="154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a:latin typeface="Arial"/>
            </a:endParaRPr>
          </a:p>
          <a:p>
            <a:pPr>
              <a:lnSpc>
                <a:spcPct val="100000"/>
              </a:lnSpc>
            </a:pPr>
            <a:r>
              <a:rPr lang="fr-FR" sz="1800" b="1" strike="noStrike" spc="-1">
                <a:solidFill>
                  <a:srgbClr val="FFFFFF"/>
                </a:solidFill>
                <a:latin typeface="Arial"/>
                <a:ea typeface="DejaVu Sans"/>
              </a:rPr>
              <a:t>DEPLOIEMENT DE LA CAMPAGNE VACCINALE</a:t>
            </a: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1"/>
          <p:cNvSpPr/>
          <p:nvPr/>
        </p:nvSpPr>
        <p:spPr>
          <a:xfrm>
            <a:off x="466200" y="588960"/>
            <a:ext cx="3352680" cy="389016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243" name="CustomShape 2"/>
          <p:cNvSpPr/>
          <p:nvPr/>
        </p:nvSpPr>
        <p:spPr>
          <a:xfrm>
            <a:off x="466200" y="731520"/>
            <a:ext cx="3352680" cy="3175920"/>
          </a:xfrm>
          <a:prstGeom prst="rect">
            <a:avLst/>
          </a:prstGeom>
          <a:noFill/>
          <a:ln>
            <a:noFill/>
          </a:ln>
        </p:spPr>
        <p:style>
          <a:lnRef idx="0">
            <a:scrgbClr r="0" g="0" b="0"/>
          </a:lnRef>
          <a:fillRef idx="0">
            <a:scrgbClr r="0" g="0" b="0"/>
          </a:fillRef>
          <a:effectRef idx="0">
            <a:scrgbClr r="0" g="0" b="0"/>
          </a:effectRef>
          <a:fontRef idx="minor"/>
        </p:style>
      </p:sp>
      <p:sp>
        <p:nvSpPr>
          <p:cNvPr id="244" name="CustomShape 3"/>
          <p:cNvSpPr/>
          <p:nvPr/>
        </p:nvSpPr>
        <p:spPr>
          <a:xfrm>
            <a:off x="466200" y="4577400"/>
            <a:ext cx="3352680" cy="191844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245" name="CustomShape 4"/>
          <p:cNvSpPr/>
          <p:nvPr/>
        </p:nvSpPr>
        <p:spPr>
          <a:xfrm>
            <a:off x="3960000" y="588960"/>
            <a:ext cx="7711560" cy="590688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sp>
      <p:sp>
        <p:nvSpPr>
          <p:cNvPr id="246" name="CustomShape 5"/>
          <p:cNvSpPr/>
          <p:nvPr/>
        </p:nvSpPr>
        <p:spPr>
          <a:xfrm>
            <a:off x="3960000" y="588960"/>
            <a:ext cx="7711560" cy="5906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3000"/>
              </a:lnSpc>
              <a:spcBef>
                <a:spcPts val="1001"/>
              </a:spcBef>
              <a:spcAft>
                <a:spcPts val="1426"/>
              </a:spcAft>
            </a:pPr>
            <a:r>
              <a:rPr lang="fr-FR" sz="5400" b="1" strike="noStrike" spc="-1">
                <a:solidFill>
                  <a:srgbClr val="000000"/>
                </a:solidFill>
                <a:latin typeface="Arial"/>
                <a:ea typeface="DejaVu Sans"/>
              </a:rPr>
              <a:t>Point sur la situation sanitaire dans le département</a:t>
            </a:r>
            <a:endParaRPr lang="fr-FR" sz="5400" b="0" strike="noStrike" spc="-1">
              <a:latin typeface="Arial"/>
            </a:endParaRPr>
          </a:p>
        </p:txBody>
      </p:sp>
      <p:pic>
        <p:nvPicPr>
          <p:cNvPr id="247" name="Image 80"/>
          <p:cNvPicPr/>
          <p:nvPr/>
        </p:nvPicPr>
        <p:blipFill>
          <a:blip r:embed="rId2"/>
          <a:stretch/>
        </p:blipFill>
        <p:spPr>
          <a:xfrm>
            <a:off x="0" y="0"/>
            <a:ext cx="592560" cy="490680"/>
          </a:xfrm>
          <a:prstGeom prst="rect">
            <a:avLst/>
          </a:prstGeom>
          <a:ln>
            <a:noFill/>
          </a:ln>
        </p:spPr>
      </p:pic>
      <p:pic>
        <p:nvPicPr>
          <p:cNvPr id="248" name="Picture 3"/>
          <p:cNvPicPr/>
          <p:nvPr/>
        </p:nvPicPr>
        <p:blipFill>
          <a:blip r:embed="rId3"/>
          <a:stretch/>
        </p:blipFill>
        <p:spPr>
          <a:xfrm>
            <a:off x="7194960" y="4779720"/>
            <a:ext cx="1242000" cy="918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CustomShape 1"/>
          <p:cNvSpPr/>
          <p:nvPr/>
        </p:nvSpPr>
        <p:spPr>
          <a:xfrm>
            <a:off x="4032000" y="686880"/>
            <a:ext cx="7630560" cy="581256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sp>
      <p:sp>
        <p:nvSpPr>
          <p:cNvPr id="369" name="CustomShape 2"/>
          <p:cNvSpPr/>
          <p:nvPr/>
        </p:nvSpPr>
        <p:spPr>
          <a:xfrm>
            <a:off x="4379760" y="686880"/>
            <a:ext cx="7135200" cy="5496840"/>
          </a:xfrm>
          <a:prstGeom prst="rect">
            <a:avLst/>
          </a:prstGeom>
          <a:noFill/>
          <a:ln>
            <a:noFill/>
          </a:ln>
        </p:spPr>
        <p:style>
          <a:lnRef idx="0">
            <a:scrgbClr r="0" g="0" b="0"/>
          </a:lnRef>
          <a:fillRef idx="0">
            <a:scrgbClr r="0" g="0" b="0"/>
          </a:fillRef>
          <a:effectRef idx="0">
            <a:scrgbClr r="0" g="0" b="0"/>
          </a:effectRef>
          <a:fontRef idx="minor"/>
        </p:style>
      </p:sp>
      <p:sp>
        <p:nvSpPr>
          <p:cNvPr id="370" name="CustomShape 3"/>
          <p:cNvSpPr/>
          <p:nvPr/>
        </p:nvSpPr>
        <p:spPr>
          <a:xfrm>
            <a:off x="7248240" y="980640"/>
            <a:ext cx="3388320" cy="58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1" strike="noStrike" spc="-1">
                <a:solidFill>
                  <a:srgbClr val="1F497D"/>
                </a:solidFill>
                <a:latin typeface="Calibri Light"/>
                <a:ea typeface="DejaVu Sans"/>
              </a:rPr>
              <a:t> </a:t>
            </a:r>
            <a:endParaRPr lang="fr-FR" sz="3200" b="0" strike="noStrike" spc="-1">
              <a:latin typeface="Arial"/>
            </a:endParaRPr>
          </a:p>
        </p:txBody>
      </p:sp>
      <p:sp>
        <p:nvSpPr>
          <p:cNvPr id="371" name="CustomShape 4"/>
          <p:cNvSpPr/>
          <p:nvPr/>
        </p:nvSpPr>
        <p:spPr>
          <a:xfrm>
            <a:off x="4062240" y="686880"/>
            <a:ext cx="7570440" cy="5812560"/>
          </a:xfrm>
          <a:prstGeom prst="rect">
            <a:avLst/>
          </a:prstGeom>
          <a:noFill/>
          <a:ln>
            <a:noFill/>
          </a:ln>
        </p:spPr>
        <p:style>
          <a:lnRef idx="0">
            <a:scrgbClr r="0" g="0" b="0"/>
          </a:lnRef>
          <a:fillRef idx="0">
            <a:scrgbClr r="0" g="0" b="0"/>
          </a:fillRef>
          <a:effectRef idx="0">
            <a:scrgbClr r="0" g="0" b="0"/>
          </a:effectRef>
          <a:fontRef idx="minor"/>
        </p:style>
      </p:sp>
      <p:pic>
        <p:nvPicPr>
          <p:cNvPr id="372" name="Image 80"/>
          <p:cNvPicPr/>
          <p:nvPr/>
        </p:nvPicPr>
        <p:blipFill>
          <a:blip r:embed="rId2"/>
          <a:stretch/>
        </p:blipFill>
        <p:spPr>
          <a:xfrm>
            <a:off x="0" y="0"/>
            <a:ext cx="595080" cy="493200"/>
          </a:xfrm>
          <a:prstGeom prst="rect">
            <a:avLst/>
          </a:prstGeom>
          <a:ln>
            <a:noFill/>
          </a:ln>
        </p:spPr>
      </p:pic>
      <p:sp>
        <p:nvSpPr>
          <p:cNvPr id="373" name="CustomShape 5"/>
          <p:cNvSpPr/>
          <p:nvPr/>
        </p:nvSpPr>
        <p:spPr>
          <a:xfrm>
            <a:off x="466200" y="686880"/>
            <a:ext cx="3322440" cy="360144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374" name="CustomShape 6"/>
          <p:cNvSpPr/>
          <p:nvPr/>
        </p:nvSpPr>
        <p:spPr>
          <a:xfrm>
            <a:off x="432000" y="4577400"/>
            <a:ext cx="3356640" cy="192240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375" name="CustomShape 7"/>
          <p:cNvSpPr/>
          <p:nvPr/>
        </p:nvSpPr>
        <p:spPr>
          <a:xfrm>
            <a:off x="466200" y="812880"/>
            <a:ext cx="3322440" cy="350604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376" name="CustomShape 8"/>
          <p:cNvSpPr/>
          <p:nvPr/>
        </p:nvSpPr>
        <p:spPr>
          <a:xfrm>
            <a:off x="476280" y="717480"/>
            <a:ext cx="3312360" cy="360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2800" b="0" strike="noStrike" spc="-1">
                <a:solidFill>
                  <a:srgbClr val="E7E6E6"/>
                </a:solidFill>
                <a:latin typeface="Arial"/>
                <a:ea typeface="DejaVu Sans"/>
              </a:rPr>
              <a:t>ACCELERATION</a:t>
            </a:r>
            <a:endParaRPr lang="fr-FR" sz="2800" b="0" strike="noStrike" spc="-1">
              <a:latin typeface="Arial"/>
            </a:endParaRPr>
          </a:p>
        </p:txBody>
      </p:sp>
      <p:sp>
        <p:nvSpPr>
          <p:cNvPr id="377" name="CustomShape 9"/>
          <p:cNvSpPr/>
          <p:nvPr/>
        </p:nvSpPr>
        <p:spPr>
          <a:xfrm>
            <a:off x="532800" y="4765320"/>
            <a:ext cx="3039120" cy="154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a:latin typeface="Arial"/>
            </a:endParaRPr>
          </a:p>
          <a:p>
            <a:pPr>
              <a:lnSpc>
                <a:spcPct val="100000"/>
              </a:lnSpc>
            </a:pPr>
            <a:r>
              <a:rPr lang="fr-FR" sz="1800" b="1" strike="noStrike" spc="-1">
                <a:solidFill>
                  <a:srgbClr val="FFFFFF"/>
                </a:solidFill>
                <a:latin typeface="Arial"/>
                <a:ea typeface="DejaVu Sans"/>
              </a:rPr>
              <a:t>DEPLOIEMENT DE LA CAMPAGNE VACCINALE</a:t>
            </a:r>
            <a:endParaRPr lang="fr-FR" sz="1800" b="0" strike="noStrike" spc="-1">
              <a:latin typeface="Arial"/>
            </a:endParaRPr>
          </a:p>
        </p:txBody>
      </p:sp>
      <p:pic>
        <p:nvPicPr>
          <p:cNvPr id="378" name="Image 377"/>
          <p:cNvPicPr/>
          <p:nvPr/>
        </p:nvPicPr>
        <p:blipFill>
          <a:blip r:embed="rId3"/>
          <a:stretch/>
        </p:blipFill>
        <p:spPr>
          <a:xfrm>
            <a:off x="3916440" y="648000"/>
            <a:ext cx="8177760" cy="5779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CustomShape 1"/>
          <p:cNvSpPr/>
          <p:nvPr/>
        </p:nvSpPr>
        <p:spPr>
          <a:xfrm>
            <a:off x="466200" y="686880"/>
            <a:ext cx="3322440" cy="360144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380" name="CustomShape 2"/>
          <p:cNvSpPr/>
          <p:nvPr/>
        </p:nvSpPr>
        <p:spPr>
          <a:xfrm>
            <a:off x="3916440" y="685800"/>
            <a:ext cx="7734240" cy="581400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sp>
      <p:sp>
        <p:nvSpPr>
          <p:cNvPr id="381" name="CustomShape 3"/>
          <p:cNvSpPr/>
          <p:nvPr/>
        </p:nvSpPr>
        <p:spPr>
          <a:xfrm>
            <a:off x="4379760" y="686880"/>
            <a:ext cx="7135560" cy="5497200"/>
          </a:xfrm>
          <a:prstGeom prst="rect">
            <a:avLst/>
          </a:prstGeom>
          <a:noFill/>
          <a:ln>
            <a:noFill/>
          </a:ln>
        </p:spPr>
        <p:style>
          <a:lnRef idx="0">
            <a:scrgbClr r="0" g="0" b="0"/>
          </a:lnRef>
          <a:fillRef idx="0">
            <a:scrgbClr r="0" g="0" b="0"/>
          </a:fillRef>
          <a:effectRef idx="0">
            <a:scrgbClr r="0" g="0" b="0"/>
          </a:effectRef>
          <a:fontRef idx="minor"/>
        </p:style>
      </p:sp>
      <p:sp>
        <p:nvSpPr>
          <p:cNvPr id="382" name="CustomShape 4"/>
          <p:cNvSpPr/>
          <p:nvPr/>
        </p:nvSpPr>
        <p:spPr>
          <a:xfrm>
            <a:off x="7248240" y="980640"/>
            <a:ext cx="3388680" cy="58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1" strike="noStrike" spc="-1">
                <a:solidFill>
                  <a:srgbClr val="1F497D"/>
                </a:solidFill>
                <a:latin typeface="Calibri Light"/>
                <a:ea typeface="DejaVu Sans"/>
              </a:rPr>
              <a:t> </a:t>
            </a:r>
            <a:endParaRPr lang="fr-FR" sz="3200" b="0" strike="noStrike" spc="-1">
              <a:latin typeface="Arial"/>
            </a:endParaRPr>
          </a:p>
        </p:txBody>
      </p:sp>
      <p:sp>
        <p:nvSpPr>
          <p:cNvPr id="383" name="CustomShape 5"/>
          <p:cNvSpPr/>
          <p:nvPr/>
        </p:nvSpPr>
        <p:spPr>
          <a:xfrm>
            <a:off x="4019760" y="686880"/>
            <a:ext cx="7630920" cy="581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fr-FR" sz="2400" b="1" strike="noStrike" spc="-1">
                <a:solidFill>
                  <a:srgbClr val="000000"/>
                </a:solidFill>
                <a:latin typeface="Calibri"/>
                <a:ea typeface="DejaVu Sans"/>
              </a:rPr>
              <a:t>ANNONCES PRESIDENT DE LA REPUBLIQUE (31/03/21)</a:t>
            </a:r>
            <a:endParaRPr lang="fr-FR" sz="2400" b="0" strike="noStrike" spc="-1">
              <a:latin typeface="Arial"/>
            </a:endParaRPr>
          </a:p>
          <a:p>
            <a:pPr>
              <a:lnSpc>
                <a:spcPct val="150000"/>
              </a:lnSpc>
            </a:pPr>
            <a:endParaRPr lang="fr-FR" sz="2400" b="0" strike="noStrike" spc="-1">
              <a:latin typeface="Arial"/>
            </a:endParaRPr>
          </a:p>
          <a:p>
            <a:pPr marL="285840" indent="-279000">
              <a:lnSpc>
                <a:spcPct val="150000"/>
              </a:lnSpc>
              <a:buClr>
                <a:srgbClr val="000000"/>
              </a:buClr>
              <a:buFont typeface="Arial"/>
              <a:buChar char="•"/>
            </a:pPr>
            <a:r>
              <a:rPr lang="fr-FR" sz="1600" b="1" strike="noStrike" spc="-1">
                <a:solidFill>
                  <a:srgbClr val="000000"/>
                </a:solidFill>
                <a:latin typeface="Arial"/>
                <a:ea typeface="DejaVu Sans"/>
              </a:rPr>
              <a:t>La vaccination contre le Covid-19 sera élargie à toutes les personnes âgées de plus de 60 ans depuis le 16 avril, (Vaccin Pfizer ou Moderna)</a:t>
            </a:r>
            <a:endParaRPr lang="fr-FR" sz="1600" b="0" strike="noStrike" spc="-1">
              <a:latin typeface="Arial"/>
            </a:endParaRPr>
          </a:p>
          <a:p>
            <a:pPr>
              <a:lnSpc>
                <a:spcPct val="150000"/>
              </a:lnSpc>
            </a:pPr>
            <a:endParaRPr lang="fr-FR" sz="1600" b="0" strike="noStrike" spc="-1">
              <a:latin typeface="Arial"/>
            </a:endParaRPr>
          </a:p>
          <a:p>
            <a:pPr marL="285840" indent="-279000">
              <a:lnSpc>
                <a:spcPct val="150000"/>
              </a:lnSpc>
              <a:buClr>
                <a:srgbClr val="000000"/>
              </a:buClr>
              <a:buFont typeface="Arial"/>
              <a:buChar char="•"/>
            </a:pPr>
            <a:r>
              <a:rPr lang="fr-FR" sz="1600" b="1" strike="noStrike" spc="-1">
                <a:solidFill>
                  <a:srgbClr val="000000"/>
                </a:solidFill>
                <a:latin typeface="Arial"/>
                <a:ea typeface="DejaVu Sans"/>
              </a:rPr>
              <a:t>puis à toutes celles de plus de 50 ans le 15 mai. </a:t>
            </a:r>
            <a:endParaRPr lang="fr-FR" sz="1600" b="0" strike="noStrike" spc="-1">
              <a:latin typeface="Arial"/>
            </a:endParaRPr>
          </a:p>
          <a:p>
            <a:pPr>
              <a:lnSpc>
                <a:spcPct val="150000"/>
              </a:lnSpc>
            </a:pPr>
            <a:endParaRPr lang="fr-FR" sz="1600" b="0" strike="noStrike" spc="-1">
              <a:latin typeface="Arial"/>
            </a:endParaRPr>
          </a:p>
          <a:p>
            <a:pPr algn="just">
              <a:lnSpc>
                <a:spcPct val="100000"/>
              </a:lnSpc>
            </a:pPr>
            <a:r>
              <a:rPr lang="fr-FR" sz="2400" b="1" strike="noStrike" spc="-1">
                <a:solidFill>
                  <a:srgbClr val="000000"/>
                </a:solidFill>
                <a:latin typeface="Calibri"/>
                <a:ea typeface="DejaVu Sans"/>
              </a:rPr>
              <a:t>ANNONCES MINISTRE DE LA SANTE (23/04/2021)</a:t>
            </a:r>
            <a:endParaRPr lang="fr-FR" sz="2400" b="0" strike="noStrike" spc="-1">
              <a:latin typeface="Arial"/>
            </a:endParaRPr>
          </a:p>
          <a:p>
            <a:pPr algn="just">
              <a:lnSpc>
                <a:spcPct val="100000"/>
              </a:lnSpc>
            </a:pPr>
            <a:endParaRPr lang="fr-FR" sz="2400" b="0" strike="noStrike" spc="-1">
              <a:latin typeface="Arial"/>
            </a:endParaRPr>
          </a:p>
          <a:p>
            <a:pPr marL="285840" indent="-282240">
              <a:lnSpc>
                <a:spcPct val="150000"/>
              </a:lnSpc>
              <a:buClr>
                <a:srgbClr val="000000"/>
              </a:buClr>
              <a:buFont typeface="Arial"/>
              <a:buChar char="•"/>
            </a:pPr>
            <a:r>
              <a:rPr lang="fr-FR" sz="1600" b="1" strike="noStrike" spc="-1">
                <a:solidFill>
                  <a:srgbClr val="000000"/>
                </a:solidFill>
                <a:latin typeface="Arial"/>
                <a:ea typeface="DejaVu Sans"/>
              </a:rPr>
              <a:t>Lundi 12/04/2021 : Ouverture de la vaccination à tous les Français âgés de 55 ans ou plus (Vaccin Astrazeneca ou Janssen )</a:t>
            </a:r>
            <a:endParaRPr lang="fr-FR" sz="1600" b="0" strike="noStrike" spc="-1">
              <a:latin typeface="Arial"/>
            </a:endParaRPr>
          </a:p>
          <a:p>
            <a:pPr>
              <a:lnSpc>
                <a:spcPct val="150000"/>
              </a:lnSpc>
            </a:pPr>
            <a:endParaRPr lang="fr-FR" sz="1600" b="0" strike="noStrike" spc="-1">
              <a:latin typeface="Arial"/>
            </a:endParaRPr>
          </a:p>
          <a:p>
            <a:pPr marL="285840" indent="-282240">
              <a:lnSpc>
                <a:spcPct val="150000"/>
              </a:lnSpc>
              <a:buClr>
                <a:srgbClr val="000000"/>
              </a:buClr>
              <a:buFont typeface="Arial"/>
              <a:buChar char="•"/>
            </a:pPr>
            <a:r>
              <a:rPr lang="fr-FR" sz="1600" b="1" strike="noStrike" spc="-1">
                <a:solidFill>
                  <a:srgbClr val="000000"/>
                </a:solidFill>
                <a:latin typeface="Arial"/>
                <a:ea typeface="DejaVu Sans"/>
              </a:rPr>
              <a:t>Ouverture de la vaccination  ce lundi 26/04/2021 pour :</a:t>
            </a:r>
            <a:endParaRPr lang="fr-FR" sz="1600" b="0" strike="noStrike" spc="-1">
              <a:latin typeface="Arial"/>
            </a:endParaRPr>
          </a:p>
          <a:p>
            <a:pPr marL="289080" indent="-285480">
              <a:lnSpc>
                <a:spcPct val="150000"/>
              </a:lnSpc>
              <a:buClr>
                <a:srgbClr val="000000"/>
              </a:buClr>
              <a:buFont typeface="Arial"/>
              <a:buChar char="-"/>
            </a:pPr>
            <a:r>
              <a:rPr lang="fr-FR" sz="1600" b="1" strike="noStrike" spc="-1">
                <a:solidFill>
                  <a:srgbClr val="000000"/>
                </a:solidFill>
                <a:latin typeface="Arial"/>
                <a:ea typeface="DejaVu Sans"/>
              </a:rPr>
              <a:t>les femmes enceintes dès le 2</a:t>
            </a:r>
            <a:r>
              <a:rPr lang="fr-FR" sz="1600" b="1" strike="noStrike" spc="-1" baseline="30000">
                <a:solidFill>
                  <a:srgbClr val="000000"/>
                </a:solidFill>
                <a:latin typeface="Arial"/>
                <a:ea typeface="DejaVu Sans"/>
              </a:rPr>
              <a:t>ème</a:t>
            </a:r>
            <a:r>
              <a:rPr lang="fr-FR" sz="1600" b="1" strike="noStrike" spc="-1">
                <a:solidFill>
                  <a:srgbClr val="000000"/>
                </a:solidFill>
                <a:latin typeface="Arial"/>
                <a:ea typeface="DejaVu Sans"/>
              </a:rPr>
              <a:t> trimestre de grossesse</a:t>
            </a:r>
            <a:endParaRPr lang="fr-FR" sz="1600" b="0" strike="noStrike" spc="-1">
              <a:latin typeface="Arial"/>
            </a:endParaRPr>
          </a:p>
          <a:p>
            <a:pPr marL="289080" indent="-285480">
              <a:lnSpc>
                <a:spcPct val="150000"/>
              </a:lnSpc>
              <a:buClr>
                <a:srgbClr val="000000"/>
              </a:buClr>
              <a:buFont typeface="Arial"/>
              <a:buChar char="-"/>
            </a:pPr>
            <a:r>
              <a:rPr lang="fr-FR" sz="1600" b="1" strike="noStrike" spc="-1">
                <a:solidFill>
                  <a:srgbClr val="000000"/>
                </a:solidFill>
                <a:latin typeface="Arial"/>
                <a:ea typeface="DejaVu Sans"/>
              </a:rPr>
              <a:t>l’entourage des personnes sévèrement immunodéprimées</a:t>
            </a:r>
            <a:endParaRPr lang="fr-FR" sz="1600" b="0" strike="noStrike" spc="-1">
              <a:latin typeface="Arial"/>
            </a:endParaRPr>
          </a:p>
          <a:p>
            <a:pPr>
              <a:lnSpc>
                <a:spcPct val="150000"/>
              </a:lnSpc>
            </a:pPr>
            <a:endParaRPr lang="fr-FR" sz="1600" b="0" strike="noStrike" spc="-1">
              <a:latin typeface="Arial"/>
            </a:endParaRPr>
          </a:p>
        </p:txBody>
      </p:sp>
      <p:pic>
        <p:nvPicPr>
          <p:cNvPr id="384" name="Image 80"/>
          <p:cNvPicPr/>
          <p:nvPr/>
        </p:nvPicPr>
        <p:blipFill>
          <a:blip r:embed="rId3"/>
          <a:stretch/>
        </p:blipFill>
        <p:spPr>
          <a:xfrm>
            <a:off x="0" y="0"/>
            <a:ext cx="595080" cy="493200"/>
          </a:xfrm>
          <a:prstGeom prst="rect">
            <a:avLst/>
          </a:prstGeom>
          <a:ln>
            <a:noFill/>
          </a:ln>
        </p:spPr>
      </p:pic>
      <p:sp>
        <p:nvSpPr>
          <p:cNvPr id="385" name="CustomShape 6"/>
          <p:cNvSpPr/>
          <p:nvPr/>
        </p:nvSpPr>
        <p:spPr>
          <a:xfrm>
            <a:off x="461880" y="4574880"/>
            <a:ext cx="3356640" cy="192240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fr-FR" sz="1800" b="1" strike="noStrike" spc="-1">
                <a:solidFill>
                  <a:srgbClr val="FFFFFF"/>
                </a:solidFill>
                <a:latin typeface="Arial"/>
                <a:ea typeface="DejaVu Sans"/>
              </a:rPr>
              <a:t>ELARGISSEMENT DES CIBLES VACCINALES</a:t>
            </a:r>
            <a:endParaRPr lang="fr-FR" sz="1800" b="0" strike="noStrike" spc="-1">
              <a:latin typeface="Arial"/>
            </a:endParaRPr>
          </a:p>
        </p:txBody>
      </p:sp>
      <p:sp>
        <p:nvSpPr>
          <p:cNvPr id="386" name="CustomShape 7"/>
          <p:cNvSpPr/>
          <p:nvPr/>
        </p:nvSpPr>
        <p:spPr>
          <a:xfrm>
            <a:off x="532800" y="4765320"/>
            <a:ext cx="3039120" cy="1542600"/>
          </a:xfrm>
          <a:prstGeom prst="rect">
            <a:avLst/>
          </a:prstGeom>
          <a:noFill/>
          <a:ln>
            <a:noFill/>
          </a:ln>
        </p:spPr>
        <p:style>
          <a:lnRef idx="0">
            <a:scrgbClr r="0" g="0" b="0"/>
          </a:lnRef>
          <a:fillRef idx="0">
            <a:scrgbClr r="0" g="0" b="0"/>
          </a:fillRef>
          <a:effectRef idx="0">
            <a:scrgbClr r="0" g="0" b="0"/>
          </a:effectRef>
          <a:fontRef idx="minor"/>
        </p:style>
      </p:sp>
      <p:sp>
        <p:nvSpPr>
          <p:cNvPr id="387" name="CustomShape 8"/>
          <p:cNvSpPr/>
          <p:nvPr/>
        </p:nvSpPr>
        <p:spPr>
          <a:xfrm>
            <a:off x="455400" y="2223360"/>
            <a:ext cx="3309480" cy="5223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90000"/>
              </a:lnSpc>
            </a:pPr>
            <a:r>
              <a:rPr lang="fr-FR" sz="3200" b="0" strike="noStrike" spc="-1">
                <a:solidFill>
                  <a:srgbClr val="E7E6E6"/>
                </a:solidFill>
                <a:latin typeface="Arial"/>
                <a:ea typeface="DejaVu Sans"/>
              </a:rPr>
              <a:t>ACCELERATION</a:t>
            </a:r>
            <a:endParaRPr lang="fr-FR"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CustomShape 1"/>
          <p:cNvSpPr/>
          <p:nvPr/>
        </p:nvSpPr>
        <p:spPr>
          <a:xfrm>
            <a:off x="144000" y="216000"/>
            <a:ext cx="4243680" cy="273384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389" name="CustomShape 2"/>
          <p:cNvSpPr/>
          <p:nvPr/>
        </p:nvSpPr>
        <p:spPr>
          <a:xfrm>
            <a:off x="144000" y="288000"/>
            <a:ext cx="4085640" cy="165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endParaRPr lang="fr-FR" sz="1800" b="0" strike="noStrike" spc="-1">
              <a:latin typeface="Arial"/>
            </a:endParaRPr>
          </a:p>
          <a:p>
            <a:pPr>
              <a:lnSpc>
                <a:spcPct val="90000"/>
              </a:lnSpc>
            </a:pPr>
            <a:endParaRPr lang="fr-FR" sz="1800" b="0" strike="noStrike" spc="-1">
              <a:latin typeface="Arial"/>
            </a:endParaRPr>
          </a:p>
        </p:txBody>
      </p:sp>
      <p:sp>
        <p:nvSpPr>
          <p:cNvPr id="390" name="CustomShape 3"/>
          <p:cNvSpPr/>
          <p:nvPr/>
        </p:nvSpPr>
        <p:spPr>
          <a:xfrm>
            <a:off x="5297040" y="622080"/>
            <a:ext cx="8655840" cy="5000040"/>
          </a:xfrm>
          <a:prstGeom prst="rect">
            <a:avLst/>
          </a:prstGeom>
          <a:noFill/>
          <a:ln>
            <a:noFill/>
          </a:ln>
        </p:spPr>
        <p:style>
          <a:lnRef idx="0">
            <a:scrgbClr r="0" g="0" b="0"/>
          </a:lnRef>
          <a:fillRef idx="0">
            <a:scrgbClr r="0" g="0" b="0"/>
          </a:fillRef>
          <a:effectRef idx="0">
            <a:scrgbClr r="0" g="0" b="0"/>
          </a:effectRef>
          <a:fontRef idx="minor"/>
        </p:style>
      </p:sp>
      <p:sp>
        <p:nvSpPr>
          <p:cNvPr id="391" name="CustomShape 4"/>
          <p:cNvSpPr/>
          <p:nvPr/>
        </p:nvSpPr>
        <p:spPr>
          <a:xfrm>
            <a:off x="558720" y="4250160"/>
            <a:ext cx="3585240" cy="1157760"/>
          </a:xfrm>
          <a:prstGeom prst="rect">
            <a:avLst/>
          </a:prstGeom>
          <a:noFill/>
          <a:ln>
            <a:noFill/>
          </a:ln>
        </p:spPr>
        <p:style>
          <a:lnRef idx="0">
            <a:scrgbClr r="0" g="0" b="0"/>
          </a:lnRef>
          <a:fillRef idx="0">
            <a:scrgbClr r="0" g="0" b="0"/>
          </a:fillRef>
          <a:effectRef idx="0">
            <a:scrgbClr r="0" g="0" b="0"/>
          </a:effectRef>
          <a:fontRef idx="minor"/>
        </p:style>
      </p:sp>
      <p:sp>
        <p:nvSpPr>
          <p:cNvPr id="392" name="CustomShape 5"/>
          <p:cNvSpPr/>
          <p:nvPr/>
        </p:nvSpPr>
        <p:spPr>
          <a:xfrm>
            <a:off x="144000" y="3096000"/>
            <a:ext cx="4245840" cy="302184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393" name="CustomShape 6"/>
          <p:cNvSpPr/>
          <p:nvPr/>
        </p:nvSpPr>
        <p:spPr>
          <a:xfrm>
            <a:off x="4752000" y="105120"/>
            <a:ext cx="7053840" cy="626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fr-FR" sz="1800" b="1" u="sng" strike="noStrike" spc="-1">
                <a:solidFill>
                  <a:srgbClr val="000000"/>
                </a:solidFill>
                <a:uFillTx/>
                <a:latin typeface="Calibri"/>
                <a:ea typeface="DejaVu Sans"/>
              </a:rPr>
              <a:t>Des créneaux de vaccination en Astra Zeneca sont maintenant  offerts aux professionnels  selon les modalités suivantes</a:t>
            </a:r>
            <a:r>
              <a:rPr lang="fr-FR" sz="1500" b="1" strike="noStrike" spc="-1">
                <a:solidFill>
                  <a:srgbClr val="000000"/>
                </a:solidFill>
                <a:latin typeface="Calibri"/>
                <a:ea typeface="DejaVu Sans"/>
              </a:rPr>
              <a:t> :</a:t>
            </a:r>
            <a:endParaRPr lang="fr-FR" sz="1500" b="0" strike="noStrike" spc="-1">
              <a:latin typeface="Arial"/>
            </a:endParaRPr>
          </a:p>
          <a:p>
            <a:pPr>
              <a:lnSpc>
                <a:spcPct val="100000"/>
              </a:lnSpc>
            </a:pPr>
            <a:endParaRPr lang="fr-FR" sz="1500" b="0" strike="noStrike" spc="-1">
              <a:latin typeface="Arial"/>
            </a:endParaRPr>
          </a:p>
          <a:p>
            <a:pPr>
              <a:lnSpc>
                <a:spcPct val="100000"/>
              </a:lnSpc>
            </a:pPr>
            <a:r>
              <a:rPr lang="fr-FR" sz="1500" b="1" strike="noStrike" spc="-1">
                <a:solidFill>
                  <a:srgbClr val="000000"/>
                </a:solidFill>
                <a:latin typeface="Calibri"/>
                <a:ea typeface="DejaVu Sans"/>
              </a:rPr>
              <a:t>Lieu </a:t>
            </a:r>
            <a:r>
              <a:rPr lang="fr-FR" sz="1500" b="0" strike="noStrike" spc="-1">
                <a:solidFill>
                  <a:srgbClr val="000000"/>
                </a:solidFill>
                <a:latin typeface="Calibri"/>
                <a:ea typeface="DejaVu Sans"/>
              </a:rPr>
              <a:t>: </a:t>
            </a:r>
            <a:r>
              <a:rPr lang="fr-FR" sz="1500" b="1" strike="noStrike" spc="-1">
                <a:solidFill>
                  <a:srgbClr val="000000"/>
                </a:solidFill>
                <a:latin typeface="Calibri"/>
                <a:ea typeface="DejaVu Sans"/>
              </a:rPr>
              <a:t>Centre de secours d'Avignon, </a:t>
            </a:r>
            <a:r>
              <a:rPr lang="fr-FR" sz="1500" b="0" strike="noStrike" spc="-1">
                <a:solidFill>
                  <a:srgbClr val="000000"/>
                </a:solidFill>
                <a:latin typeface="Calibri"/>
                <a:ea typeface="DejaVu Sans"/>
              </a:rPr>
              <a:t>Avenue de l'armée d'Afrique</a:t>
            </a:r>
            <a:r>
              <a:rPr lang="fr-FR" sz="1500" b="1" strike="noStrike" spc="-1">
                <a:solidFill>
                  <a:srgbClr val="000000"/>
                </a:solidFill>
                <a:latin typeface="Calibri"/>
                <a:ea typeface="DejaVu Sans"/>
              </a:rPr>
              <a:t>. </a:t>
            </a:r>
            <a:endParaRPr lang="fr-FR" sz="1500" b="0" strike="noStrike" spc="-1">
              <a:latin typeface="Arial"/>
            </a:endParaRPr>
          </a:p>
          <a:p>
            <a:pPr>
              <a:lnSpc>
                <a:spcPct val="100000"/>
              </a:lnSpc>
            </a:pPr>
            <a:endParaRPr lang="fr-FR" sz="1500" b="0" strike="noStrike" spc="-1">
              <a:latin typeface="Arial"/>
            </a:endParaRPr>
          </a:p>
          <a:p>
            <a:pPr algn="just">
              <a:lnSpc>
                <a:spcPct val="100000"/>
              </a:lnSpc>
            </a:pPr>
            <a:r>
              <a:rPr lang="fr-FR" sz="1500" b="1" strike="noStrike" spc="-1">
                <a:solidFill>
                  <a:srgbClr val="000000"/>
                </a:solidFill>
                <a:latin typeface="Calibri"/>
                <a:ea typeface="DejaVu Sans"/>
              </a:rPr>
              <a:t>Horaire : </a:t>
            </a:r>
            <a:r>
              <a:rPr lang="fr-FR" sz="1500" b="0" strike="noStrike" spc="-1">
                <a:solidFill>
                  <a:srgbClr val="000000"/>
                </a:solidFill>
                <a:latin typeface="Calibri"/>
                <a:ea typeface="DejaVu Sans"/>
              </a:rPr>
              <a:t>de 10h00 – 12h30 et de 13h30 -17h00</a:t>
            </a:r>
            <a:endParaRPr lang="fr-FR" sz="1500" b="0" strike="noStrike" spc="-1">
              <a:latin typeface="Arial"/>
            </a:endParaRPr>
          </a:p>
          <a:p>
            <a:pPr>
              <a:lnSpc>
                <a:spcPct val="100000"/>
              </a:lnSpc>
            </a:pPr>
            <a:endParaRPr lang="fr-FR" sz="1500" b="0" strike="noStrike" spc="-1">
              <a:latin typeface="Arial"/>
            </a:endParaRPr>
          </a:p>
          <a:p>
            <a:pPr>
              <a:lnSpc>
                <a:spcPct val="100000"/>
              </a:lnSpc>
            </a:pPr>
            <a:r>
              <a:rPr lang="fr-FR" sz="1500" b="1" strike="noStrike" spc="-1">
                <a:solidFill>
                  <a:srgbClr val="000000"/>
                </a:solidFill>
                <a:latin typeface="Calibri"/>
                <a:ea typeface="DejaVu Sans"/>
              </a:rPr>
              <a:t>Sont éligibles à ce dispositif, lorsqu’ils sont </a:t>
            </a:r>
            <a:r>
              <a:rPr lang="fr-FR" sz="1500" b="1" u="sng" strike="noStrike" spc="-1">
                <a:solidFill>
                  <a:srgbClr val="000000"/>
                </a:solidFill>
                <a:uFillTx/>
                <a:latin typeface="Calibri"/>
                <a:ea typeface="DejaVu Sans"/>
              </a:rPr>
              <a:t>plus de 55 ans</a:t>
            </a:r>
            <a:r>
              <a:rPr lang="fr-FR" sz="1500" b="1" strike="noStrike" spc="-1">
                <a:solidFill>
                  <a:srgbClr val="000000"/>
                </a:solidFill>
                <a:latin typeface="Calibri"/>
                <a:ea typeface="DejaVu Sans"/>
              </a:rPr>
              <a:t> :</a:t>
            </a:r>
            <a:endParaRPr lang="fr-FR" sz="1500" b="0" strike="noStrike" spc="-1">
              <a:latin typeface="Arial"/>
            </a:endParaRPr>
          </a:p>
          <a:p>
            <a:pPr>
              <a:lnSpc>
                <a:spcPct val="100000"/>
              </a:lnSpc>
            </a:pPr>
            <a:endParaRPr lang="fr-FR" sz="1500" b="0" strike="noStrike" spc="-1">
              <a:latin typeface="Arial"/>
            </a:endParaRPr>
          </a:p>
          <a:p>
            <a:pPr marL="216000" indent="-213840" algn="just">
              <a:lnSpc>
                <a:spcPct val="100000"/>
              </a:lnSpc>
              <a:buClr>
                <a:srgbClr val="000000"/>
              </a:buClr>
              <a:buSzPct val="45000"/>
              <a:buFont typeface="Wingdings" charset="2"/>
              <a:buChar char=""/>
            </a:pPr>
            <a:r>
              <a:rPr lang="fr-FR" sz="1200" b="0" strike="noStrike" spc="-1">
                <a:solidFill>
                  <a:srgbClr val="000000"/>
                </a:solidFill>
                <a:latin typeface="Arial"/>
                <a:ea typeface="DejaVu Sans"/>
              </a:rPr>
              <a:t>les professeurs des écoles, collèges et lycées, enseignement public et privé et enseignement agricole ;  les ATSEM (agents territoriaux spécialisés des écoles maternelles) ; les AESH (accompagnants des élèves en situation de handicap) ;</a:t>
            </a:r>
            <a:endParaRPr lang="fr-FR" sz="1200" b="0" strike="noStrike" spc="-1">
              <a:latin typeface="Arial"/>
            </a:endParaRPr>
          </a:p>
          <a:p>
            <a:pPr marL="216000" indent="-213840" algn="just">
              <a:lnSpc>
                <a:spcPct val="100000"/>
              </a:lnSpc>
              <a:buClr>
                <a:srgbClr val="000000"/>
              </a:buClr>
              <a:buSzPct val="45000"/>
              <a:buFont typeface="Wingdings" charset="2"/>
              <a:buChar char=""/>
            </a:pPr>
            <a:r>
              <a:rPr lang="fr-FR" sz="1200" b="0" strike="noStrike" spc="-1">
                <a:solidFill>
                  <a:srgbClr val="000000"/>
                </a:solidFill>
                <a:latin typeface="Arial"/>
                <a:ea typeface="DejaVu Sans"/>
              </a:rPr>
              <a:t>les personnels techniques des collectivités territoriales  de plus de 55 ans intervenant dans les établissements scolaires ;</a:t>
            </a:r>
            <a:endParaRPr lang="fr-FR" sz="1200" b="0" strike="noStrike" spc="-1">
              <a:latin typeface="Arial"/>
            </a:endParaRPr>
          </a:p>
          <a:p>
            <a:pPr marL="216000" indent="-213840" algn="just">
              <a:lnSpc>
                <a:spcPct val="100000"/>
              </a:lnSpc>
              <a:buClr>
                <a:srgbClr val="000000"/>
              </a:buClr>
              <a:buSzPct val="45000"/>
              <a:buFont typeface="Wingdings" charset="2"/>
              <a:buChar char=""/>
            </a:pPr>
            <a:r>
              <a:rPr lang="fr-FR" sz="1200" b="0" strike="noStrike" spc="-1">
                <a:solidFill>
                  <a:srgbClr val="000000"/>
                </a:solidFill>
                <a:latin typeface="Arial"/>
                <a:ea typeface="DejaVu Sans"/>
              </a:rPr>
              <a:t>les professionnels de la petite enfance – dont les assistants maternels ;</a:t>
            </a:r>
            <a:endParaRPr lang="fr-FR" sz="1200" b="0" strike="noStrike" spc="-1">
              <a:latin typeface="Arial"/>
            </a:endParaRPr>
          </a:p>
          <a:p>
            <a:pPr marL="216000" indent="-213840" algn="just">
              <a:lnSpc>
                <a:spcPct val="100000"/>
              </a:lnSpc>
              <a:buClr>
                <a:srgbClr val="000000"/>
              </a:buClr>
              <a:buSzPct val="45000"/>
              <a:buFont typeface="Wingdings" charset="2"/>
              <a:buChar char=""/>
            </a:pPr>
            <a:r>
              <a:rPr lang="fr-FR" sz="1200" b="0" strike="noStrike" spc="-1">
                <a:solidFill>
                  <a:srgbClr val="000000"/>
                </a:solidFill>
                <a:latin typeface="Arial"/>
                <a:ea typeface="DejaVu Sans"/>
              </a:rPr>
              <a:t>les professionnels de la protection judiciaire de la jeunesse et les professionnels de la protection de l’enfance ;</a:t>
            </a:r>
            <a:endParaRPr lang="fr-FR" sz="1200" b="0" strike="noStrike" spc="-1">
              <a:latin typeface="Arial"/>
            </a:endParaRPr>
          </a:p>
          <a:p>
            <a:pPr marL="216000" indent="-213840" algn="just">
              <a:lnSpc>
                <a:spcPct val="100000"/>
              </a:lnSpc>
              <a:buClr>
                <a:srgbClr val="000000"/>
              </a:buClr>
              <a:buSzPct val="45000"/>
              <a:buFont typeface="Wingdings" charset="2"/>
              <a:buChar char=""/>
            </a:pPr>
            <a:r>
              <a:rPr lang="fr-FR" sz="1200" b="0" strike="noStrike" spc="-1">
                <a:solidFill>
                  <a:srgbClr val="000000"/>
                </a:solidFill>
                <a:latin typeface="Arial"/>
                <a:ea typeface="DejaVu Sans"/>
              </a:rPr>
              <a:t>les professionnels du monde de la justice ;</a:t>
            </a:r>
            <a:endParaRPr lang="fr-FR" sz="1200" b="0" strike="noStrike" spc="-1">
              <a:latin typeface="Arial"/>
            </a:endParaRPr>
          </a:p>
          <a:p>
            <a:pPr marL="216000" indent="-213840" algn="just">
              <a:lnSpc>
                <a:spcPct val="100000"/>
              </a:lnSpc>
              <a:buClr>
                <a:srgbClr val="000000"/>
              </a:buClr>
              <a:buSzPct val="45000"/>
              <a:buFont typeface="Wingdings" charset="2"/>
              <a:buChar char=""/>
            </a:pPr>
            <a:r>
              <a:rPr lang="fr-FR" sz="1200" b="0" strike="noStrike" spc="-1">
                <a:solidFill>
                  <a:srgbClr val="000000"/>
                </a:solidFill>
                <a:latin typeface="Arial"/>
                <a:ea typeface="DejaVu Sans"/>
              </a:rPr>
              <a:t>les policiers nationaux et municipaux ; les gendarmes et les surveillants pénitentiaires ;</a:t>
            </a:r>
            <a:endParaRPr lang="fr-FR" sz="1200" b="0" strike="noStrike" spc="-1">
              <a:latin typeface="Arial"/>
            </a:endParaRPr>
          </a:p>
          <a:p>
            <a:pPr marL="216000" indent="-213840" algn="just">
              <a:lnSpc>
                <a:spcPct val="100000"/>
              </a:lnSpc>
              <a:buClr>
                <a:srgbClr val="000000"/>
              </a:buClr>
              <a:buSzPct val="45000"/>
              <a:buFont typeface="Wingdings" charset="2"/>
              <a:buChar char=""/>
            </a:pPr>
            <a:r>
              <a:rPr lang="fr-FR" sz="1200" b="0" strike="noStrike" spc="-1">
                <a:solidFill>
                  <a:srgbClr val="000000"/>
                </a:solidFill>
                <a:latin typeface="Arial"/>
                <a:ea typeface="DejaVu Sans"/>
              </a:rPr>
              <a:t>les agents de surveillance des douanes.</a:t>
            </a:r>
            <a:endParaRPr lang="fr-FR" sz="1200" b="0" strike="noStrike" spc="-1">
              <a:latin typeface="Arial"/>
            </a:endParaRPr>
          </a:p>
          <a:p>
            <a:pPr marL="216000" indent="-213840" algn="just">
              <a:lnSpc>
                <a:spcPct val="100000"/>
              </a:lnSpc>
              <a:buClr>
                <a:srgbClr val="000000"/>
              </a:buClr>
              <a:buSzPct val="45000"/>
              <a:buFont typeface="Wingdings" charset="2"/>
              <a:buChar char=""/>
            </a:pPr>
            <a:r>
              <a:rPr lang="fr-FR" sz="1200" b="0" strike="noStrike" spc="-1">
                <a:solidFill>
                  <a:srgbClr val="000000"/>
                </a:solidFill>
                <a:latin typeface="Arial"/>
                <a:ea typeface="DejaVu Sans"/>
              </a:rPr>
              <a:t>chauffeurs routiers ; conducteurs de bus, ferry et navette fluviale ; contrôleurs des transports publics ; conducteurs de taxis et VTC ; conducteurs livreurs sur une courte distance ; conducteurs routiers ; caissiers ; employés de libre-service ; vendeurs de produits alimentaires dont charcutiers, bouchers, boulangers, pâtissiers, traiteurs ; professionnels des pompes funèbres ; salariés des abattoirs et des entreprises de transformation des viandes ; agents d’entretien en centre de tri de déchets ; agents de nettoyage ; éboueurs ; agents de gardiennage et de sécurité.</a:t>
            </a:r>
            <a:endParaRPr lang="fr-FR" sz="1200" b="0" strike="noStrike" spc="-1">
              <a:latin typeface="Arial"/>
            </a:endParaRPr>
          </a:p>
          <a:p>
            <a:pPr algn="just">
              <a:lnSpc>
                <a:spcPct val="100000"/>
              </a:lnSpc>
            </a:pPr>
            <a:endParaRPr lang="fr-FR" sz="1200" b="0" strike="noStrike" spc="-1">
              <a:latin typeface="Arial"/>
            </a:endParaRPr>
          </a:p>
          <a:p>
            <a:pPr>
              <a:lnSpc>
                <a:spcPct val="100000"/>
              </a:lnSpc>
            </a:pPr>
            <a:endParaRPr lang="fr-FR" sz="1200" b="0" strike="noStrike" spc="-1">
              <a:latin typeface="Arial"/>
            </a:endParaRPr>
          </a:p>
          <a:p>
            <a:pPr algn="just">
              <a:lnSpc>
                <a:spcPct val="100000"/>
              </a:lnSpc>
            </a:pPr>
            <a:endParaRPr lang="fr-FR" sz="1200" b="0" strike="noStrike" spc="-1">
              <a:latin typeface="Arial"/>
            </a:endParaRPr>
          </a:p>
        </p:txBody>
      </p:sp>
      <p:sp>
        <p:nvSpPr>
          <p:cNvPr id="394" name="CustomShape 7"/>
          <p:cNvSpPr/>
          <p:nvPr/>
        </p:nvSpPr>
        <p:spPr>
          <a:xfrm>
            <a:off x="288000" y="3816000"/>
            <a:ext cx="3855960" cy="165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fr-FR" sz="2800" b="1" strike="noStrike" spc="-1">
                <a:solidFill>
                  <a:srgbClr val="E7E6E6"/>
                </a:solidFill>
                <a:latin typeface="Calibri Light"/>
                <a:ea typeface="DejaVu Sans"/>
              </a:rPr>
              <a:t>Ouverture d’un centre de vaccination à destination des professionnels</a:t>
            </a:r>
            <a:endParaRPr lang="fr-FR" sz="2800" b="0" strike="noStrike" spc="-1">
              <a:latin typeface="Arial"/>
            </a:endParaRPr>
          </a:p>
        </p:txBody>
      </p:sp>
      <p:sp>
        <p:nvSpPr>
          <p:cNvPr id="395" name="CustomShape 8"/>
          <p:cNvSpPr/>
          <p:nvPr/>
        </p:nvSpPr>
        <p:spPr>
          <a:xfrm>
            <a:off x="504360" y="1203480"/>
            <a:ext cx="3309480" cy="5223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90000"/>
              </a:lnSpc>
            </a:pPr>
            <a:r>
              <a:rPr lang="fr-FR" sz="3200" b="0" strike="noStrike" spc="-1">
                <a:solidFill>
                  <a:srgbClr val="E7E6E6"/>
                </a:solidFill>
                <a:latin typeface="Arial"/>
                <a:ea typeface="DejaVu Sans"/>
              </a:rPr>
              <a:t>ACCELERATION</a:t>
            </a:r>
            <a:endParaRPr lang="fr-FR"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CustomShape 1"/>
          <p:cNvSpPr/>
          <p:nvPr/>
        </p:nvSpPr>
        <p:spPr>
          <a:xfrm>
            <a:off x="144000" y="216000"/>
            <a:ext cx="4243680" cy="273384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397" name="CustomShape 2"/>
          <p:cNvSpPr/>
          <p:nvPr/>
        </p:nvSpPr>
        <p:spPr>
          <a:xfrm>
            <a:off x="144000" y="288000"/>
            <a:ext cx="4085640" cy="165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endParaRPr lang="fr-FR" sz="1800" b="0" strike="noStrike" spc="-1">
              <a:latin typeface="Arial"/>
            </a:endParaRPr>
          </a:p>
          <a:p>
            <a:pPr>
              <a:lnSpc>
                <a:spcPct val="90000"/>
              </a:lnSpc>
            </a:pPr>
            <a:endParaRPr lang="fr-FR" sz="1800" b="0" strike="noStrike" spc="-1">
              <a:latin typeface="Arial"/>
            </a:endParaRPr>
          </a:p>
        </p:txBody>
      </p:sp>
      <p:sp>
        <p:nvSpPr>
          <p:cNvPr id="398" name="CustomShape 3"/>
          <p:cNvSpPr/>
          <p:nvPr/>
        </p:nvSpPr>
        <p:spPr>
          <a:xfrm>
            <a:off x="5297040" y="622080"/>
            <a:ext cx="8655840" cy="5000040"/>
          </a:xfrm>
          <a:prstGeom prst="rect">
            <a:avLst/>
          </a:prstGeom>
          <a:noFill/>
          <a:ln>
            <a:noFill/>
          </a:ln>
        </p:spPr>
        <p:style>
          <a:lnRef idx="0">
            <a:scrgbClr r="0" g="0" b="0"/>
          </a:lnRef>
          <a:fillRef idx="0">
            <a:scrgbClr r="0" g="0" b="0"/>
          </a:fillRef>
          <a:effectRef idx="0">
            <a:scrgbClr r="0" g="0" b="0"/>
          </a:effectRef>
          <a:fontRef idx="minor"/>
        </p:style>
      </p:sp>
      <p:sp>
        <p:nvSpPr>
          <p:cNvPr id="399" name="CustomShape 4"/>
          <p:cNvSpPr/>
          <p:nvPr/>
        </p:nvSpPr>
        <p:spPr>
          <a:xfrm>
            <a:off x="558720" y="4250160"/>
            <a:ext cx="3585240" cy="1157760"/>
          </a:xfrm>
          <a:prstGeom prst="rect">
            <a:avLst/>
          </a:prstGeom>
          <a:noFill/>
          <a:ln>
            <a:noFill/>
          </a:ln>
        </p:spPr>
        <p:style>
          <a:lnRef idx="0">
            <a:scrgbClr r="0" g="0" b="0"/>
          </a:lnRef>
          <a:fillRef idx="0">
            <a:scrgbClr r="0" g="0" b="0"/>
          </a:fillRef>
          <a:effectRef idx="0">
            <a:scrgbClr r="0" g="0" b="0"/>
          </a:effectRef>
          <a:fontRef idx="minor"/>
        </p:style>
      </p:sp>
      <p:sp>
        <p:nvSpPr>
          <p:cNvPr id="400" name="CustomShape 5"/>
          <p:cNvSpPr/>
          <p:nvPr/>
        </p:nvSpPr>
        <p:spPr>
          <a:xfrm>
            <a:off x="144000" y="3096000"/>
            <a:ext cx="4245840" cy="302184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401" name="CustomShape 6"/>
          <p:cNvSpPr/>
          <p:nvPr/>
        </p:nvSpPr>
        <p:spPr>
          <a:xfrm>
            <a:off x="4752000" y="105120"/>
            <a:ext cx="7053840" cy="626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fr-FR" sz="1800" b="0" strike="noStrike" spc="-1">
              <a:latin typeface="Arial"/>
            </a:endParaRPr>
          </a:p>
          <a:p>
            <a:pPr algn="just">
              <a:lnSpc>
                <a:spcPct val="100000"/>
              </a:lnSpc>
            </a:pPr>
            <a:r>
              <a:rPr lang="fr-FR" sz="1800" b="1" u="sng" strike="noStrike" spc="-1">
                <a:solidFill>
                  <a:srgbClr val="000000"/>
                </a:solidFill>
                <a:uFillTx/>
                <a:latin typeface="Calibri"/>
                <a:ea typeface="DejaVu Sans"/>
              </a:rPr>
              <a:t>Des créneaux de vaccination en Astra Zeneca sont maintenant  offerts aux professionnels  selon les modalités suivantes</a:t>
            </a:r>
            <a:r>
              <a:rPr lang="fr-FR" sz="1500" b="1" strike="noStrike" spc="-1">
                <a:solidFill>
                  <a:srgbClr val="000000"/>
                </a:solidFill>
                <a:latin typeface="Calibri"/>
                <a:ea typeface="DejaVu Sans"/>
              </a:rPr>
              <a:t> :</a:t>
            </a:r>
            <a:endParaRPr lang="fr-FR" sz="1500" b="0" strike="noStrike" spc="-1">
              <a:latin typeface="Arial"/>
            </a:endParaRPr>
          </a:p>
          <a:p>
            <a:pPr>
              <a:lnSpc>
                <a:spcPct val="100000"/>
              </a:lnSpc>
            </a:pPr>
            <a:endParaRPr lang="fr-FR" sz="1500" b="0" strike="noStrike" spc="-1">
              <a:latin typeface="Arial"/>
            </a:endParaRPr>
          </a:p>
          <a:p>
            <a:pPr>
              <a:lnSpc>
                <a:spcPct val="100000"/>
              </a:lnSpc>
            </a:pPr>
            <a:endParaRPr lang="fr-FR" sz="1500" b="0" strike="noStrike" spc="-1">
              <a:latin typeface="Arial"/>
            </a:endParaRPr>
          </a:p>
          <a:p>
            <a:pPr algn="just">
              <a:lnSpc>
                <a:spcPct val="100000"/>
              </a:lnSpc>
            </a:pPr>
            <a:r>
              <a:rPr lang="fr-FR" sz="1500" b="1" strike="noStrike" spc="-1">
                <a:solidFill>
                  <a:srgbClr val="000000"/>
                </a:solidFill>
                <a:latin typeface="Calibri"/>
                <a:ea typeface="DejaVu Sans"/>
              </a:rPr>
              <a:t>La prise de rendez-vous</a:t>
            </a:r>
            <a:r>
              <a:rPr lang="fr-FR" sz="1500" b="0" strike="noStrike" spc="-1">
                <a:solidFill>
                  <a:srgbClr val="000000"/>
                </a:solidFill>
                <a:latin typeface="Calibri"/>
                <a:ea typeface="DejaVu Sans"/>
              </a:rPr>
              <a:t> s'effectue directement sur la plateforme Doctolib accessible au lien suivant :</a:t>
            </a:r>
            <a:endParaRPr lang="fr-FR" sz="1500" b="0" strike="noStrike" spc="-1">
              <a:latin typeface="Arial"/>
            </a:endParaRPr>
          </a:p>
          <a:p>
            <a:pPr>
              <a:lnSpc>
                <a:spcPct val="100000"/>
              </a:lnSpc>
            </a:pPr>
            <a:r>
              <a:rPr lang="fr-FR" sz="1500" b="0" u="sng" strike="noStrike" spc="-1">
                <a:solidFill>
                  <a:srgbClr val="2A6099"/>
                </a:solidFill>
                <a:uFillTx/>
                <a:latin typeface="Calibri"/>
                <a:ea typeface="DejaVu Sans"/>
              </a:rPr>
              <a:t>https://www.doctolib.fr/centre-de-sante/avignon/centre-de-vaccination-covid-sdis-84</a:t>
            </a:r>
            <a:r>
              <a:rPr lang="fr-FR" sz="1500" b="0" strike="noStrike" spc="-1">
                <a:solidFill>
                  <a:srgbClr val="000000"/>
                </a:solidFill>
                <a:latin typeface="Calibri"/>
                <a:ea typeface="DejaVu Sans"/>
              </a:rPr>
              <a:t>.</a:t>
            </a:r>
            <a:endParaRPr lang="fr-FR" sz="1500" b="0" strike="noStrike" spc="-1">
              <a:latin typeface="Arial"/>
            </a:endParaRPr>
          </a:p>
          <a:p>
            <a:pPr>
              <a:lnSpc>
                <a:spcPct val="100000"/>
              </a:lnSpc>
            </a:pPr>
            <a:endParaRPr lang="fr-FR" sz="1500" b="0" strike="noStrike" spc="-1">
              <a:latin typeface="Arial"/>
            </a:endParaRPr>
          </a:p>
          <a:p>
            <a:pPr algn="just">
              <a:lnSpc>
                <a:spcPct val="100000"/>
              </a:lnSpc>
            </a:pPr>
            <a:r>
              <a:rPr lang="fr-FR" sz="1500" b="1" strike="noStrike" spc="-1">
                <a:solidFill>
                  <a:srgbClr val="000000"/>
                </a:solidFill>
                <a:latin typeface="Calibri"/>
                <a:ea typeface="DejaVu Sans"/>
              </a:rPr>
              <a:t>Les professionnels éligibles pourront se présenter sur l’un des créneaux réservés, et se faire vacciner sur présentation d’une justificatif d’éligibilité</a:t>
            </a:r>
            <a:r>
              <a:rPr lang="fr-FR" sz="1500" b="0" strike="noStrike" spc="-1">
                <a:solidFill>
                  <a:srgbClr val="000000"/>
                </a:solidFill>
                <a:latin typeface="Calibri"/>
                <a:ea typeface="DejaVu Sans"/>
              </a:rPr>
              <a:t> :  carte professionnelle (pour les fonctionnaires notamment), déclaration sur l’honneur et bulletin de salaire pour les salariés.</a:t>
            </a:r>
            <a:endParaRPr lang="fr-FR" sz="1500" b="0" strike="noStrike" spc="-1">
              <a:latin typeface="Arial"/>
            </a:endParaRPr>
          </a:p>
          <a:p>
            <a:pPr>
              <a:lnSpc>
                <a:spcPct val="100000"/>
              </a:lnSpc>
            </a:pPr>
            <a:endParaRPr lang="fr-FR" sz="1500" b="0" strike="noStrike" spc="-1">
              <a:latin typeface="Arial"/>
            </a:endParaRPr>
          </a:p>
          <a:p>
            <a:pPr>
              <a:lnSpc>
                <a:spcPct val="100000"/>
              </a:lnSpc>
            </a:pPr>
            <a:r>
              <a:rPr lang="fr-FR" sz="1500" b="0" strike="noStrike" spc="-1">
                <a:solidFill>
                  <a:srgbClr val="000000"/>
                </a:solidFill>
                <a:latin typeface="Calibri"/>
                <a:ea typeface="DejaVu Sans"/>
              </a:rPr>
              <a:t>Le dispositif est lancé pour 15 jours.</a:t>
            </a:r>
            <a:endParaRPr lang="fr-FR" sz="1500" b="0" strike="noStrike" spc="-1">
              <a:latin typeface="Arial"/>
            </a:endParaRPr>
          </a:p>
          <a:p>
            <a:pPr>
              <a:lnSpc>
                <a:spcPct val="100000"/>
              </a:lnSpc>
            </a:pPr>
            <a:endParaRPr lang="fr-FR" sz="1500" b="0" strike="noStrike" spc="-1">
              <a:latin typeface="Arial"/>
            </a:endParaRPr>
          </a:p>
        </p:txBody>
      </p:sp>
      <p:sp>
        <p:nvSpPr>
          <p:cNvPr id="402" name="CustomShape 7"/>
          <p:cNvSpPr/>
          <p:nvPr/>
        </p:nvSpPr>
        <p:spPr>
          <a:xfrm>
            <a:off x="288000" y="3816000"/>
            <a:ext cx="3855960" cy="165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fr-FR" sz="2800" b="1" strike="noStrike" spc="-1">
                <a:solidFill>
                  <a:srgbClr val="E7E6E6"/>
                </a:solidFill>
                <a:latin typeface="Calibri Light"/>
                <a:ea typeface="DejaVu Sans"/>
              </a:rPr>
              <a:t>Ouverture d’un centre de vaccination à destination des professionnels</a:t>
            </a:r>
            <a:endParaRPr lang="fr-FR" sz="2800" b="0" strike="noStrike" spc="-1">
              <a:latin typeface="Arial"/>
            </a:endParaRPr>
          </a:p>
        </p:txBody>
      </p:sp>
      <p:sp>
        <p:nvSpPr>
          <p:cNvPr id="403" name="CustomShape 8"/>
          <p:cNvSpPr/>
          <p:nvPr/>
        </p:nvSpPr>
        <p:spPr>
          <a:xfrm>
            <a:off x="504360" y="1203480"/>
            <a:ext cx="3309480" cy="5223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90000"/>
              </a:lnSpc>
            </a:pPr>
            <a:r>
              <a:rPr lang="fr-FR" sz="3200" b="0" strike="noStrike" spc="-1">
                <a:solidFill>
                  <a:srgbClr val="E7E6E6"/>
                </a:solidFill>
                <a:latin typeface="Arial"/>
                <a:ea typeface="DejaVu Sans"/>
              </a:rPr>
              <a:t>ACCELERATION</a:t>
            </a:r>
            <a:endParaRPr lang="fr-FR"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CustomShape 1"/>
          <p:cNvSpPr/>
          <p:nvPr/>
        </p:nvSpPr>
        <p:spPr>
          <a:xfrm>
            <a:off x="144000" y="216000"/>
            <a:ext cx="4243680" cy="273384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397" name="CustomShape 2"/>
          <p:cNvSpPr/>
          <p:nvPr/>
        </p:nvSpPr>
        <p:spPr>
          <a:xfrm>
            <a:off x="144000" y="288000"/>
            <a:ext cx="4085640" cy="165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endParaRPr lang="fr-FR" sz="1800" b="0" strike="noStrike" spc="-1">
              <a:latin typeface="Arial"/>
            </a:endParaRPr>
          </a:p>
          <a:p>
            <a:pPr>
              <a:lnSpc>
                <a:spcPct val="90000"/>
              </a:lnSpc>
            </a:pPr>
            <a:endParaRPr lang="fr-FR" sz="1800" b="0" strike="noStrike" spc="-1">
              <a:latin typeface="Arial"/>
            </a:endParaRPr>
          </a:p>
        </p:txBody>
      </p:sp>
      <p:sp>
        <p:nvSpPr>
          <p:cNvPr id="399" name="CustomShape 4"/>
          <p:cNvSpPr/>
          <p:nvPr/>
        </p:nvSpPr>
        <p:spPr>
          <a:xfrm>
            <a:off x="558720" y="4250160"/>
            <a:ext cx="3585240" cy="1157760"/>
          </a:xfrm>
          <a:prstGeom prst="rect">
            <a:avLst/>
          </a:prstGeom>
          <a:noFill/>
          <a:ln>
            <a:noFill/>
          </a:ln>
        </p:spPr>
        <p:style>
          <a:lnRef idx="0">
            <a:scrgbClr r="0" g="0" b="0"/>
          </a:lnRef>
          <a:fillRef idx="0">
            <a:scrgbClr r="0" g="0" b="0"/>
          </a:fillRef>
          <a:effectRef idx="0">
            <a:scrgbClr r="0" g="0" b="0"/>
          </a:effectRef>
          <a:fontRef idx="minor"/>
        </p:style>
      </p:sp>
      <p:sp>
        <p:nvSpPr>
          <p:cNvPr id="400" name="CustomShape 5"/>
          <p:cNvSpPr/>
          <p:nvPr/>
        </p:nvSpPr>
        <p:spPr>
          <a:xfrm>
            <a:off x="144000" y="3096000"/>
            <a:ext cx="4245840" cy="302184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401" name="CustomShape 6"/>
          <p:cNvSpPr/>
          <p:nvPr/>
        </p:nvSpPr>
        <p:spPr>
          <a:xfrm>
            <a:off x="4748040" y="216000"/>
            <a:ext cx="7053840" cy="626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fr-FR" sz="1500" spc="-1" dirty="0" smtClean="0">
                <a:latin typeface="Arial"/>
              </a:rPr>
              <a:t>Il s’agit d’une </a:t>
            </a:r>
            <a:r>
              <a:rPr lang="fr-FR" sz="1500" b="1" spc="-1" dirty="0" smtClean="0">
                <a:latin typeface="Arial"/>
              </a:rPr>
              <a:t>estimation du nombre de personnes à vacciner parmi les personnes chargées de la tenue des bureaux de vote durant les élections départementales et régionales des 20 et 27 juin prochains. </a:t>
            </a:r>
          </a:p>
          <a:p>
            <a:pPr algn="just">
              <a:lnSpc>
                <a:spcPct val="100000"/>
              </a:lnSpc>
            </a:pPr>
            <a:endParaRPr lang="fr-FR" sz="1500" b="1" spc="-1" dirty="0">
              <a:latin typeface="Arial"/>
            </a:endParaRPr>
          </a:p>
          <a:p>
            <a:pPr algn="just">
              <a:lnSpc>
                <a:spcPct val="100000"/>
              </a:lnSpc>
            </a:pPr>
            <a:endParaRPr lang="fr-FR" sz="1500" b="1" spc="-1" dirty="0" smtClean="0">
              <a:latin typeface="Arial"/>
            </a:endParaRPr>
          </a:p>
          <a:p>
            <a:pPr algn="just">
              <a:lnSpc>
                <a:spcPct val="100000"/>
              </a:lnSpc>
            </a:pPr>
            <a:endParaRPr lang="fr-FR" sz="1500" b="1" spc="-1" dirty="0">
              <a:latin typeface="Arial"/>
            </a:endParaRPr>
          </a:p>
          <a:p>
            <a:pPr algn="just">
              <a:lnSpc>
                <a:spcPct val="100000"/>
              </a:lnSpc>
            </a:pPr>
            <a:endParaRPr lang="fr-FR" sz="1500" b="1" spc="-1" dirty="0" smtClean="0">
              <a:latin typeface="Arial"/>
            </a:endParaRPr>
          </a:p>
          <a:p>
            <a:pPr algn="just">
              <a:lnSpc>
                <a:spcPct val="100000"/>
              </a:lnSpc>
            </a:pPr>
            <a:endParaRPr lang="fr-FR" sz="1500" b="1" spc="-1" dirty="0" smtClean="0">
              <a:latin typeface="Arial"/>
            </a:endParaRPr>
          </a:p>
          <a:p>
            <a:pPr marL="285750" indent="-285750" algn="just">
              <a:lnSpc>
                <a:spcPct val="100000"/>
              </a:lnSpc>
              <a:buFont typeface="Arial" charset="0"/>
              <a:buChar char="•"/>
            </a:pPr>
            <a:r>
              <a:rPr lang="fr-FR" sz="1500" spc="-1" dirty="0" smtClean="0">
                <a:latin typeface="Arial"/>
              </a:rPr>
              <a:t>Si vous en avez l’information, </a:t>
            </a:r>
            <a:r>
              <a:rPr lang="fr-FR" sz="1500" b="1" spc="-1" dirty="0" smtClean="0">
                <a:latin typeface="Arial"/>
              </a:rPr>
              <a:t>merci d’exclure de votre recensement les personnes qui auraient été déjà vaccinées</a:t>
            </a:r>
            <a:endParaRPr lang="fr-FR" sz="1500" spc="-1" dirty="0" smtClean="0">
              <a:latin typeface="Arial"/>
            </a:endParaRPr>
          </a:p>
          <a:p>
            <a:pPr marL="285750" indent="-285750" algn="just">
              <a:lnSpc>
                <a:spcPct val="100000"/>
              </a:lnSpc>
              <a:buFont typeface="Arial" charset="0"/>
              <a:buChar char="•"/>
            </a:pPr>
            <a:r>
              <a:rPr lang="fr-FR" sz="1500" spc="-1" dirty="0" smtClean="0">
                <a:latin typeface="Arial"/>
              </a:rPr>
              <a:t>La proposition de vaccination de ces personnes </a:t>
            </a:r>
            <a:r>
              <a:rPr lang="fr-FR" sz="1500" b="1" spc="-1" dirty="0" smtClean="0">
                <a:latin typeface="Arial"/>
              </a:rPr>
              <a:t>ne revêt en aucun cas un caractère obligatoire</a:t>
            </a:r>
            <a:r>
              <a:rPr lang="fr-FR" sz="1500" spc="-1" dirty="0" smtClean="0">
                <a:latin typeface="Arial"/>
              </a:rPr>
              <a:t> </a:t>
            </a:r>
          </a:p>
          <a:p>
            <a:pPr algn="just">
              <a:lnSpc>
                <a:spcPct val="100000"/>
              </a:lnSpc>
            </a:pPr>
            <a:endParaRPr lang="fr-FR" sz="1500" b="1" strike="noStrike" spc="-1" dirty="0">
              <a:solidFill>
                <a:srgbClr val="000000"/>
              </a:solidFill>
              <a:latin typeface="Arial"/>
              <a:ea typeface="DejaVu Sans"/>
            </a:endParaRPr>
          </a:p>
          <a:p>
            <a:pPr marL="285750" indent="-285750" algn="just">
              <a:lnSpc>
                <a:spcPct val="100000"/>
              </a:lnSpc>
              <a:buFont typeface="Arial" charset="0"/>
              <a:buChar char="•"/>
            </a:pPr>
            <a:endParaRPr lang="fr-FR" sz="1500" b="1" strike="noStrike" spc="-1" dirty="0" smtClean="0">
              <a:solidFill>
                <a:srgbClr val="000000"/>
              </a:solidFill>
              <a:latin typeface="Calibri"/>
              <a:ea typeface="DejaVu Sans"/>
            </a:endParaRPr>
          </a:p>
        </p:txBody>
      </p:sp>
      <p:sp>
        <p:nvSpPr>
          <p:cNvPr id="402" name="CustomShape 7"/>
          <p:cNvSpPr/>
          <p:nvPr/>
        </p:nvSpPr>
        <p:spPr>
          <a:xfrm>
            <a:off x="288000" y="3423240"/>
            <a:ext cx="3855960" cy="165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fr-FR" sz="2800" b="1" strike="noStrike" spc="-1" dirty="0" smtClean="0">
                <a:solidFill>
                  <a:srgbClr val="E7E6E6"/>
                </a:solidFill>
                <a:latin typeface="Calibri Light"/>
                <a:ea typeface="DejaVu Sans"/>
              </a:rPr>
              <a:t>Elections : </a:t>
            </a:r>
          </a:p>
          <a:p>
            <a:pPr>
              <a:lnSpc>
                <a:spcPct val="90000"/>
              </a:lnSpc>
            </a:pPr>
            <a:r>
              <a:rPr lang="fr-FR" sz="2800" b="1" strike="noStrike" spc="-1" dirty="0" smtClean="0">
                <a:solidFill>
                  <a:srgbClr val="E7E6E6"/>
                </a:solidFill>
                <a:latin typeface="Calibri Light"/>
                <a:ea typeface="DejaVu Sans"/>
              </a:rPr>
              <a:t>Recensement des personnes volontaires à la vaccination parmi les chargés de la tenue des bureaux de vote  </a:t>
            </a:r>
            <a:endParaRPr lang="fr-FR" sz="2800" b="0" strike="noStrike" spc="-1" dirty="0">
              <a:latin typeface="Arial"/>
            </a:endParaRPr>
          </a:p>
        </p:txBody>
      </p:sp>
      <p:sp>
        <p:nvSpPr>
          <p:cNvPr id="403" name="CustomShape 8"/>
          <p:cNvSpPr/>
          <p:nvPr/>
        </p:nvSpPr>
        <p:spPr>
          <a:xfrm>
            <a:off x="504360" y="1203480"/>
            <a:ext cx="3309480" cy="5223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90000"/>
              </a:lnSpc>
            </a:pPr>
            <a:r>
              <a:rPr lang="fr-FR" sz="3200" b="0" strike="noStrike" spc="-1">
                <a:solidFill>
                  <a:srgbClr val="E7E6E6"/>
                </a:solidFill>
                <a:latin typeface="Arial"/>
                <a:ea typeface="DejaVu Sans"/>
              </a:rPr>
              <a:t>ACCELERATION</a:t>
            </a:r>
            <a:endParaRPr lang="fr-FR" sz="3200" b="0" strike="noStrike" spc="-1">
              <a:latin typeface="Arial"/>
            </a:endParaRPr>
          </a:p>
        </p:txBody>
      </p:sp>
      <p:sp>
        <p:nvSpPr>
          <p:cNvPr id="2" name="ZoneTexte 1"/>
          <p:cNvSpPr txBox="1"/>
          <p:nvPr/>
        </p:nvSpPr>
        <p:spPr>
          <a:xfrm>
            <a:off x="4796193" y="1154850"/>
            <a:ext cx="7101087" cy="7848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00000"/>
              </a:lnSpc>
            </a:pPr>
            <a:r>
              <a:rPr lang="fr-FR" sz="1500" b="1" u="sng" spc="-1" dirty="0" smtClean="0">
                <a:solidFill>
                  <a:srgbClr val="000000"/>
                </a:solidFill>
                <a:latin typeface="Arial" charset="0"/>
                <a:ea typeface="Arial" charset="0"/>
                <a:cs typeface="Arial" charset="0"/>
              </a:rPr>
              <a:t>Un sondage a été envoyé aux maires via le lien suivant : </a:t>
            </a:r>
            <a:endParaRPr lang="fr-FR" sz="1500" u="sng" spc="-1" dirty="0" smtClean="0">
              <a:solidFill>
                <a:srgbClr val="000000"/>
              </a:solidFill>
              <a:latin typeface="Arial" charset="0"/>
              <a:ea typeface="Arial" charset="0"/>
              <a:cs typeface="Arial" charset="0"/>
            </a:endParaRPr>
          </a:p>
          <a:p>
            <a:pPr algn="just">
              <a:lnSpc>
                <a:spcPct val="100000"/>
              </a:lnSpc>
            </a:pPr>
            <a:r>
              <a:rPr lang="fr-FR" sz="1500" spc="-1" dirty="0" smtClean="0">
                <a:latin typeface="Arial" charset="0"/>
                <a:ea typeface="Arial" charset="0"/>
                <a:cs typeface="Arial" charset="0"/>
                <a:hlinkClick r:id="rId2"/>
              </a:rPr>
              <a:t>https://docs.google.com/forms/d/e/1FAIpQLSe2DBQC3gyjctR5HevXRVRsn9jIrVuH7R_7wGO1XxX5n4uMkQ/viewform?usp=sf_link</a:t>
            </a:r>
            <a:r>
              <a:rPr lang="fr-FR" sz="1500" spc="-1" dirty="0" smtClean="0">
                <a:latin typeface="Arial" charset="0"/>
                <a:ea typeface="Arial" charset="0"/>
                <a:cs typeface="Arial" charset="0"/>
              </a:rPr>
              <a:t> </a:t>
            </a:r>
            <a:endParaRPr lang="fr-FR" sz="1500" b="1" spc="-1" dirty="0">
              <a:latin typeface="Arial" charset="0"/>
              <a:ea typeface="Arial" charset="0"/>
              <a:cs typeface="Arial" charset="0"/>
            </a:endParaRPr>
          </a:p>
        </p:txBody>
      </p:sp>
      <p:sp>
        <p:nvSpPr>
          <p:cNvPr id="3" name="ZoneTexte 2"/>
          <p:cNvSpPr txBox="1"/>
          <p:nvPr/>
        </p:nvSpPr>
        <p:spPr>
          <a:xfrm>
            <a:off x="4796193" y="3096000"/>
            <a:ext cx="7101087" cy="28931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00000"/>
              </a:lnSpc>
            </a:pPr>
            <a:r>
              <a:rPr lang="fr-FR" sz="1400" b="1" spc="-1" dirty="0"/>
              <a:t>Modalités de vaccination offertes : </a:t>
            </a:r>
          </a:p>
          <a:p>
            <a:pPr marL="285750" indent="-285750" algn="just">
              <a:lnSpc>
                <a:spcPct val="100000"/>
              </a:lnSpc>
              <a:buFont typeface="Arial" charset="0"/>
              <a:buChar char="•"/>
            </a:pPr>
            <a:r>
              <a:rPr lang="fr-FR" sz="1400" spc="-1" dirty="0"/>
              <a:t>Mobilisation des centres de vaccination de proximité autant que possible </a:t>
            </a:r>
          </a:p>
          <a:p>
            <a:pPr marL="285750" indent="-285750" algn="just">
              <a:lnSpc>
                <a:spcPct val="100000"/>
              </a:lnSpc>
              <a:buFont typeface="Arial" charset="0"/>
              <a:buChar char="•"/>
            </a:pPr>
            <a:r>
              <a:rPr lang="fr-FR" sz="1400" spc="-1" dirty="0"/>
              <a:t>Mobilisation également du centre de vaccination départementale de </a:t>
            </a:r>
            <a:r>
              <a:rPr lang="fr-FR" sz="1400" spc="-1" dirty="0" err="1"/>
              <a:t>Montfavet</a:t>
            </a:r>
            <a:r>
              <a:rPr lang="fr-FR" sz="1400" spc="-1" dirty="0"/>
              <a:t> pour une opération de grand échelle (plus grande amplitude horaire et plus grand nombre de professionnel disponible) </a:t>
            </a:r>
          </a:p>
          <a:p>
            <a:pPr marL="285750" indent="-285750" algn="just">
              <a:lnSpc>
                <a:spcPct val="100000"/>
              </a:lnSpc>
              <a:buFont typeface="Arial" charset="0"/>
              <a:buChar char="•"/>
            </a:pPr>
            <a:endParaRPr lang="fr-FR" sz="1400" spc="-1" dirty="0"/>
          </a:p>
          <a:p>
            <a:pPr algn="just">
              <a:lnSpc>
                <a:spcPct val="100000"/>
              </a:lnSpc>
            </a:pPr>
            <a:r>
              <a:rPr lang="fr-FR" sz="1400" spc="-1" dirty="0"/>
              <a:t>Types de vaccin utilisé : </a:t>
            </a:r>
          </a:p>
          <a:p>
            <a:pPr marL="285750" indent="-285750" algn="just">
              <a:lnSpc>
                <a:spcPct val="100000"/>
              </a:lnSpc>
              <a:buFont typeface="Arial" charset="0"/>
              <a:buChar char="•"/>
            </a:pPr>
            <a:r>
              <a:rPr lang="fr-FR" sz="1400" b="1" spc="-1" dirty="0"/>
              <a:t>Vaccin </a:t>
            </a:r>
            <a:r>
              <a:rPr lang="fr-FR" sz="1400" b="1" spc="-1" dirty="0" err="1"/>
              <a:t>Astrazeneca</a:t>
            </a:r>
            <a:r>
              <a:rPr lang="fr-FR" sz="1400" b="1" spc="-1" dirty="0"/>
              <a:t> </a:t>
            </a:r>
            <a:r>
              <a:rPr lang="fr-FR" sz="1400" spc="-1" dirty="0"/>
              <a:t>dans le centre éphémère du SDIS pour les </a:t>
            </a:r>
            <a:r>
              <a:rPr lang="fr-FR" sz="1400" b="1" spc="-1" dirty="0"/>
              <a:t>personnes de +55 ans </a:t>
            </a:r>
          </a:p>
          <a:p>
            <a:pPr marL="285750" indent="-285750" algn="just">
              <a:lnSpc>
                <a:spcPct val="100000"/>
              </a:lnSpc>
              <a:buFont typeface="Arial" charset="0"/>
              <a:buChar char="•"/>
            </a:pPr>
            <a:r>
              <a:rPr lang="fr-FR" sz="1400" b="1" spc="-1" dirty="0"/>
              <a:t>Vaccin Pfizer </a:t>
            </a:r>
            <a:r>
              <a:rPr lang="fr-FR" sz="1400" spc="-1" dirty="0"/>
              <a:t>dans les centre de vaccination de proximité et le centre départemental de </a:t>
            </a:r>
            <a:r>
              <a:rPr lang="fr-FR" sz="1400" spc="-1" dirty="0" err="1"/>
              <a:t>Montfavet</a:t>
            </a:r>
            <a:r>
              <a:rPr lang="fr-FR" sz="1400" spc="-1" dirty="0"/>
              <a:t> pour </a:t>
            </a:r>
            <a:r>
              <a:rPr lang="fr-FR" sz="1400" b="1" spc="-1" dirty="0"/>
              <a:t>les personnes de +60 ans puis les +50 ans après le 15 mai</a:t>
            </a:r>
          </a:p>
          <a:p>
            <a:endParaRPr lang="en-US" sz="1400" dirty="0"/>
          </a:p>
        </p:txBody>
      </p:sp>
    </p:spTree>
    <p:extLst>
      <p:ext uri="{BB962C8B-B14F-4D97-AF65-F5344CB8AC3E}">
        <p14:creationId xmlns:p14="http://schemas.microsoft.com/office/powerpoint/2010/main" val="39237348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CustomShape 1"/>
          <p:cNvSpPr/>
          <p:nvPr/>
        </p:nvSpPr>
        <p:spPr>
          <a:xfrm>
            <a:off x="466200" y="588960"/>
            <a:ext cx="3352680" cy="389016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405" name="CustomShape 2"/>
          <p:cNvSpPr/>
          <p:nvPr/>
        </p:nvSpPr>
        <p:spPr>
          <a:xfrm>
            <a:off x="466200" y="731520"/>
            <a:ext cx="3352680" cy="3175920"/>
          </a:xfrm>
          <a:prstGeom prst="rect">
            <a:avLst/>
          </a:prstGeom>
          <a:noFill/>
          <a:ln>
            <a:noFill/>
          </a:ln>
        </p:spPr>
        <p:style>
          <a:lnRef idx="0">
            <a:scrgbClr r="0" g="0" b="0"/>
          </a:lnRef>
          <a:fillRef idx="0">
            <a:scrgbClr r="0" g="0" b="0"/>
          </a:fillRef>
          <a:effectRef idx="0">
            <a:scrgbClr r="0" g="0" b="0"/>
          </a:effectRef>
          <a:fontRef idx="minor"/>
        </p:style>
      </p:sp>
      <p:sp>
        <p:nvSpPr>
          <p:cNvPr id="406" name="CustomShape 3"/>
          <p:cNvSpPr/>
          <p:nvPr/>
        </p:nvSpPr>
        <p:spPr>
          <a:xfrm>
            <a:off x="466200" y="4577400"/>
            <a:ext cx="3352680" cy="191844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407" name="CustomShape 4"/>
          <p:cNvSpPr/>
          <p:nvPr/>
        </p:nvSpPr>
        <p:spPr>
          <a:xfrm>
            <a:off x="3960000" y="588960"/>
            <a:ext cx="7711560" cy="590688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sp>
      <p:sp>
        <p:nvSpPr>
          <p:cNvPr id="408" name="CustomShape 5"/>
          <p:cNvSpPr/>
          <p:nvPr/>
        </p:nvSpPr>
        <p:spPr>
          <a:xfrm>
            <a:off x="3960000" y="588960"/>
            <a:ext cx="7711560" cy="5906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3000"/>
              </a:lnSpc>
              <a:spcBef>
                <a:spcPts val="1001"/>
              </a:spcBef>
              <a:spcAft>
                <a:spcPts val="1426"/>
              </a:spcAft>
            </a:pPr>
            <a:r>
              <a:rPr lang="fr-FR" sz="5400" b="1" strike="noStrike" spc="-1">
                <a:solidFill>
                  <a:srgbClr val="000000"/>
                </a:solidFill>
                <a:latin typeface="Arial"/>
                <a:ea typeface="DejaVu Sans"/>
              </a:rPr>
              <a:t>NOUVELLES MESURES ADMINISTRATIVES</a:t>
            </a:r>
            <a:endParaRPr lang="fr-FR" sz="5400" b="0" strike="noStrike" spc="-1">
              <a:latin typeface="Arial"/>
            </a:endParaRPr>
          </a:p>
        </p:txBody>
      </p:sp>
      <p:pic>
        <p:nvPicPr>
          <p:cNvPr id="409" name="Image 80"/>
          <p:cNvPicPr/>
          <p:nvPr/>
        </p:nvPicPr>
        <p:blipFill>
          <a:blip r:embed="rId2"/>
          <a:stretch/>
        </p:blipFill>
        <p:spPr>
          <a:xfrm>
            <a:off x="0" y="0"/>
            <a:ext cx="592560" cy="490680"/>
          </a:xfrm>
          <a:prstGeom prst="rect">
            <a:avLst/>
          </a:prstGeom>
          <a:ln>
            <a:noFill/>
          </a:ln>
        </p:spPr>
      </p:pic>
      <p:pic>
        <p:nvPicPr>
          <p:cNvPr id="410" name="Image 80"/>
          <p:cNvPicPr/>
          <p:nvPr/>
        </p:nvPicPr>
        <p:blipFill>
          <a:blip r:embed="rId2"/>
          <a:stretch/>
        </p:blipFill>
        <p:spPr>
          <a:xfrm>
            <a:off x="7104240" y="4808880"/>
            <a:ext cx="1423440" cy="118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CustomShape 1"/>
          <p:cNvSpPr/>
          <p:nvPr/>
        </p:nvSpPr>
        <p:spPr>
          <a:xfrm>
            <a:off x="371520" y="624960"/>
            <a:ext cx="3354480" cy="3857040"/>
          </a:xfrm>
          <a:prstGeom prst="rect">
            <a:avLst/>
          </a:prstGeom>
          <a:solidFill>
            <a:srgbClr val="595959"/>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400" b="0" strike="noStrike" spc="-1">
                <a:solidFill>
                  <a:srgbClr val="FFFFFF"/>
                </a:solidFill>
                <a:latin typeface="Arial"/>
                <a:ea typeface="DejaVu Sans"/>
              </a:rPr>
              <a:t>Renforcement des mesures de lutte contre l’épidémie à compter du </a:t>
            </a:r>
            <a:r>
              <a:rPr lang="fr-FR" sz="2400" b="1" strike="noStrike" spc="-1">
                <a:solidFill>
                  <a:srgbClr val="FFFFFF"/>
                </a:solidFill>
                <a:latin typeface="Arial"/>
                <a:ea typeface="DejaVu Sans"/>
              </a:rPr>
              <a:t>6 avril </a:t>
            </a:r>
            <a:endParaRPr lang="fr-FR" sz="2400" b="0" strike="noStrike" spc="-1">
              <a:latin typeface="Arial"/>
            </a:endParaRPr>
          </a:p>
          <a:p>
            <a:pPr>
              <a:lnSpc>
                <a:spcPct val="100000"/>
              </a:lnSpc>
            </a:pPr>
            <a:endParaRPr lang="fr-FR" sz="2400" b="0" strike="noStrike" spc="-1">
              <a:latin typeface="Arial"/>
            </a:endParaRPr>
          </a:p>
          <a:p>
            <a:pPr>
              <a:lnSpc>
                <a:spcPct val="100000"/>
              </a:lnSpc>
            </a:pPr>
            <a:endParaRPr lang="fr-FR" sz="2400" b="0" strike="noStrike" spc="-1">
              <a:latin typeface="Arial"/>
            </a:endParaRPr>
          </a:p>
        </p:txBody>
      </p:sp>
      <p:sp>
        <p:nvSpPr>
          <p:cNvPr id="412" name="CustomShape 2"/>
          <p:cNvSpPr/>
          <p:nvPr/>
        </p:nvSpPr>
        <p:spPr>
          <a:xfrm>
            <a:off x="465480" y="731160"/>
            <a:ext cx="3354480" cy="3177720"/>
          </a:xfrm>
          <a:prstGeom prst="rect">
            <a:avLst/>
          </a:prstGeom>
          <a:noFill/>
          <a:ln>
            <a:noFill/>
          </a:ln>
        </p:spPr>
        <p:style>
          <a:lnRef idx="0">
            <a:scrgbClr r="0" g="0" b="0"/>
          </a:lnRef>
          <a:fillRef idx="0">
            <a:scrgbClr r="0" g="0" b="0"/>
          </a:fillRef>
          <a:effectRef idx="0">
            <a:scrgbClr r="0" g="0" b="0"/>
          </a:effectRef>
          <a:fontRef idx="minor"/>
        </p:style>
      </p:sp>
      <p:sp>
        <p:nvSpPr>
          <p:cNvPr id="413" name="CustomShape 3"/>
          <p:cNvSpPr/>
          <p:nvPr/>
        </p:nvSpPr>
        <p:spPr>
          <a:xfrm>
            <a:off x="371520" y="4680000"/>
            <a:ext cx="3354480" cy="192024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800" b="0" strike="noStrike" spc="-1">
                <a:solidFill>
                  <a:srgbClr val="FFFFFF"/>
                </a:solidFill>
                <a:latin typeface="Arial"/>
                <a:ea typeface="DejaVu Sans"/>
              </a:rPr>
              <a:t>Décret n°2021-384 du 2 avril 2021 </a:t>
            </a:r>
            <a:endParaRPr lang="fr-FR" sz="1800" b="0" strike="noStrike" spc="-1">
              <a:latin typeface="Arial"/>
            </a:endParaRPr>
          </a:p>
        </p:txBody>
      </p:sp>
      <p:sp>
        <p:nvSpPr>
          <p:cNvPr id="414" name="CustomShape 4"/>
          <p:cNvSpPr/>
          <p:nvPr/>
        </p:nvSpPr>
        <p:spPr>
          <a:xfrm>
            <a:off x="3920760" y="624960"/>
            <a:ext cx="7713720" cy="385704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200000"/>
              </a:lnSpc>
            </a:pPr>
            <a:r>
              <a:rPr lang="fr-FR" sz="1400" b="1" u="sng" strike="noStrike" spc="-1">
                <a:solidFill>
                  <a:srgbClr val="000000"/>
                </a:solidFill>
                <a:uFillTx/>
                <a:latin typeface="Arial"/>
                <a:ea typeface="DejaVu Sans"/>
              </a:rPr>
              <a:t>REGIME DE COUVRE FEU DE 19H à 6h </a:t>
            </a:r>
            <a:endParaRPr lang="fr-FR" sz="1400" b="0" strike="noStrike" spc="-1">
              <a:latin typeface="Arial"/>
            </a:endParaRPr>
          </a:p>
          <a:p>
            <a:pPr algn="ctr">
              <a:lnSpc>
                <a:spcPct val="200000"/>
              </a:lnSpc>
            </a:pPr>
            <a:r>
              <a:rPr lang="fr-FR" sz="1400" b="1" u="sng" strike="noStrike" spc="-1">
                <a:solidFill>
                  <a:srgbClr val="000000"/>
                </a:solidFill>
                <a:uFillTx/>
                <a:latin typeface="Arial"/>
                <a:ea typeface="DejaVu Sans"/>
              </a:rPr>
              <a:t>RESTRICTION DES DÉPLACEMENTS EN JOURNÉE</a:t>
            </a:r>
            <a:endParaRPr lang="fr-FR" sz="1400" b="0" strike="noStrike" spc="-1">
              <a:latin typeface="Arial"/>
            </a:endParaRPr>
          </a:p>
          <a:p>
            <a:pPr>
              <a:lnSpc>
                <a:spcPct val="150000"/>
              </a:lnSpc>
            </a:pPr>
            <a:r>
              <a:rPr lang="fr-FR" sz="1200" b="1" strike="noStrike" spc="-1">
                <a:solidFill>
                  <a:srgbClr val="000000"/>
                </a:solidFill>
                <a:latin typeface="Arial"/>
                <a:ea typeface="DejaVu Sans"/>
              </a:rPr>
              <a:t>Déplacements en journée limités à l’exception des motifs suivants : </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Pour les mêmes motifs que pendant le couvre-feu ;</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Pour des déplacements pour effectuer des achats de fournitures nécessaires à l'activité professionnelle ou pour des livraisons à domicile ;</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Pour des déplacements pour effectuer des achats de première nécessité, des retraits de commandes ou pour les besoins de prestations de services ;</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Pour des déplacements liés à un déménagement résultant d'un changement de domicile ;</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Pour des déplacements pour se rendre dans un service public, pour un acte ou une démarche qui ne peuvent être réalisés à distance ;</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Pour des déplacements à destination ou en provenance d'un lieu de culte ;</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Pour des déplacements de participation à des rassemblements, réunions ou activités sur la voie publique ou dans un lieu ouvert au public qui ne sont pas interdits en application du décret.</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Pour des déplacements liés soit à la promenade, soit à l'activité physique individuelle des personnes, à l'exclusion de toute pratique sportive collective dans un rayon maximal de dix kilomètres autour du domicile</a:t>
            </a:r>
            <a:endParaRPr lang="fr-FR" sz="1200" b="0" strike="noStrike" spc="-1">
              <a:latin typeface="Arial"/>
            </a:endParaRPr>
          </a:p>
          <a:p>
            <a:pPr>
              <a:lnSpc>
                <a:spcPct val="150000"/>
              </a:lnSpc>
            </a:pPr>
            <a:endParaRPr lang="fr-FR" sz="1200" b="0" strike="noStrike" spc="-1">
              <a:latin typeface="Arial"/>
            </a:endParaRPr>
          </a:p>
          <a:p>
            <a:pPr>
              <a:lnSpc>
                <a:spcPct val="150000"/>
              </a:lnSpc>
            </a:pPr>
            <a:endParaRPr lang="fr-FR" sz="1200" b="0" strike="noStrike" spc="-1">
              <a:latin typeface="Arial"/>
            </a:endParaRPr>
          </a:p>
          <a:p>
            <a:pPr>
              <a:lnSpc>
                <a:spcPct val="150000"/>
              </a:lnSpc>
            </a:pPr>
            <a:endParaRPr lang="fr-FR" sz="1200" b="0" strike="noStrike" spc="-1">
              <a:latin typeface="Arial"/>
            </a:endParaRPr>
          </a:p>
        </p:txBody>
      </p:sp>
      <p:pic>
        <p:nvPicPr>
          <p:cNvPr id="415" name="Image 80"/>
          <p:cNvPicPr/>
          <p:nvPr/>
        </p:nvPicPr>
        <p:blipFill>
          <a:blip r:embed="rId2"/>
          <a:stretch/>
        </p:blipFill>
        <p:spPr>
          <a:xfrm>
            <a:off x="0" y="0"/>
            <a:ext cx="592920" cy="491040"/>
          </a:xfrm>
          <a:prstGeom prst="rect">
            <a:avLst/>
          </a:prstGeom>
          <a:ln>
            <a:noFill/>
          </a:ln>
        </p:spPr>
      </p:pic>
      <p:sp>
        <p:nvSpPr>
          <p:cNvPr id="416" name="CustomShape 5"/>
          <p:cNvSpPr/>
          <p:nvPr/>
        </p:nvSpPr>
        <p:spPr>
          <a:xfrm>
            <a:off x="3920760" y="4709520"/>
            <a:ext cx="7713720" cy="448920"/>
          </a:xfrm>
          <a:prstGeom prst="rect">
            <a:avLst/>
          </a:prstGeom>
          <a:solidFill>
            <a:srgbClr val="FFFFFF"/>
          </a:solidFill>
          <a:ln w="25560">
            <a:solidFill>
              <a:srgbClr val="808080"/>
            </a:solidFill>
            <a:round/>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fr-FR" sz="1200" b="1" u="sng" strike="noStrike" spc="-1">
                <a:solidFill>
                  <a:srgbClr val="000000"/>
                </a:solidFill>
                <a:uFillTx/>
                <a:latin typeface="Arial"/>
                <a:ea typeface="DejaVu Sans"/>
              </a:rPr>
              <a:t>Dans un rayon de 10km : </a:t>
            </a:r>
            <a:r>
              <a:rPr lang="fr-FR" sz="1200" b="0" strike="noStrike" spc="-1">
                <a:solidFill>
                  <a:srgbClr val="000000"/>
                </a:solidFill>
                <a:latin typeface="Arial"/>
                <a:ea typeface="DejaVu Sans"/>
              </a:rPr>
              <a:t>déplacements dérogatoires liés soit à la promenade, soit à l'activité physique individuelle des personnes, à l'exclusion de toute pratique sportive collective.</a:t>
            </a:r>
            <a:endParaRPr lang="fr-FR" sz="1200" b="0" strike="noStrike" spc="-1">
              <a:latin typeface="Arial"/>
            </a:endParaRPr>
          </a:p>
        </p:txBody>
      </p:sp>
      <p:sp>
        <p:nvSpPr>
          <p:cNvPr id="417" name="CustomShape 6"/>
          <p:cNvSpPr/>
          <p:nvPr/>
        </p:nvSpPr>
        <p:spPr>
          <a:xfrm>
            <a:off x="3920760" y="5320440"/>
            <a:ext cx="7713720" cy="631440"/>
          </a:xfrm>
          <a:prstGeom prst="rect">
            <a:avLst/>
          </a:prstGeom>
          <a:solidFill>
            <a:srgbClr val="FFFFFF"/>
          </a:solidFill>
          <a:ln w="25560">
            <a:solidFill>
              <a:srgbClr val="808080"/>
            </a:solidFill>
            <a:round/>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fr-FR" sz="1200" b="1" u="sng" strike="noStrike" spc="-1">
                <a:solidFill>
                  <a:srgbClr val="000000"/>
                </a:solidFill>
                <a:uFillTx/>
                <a:latin typeface="Arial"/>
                <a:ea typeface="DejaVu Sans"/>
              </a:rPr>
              <a:t>Dans la limite du département ou d’un rayon de 30k : </a:t>
            </a:r>
            <a:r>
              <a:rPr lang="fr-FR" sz="1200" b="0" strike="noStrike" spc="-1">
                <a:solidFill>
                  <a:srgbClr val="000000"/>
                </a:solidFill>
                <a:latin typeface="Arial"/>
                <a:ea typeface="DejaVu Sans"/>
              </a:rPr>
              <a:t>effectuer des achats de première nécessité, des retraits de commandes, des livraisons à domicile ; se rendre dans un lieu de culte ou se rendre dans un service public, pour un acte ou une démarche qui ne peuvent être réalisés à distance </a:t>
            </a:r>
            <a:endParaRPr lang="fr-FR" sz="1200" b="0" strike="noStrike" spc="-1">
              <a:latin typeface="Arial"/>
            </a:endParaRPr>
          </a:p>
        </p:txBody>
      </p:sp>
      <p:sp>
        <p:nvSpPr>
          <p:cNvPr id="418" name="CustomShape 7"/>
          <p:cNvSpPr/>
          <p:nvPr/>
        </p:nvSpPr>
        <p:spPr>
          <a:xfrm>
            <a:off x="3920760" y="6145560"/>
            <a:ext cx="7713720" cy="266400"/>
          </a:xfrm>
          <a:prstGeom prst="rect">
            <a:avLst/>
          </a:prstGeom>
          <a:solidFill>
            <a:srgbClr val="FFFFFF"/>
          </a:solidFill>
          <a:ln w="25560">
            <a:solidFill>
              <a:srgbClr val="808080"/>
            </a:solidFill>
            <a:round/>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fr-FR" sz="1200" b="1" strike="noStrike" spc="-1">
                <a:solidFill>
                  <a:srgbClr val="000000"/>
                </a:solidFill>
                <a:latin typeface="Arial"/>
                <a:ea typeface="DejaVu Sans"/>
              </a:rPr>
              <a:t>Aucun déplacement inter-régional n’est autorisé après le lundi 5 avril, sauf motif impérieux.</a:t>
            </a:r>
            <a:endParaRPr lang="fr-FR"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CustomShape 1"/>
          <p:cNvSpPr/>
          <p:nvPr/>
        </p:nvSpPr>
        <p:spPr>
          <a:xfrm>
            <a:off x="371520" y="624960"/>
            <a:ext cx="3354480" cy="3857040"/>
          </a:xfrm>
          <a:prstGeom prst="rect">
            <a:avLst/>
          </a:prstGeom>
          <a:solidFill>
            <a:srgbClr val="595959"/>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400" b="0" strike="noStrike" spc="-1">
                <a:solidFill>
                  <a:srgbClr val="FFFFFF"/>
                </a:solidFill>
                <a:latin typeface="Arial"/>
                <a:ea typeface="DejaVu Sans"/>
              </a:rPr>
              <a:t>Renforcement des mesures de lutte contre l’épidémie à compter du dimanche 4 avril</a:t>
            </a:r>
            <a:endParaRPr lang="fr-FR" sz="2400" b="0" strike="noStrike" spc="-1">
              <a:latin typeface="Arial"/>
            </a:endParaRPr>
          </a:p>
          <a:p>
            <a:pPr>
              <a:lnSpc>
                <a:spcPct val="100000"/>
              </a:lnSpc>
            </a:pPr>
            <a:endParaRPr lang="fr-FR" sz="2400" b="0" strike="noStrike" spc="-1">
              <a:latin typeface="Arial"/>
            </a:endParaRPr>
          </a:p>
          <a:p>
            <a:pPr>
              <a:lnSpc>
                <a:spcPct val="100000"/>
              </a:lnSpc>
            </a:pPr>
            <a:endParaRPr lang="fr-FR" sz="2400" b="0" strike="noStrike" spc="-1">
              <a:latin typeface="Arial"/>
            </a:endParaRPr>
          </a:p>
        </p:txBody>
      </p:sp>
      <p:sp>
        <p:nvSpPr>
          <p:cNvPr id="420" name="CustomShape 2"/>
          <p:cNvSpPr/>
          <p:nvPr/>
        </p:nvSpPr>
        <p:spPr>
          <a:xfrm>
            <a:off x="465480" y="731160"/>
            <a:ext cx="3354480" cy="3177720"/>
          </a:xfrm>
          <a:prstGeom prst="rect">
            <a:avLst/>
          </a:prstGeom>
          <a:noFill/>
          <a:ln>
            <a:noFill/>
          </a:ln>
        </p:spPr>
        <p:style>
          <a:lnRef idx="0">
            <a:scrgbClr r="0" g="0" b="0"/>
          </a:lnRef>
          <a:fillRef idx="0">
            <a:scrgbClr r="0" g="0" b="0"/>
          </a:fillRef>
          <a:effectRef idx="0">
            <a:scrgbClr r="0" g="0" b="0"/>
          </a:effectRef>
          <a:fontRef idx="minor"/>
        </p:style>
      </p:sp>
      <p:sp>
        <p:nvSpPr>
          <p:cNvPr id="421" name="CustomShape 3"/>
          <p:cNvSpPr/>
          <p:nvPr/>
        </p:nvSpPr>
        <p:spPr>
          <a:xfrm>
            <a:off x="371520" y="4680000"/>
            <a:ext cx="3354480" cy="192024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800" b="0" strike="noStrike" spc="-1">
                <a:solidFill>
                  <a:srgbClr val="FFFFFF"/>
                </a:solidFill>
                <a:latin typeface="Arial"/>
                <a:ea typeface="DejaVu Sans"/>
              </a:rPr>
              <a:t>Circulaire mesures de freinage renforcées à compter du 4 avril en Vaucluse </a:t>
            </a:r>
            <a:endParaRPr lang="fr-FR" sz="1800" b="0" strike="noStrike" spc="-1">
              <a:latin typeface="Arial"/>
            </a:endParaRPr>
          </a:p>
        </p:txBody>
      </p:sp>
      <p:sp>
        <p:nvSpPr>
          <p:cNvPr id="422" name="CustomShape 4"/>
          <p:cNvSpPr/>
          <p:nvPr/>
        </p:nvSpPr>
        <p:spPr>
          <a:xfrm>
            <a:off x="3920760" y="624960"/>
            <a:ext cx="7713720" cy="385704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50000"/>
              </a:lnSpc>
            </a:pPr>
            <a:r>
              <a:rPr lang="fr-FR" sz="1400" b="1" u="sng" strike="noStrike" spc="-1">
                <a:solidFill>
                  <a:srgbClr val="000000"/>
                </a:solidFill>
                <a:uFillTx/>
                <a:latin typeface="Arial"/>
                <a:ea typeface="DejaVu Sans"/>
              </a:rPr>
              <a:t>COMMERCES</a:t>
            </a:r>
            <a:endParaRPr lang="fr-FR" sz="1400" b="0" strike="noStrike" spc="-1">
              <a:latin typeface="Arial"/>
            </a:endParaRPr>
          </a:p>
          <a:p>
            <a:pPr>
              <a:lnSpc>
                <a:spcPct val="100000"/>
              </a:lnSpc>
            </a:pPr>
            <a:r>
              <a:rPr lang="fr-FR" sz="1200" b="1" u="sng" strike="noStrike" spc="-1">
                <a:solidFill>
                  <a:srgbClr val="000000"/>
                </a:solidFill>
                <a:uFillTx/>
                <a:latin typeface="Arial"/>
                <a:ea typeface="DejaVu Sans"/>
              </a:rPr>
              <a:t>Sur les marchés, couverts ou non, seuls les étals alimentaires ou proposant la vente de fleurs, graines, semences et plants d’espèces fruitières ou légumières sont autorisés.</a:t>
            </a:r>
            <a:endParaRPr lang="fr-FR" sz="1200" b="0" strike="noStrike" spc="-1">
              <a:latin typeface="Arial"/>
            </a:endParaRPr>
          </a:p>
          <a:p>
            <a:pPr>
              <a:lnSpc>
                <a:spcPct val="150000"/>
              </a:lnSpc>
            </a:pPr>
            <a:endParaRPr lang="fr-FR" sz="1200" b="0" strike="noStrike" spc="-1">
              <a:latin typeface="Arial"/>
            </a:endParaRPr>
          </a:p>
          <a:p>
            <a:pPr>
              <a:lnSpc>
                <a:spcPct val="100000"/>
              </a:lnSpc>
            </a:pPr>
            <a:r>
              <a:rPr lang="fr-FR" sz="1200" b="1" strike="noStrike" spc="-1">
                <a:solidFill>
                  <a:srgbClr val="000000"/>
                </a:solidFill>
                <a:latin typeface="Arial"/>
                <a:ea typeface="DejaVu Sans"/>
              </a:rPr>
              <a:t>Par arrêté préfectoral 2021/03-09 du 26 mars 2021, les centres commerciaux et galeries marchandes attenantes de plus de 10 000 m² sont fermés dans le département, sauf pour les activités suivantes :</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Commerce de produits surgelés ;</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Commerce d'alimentation générale ;</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Supérettes ;</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Supermarchés ;</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Magasins multi-commerces dont l'activité principale est la vente alimentaire ;</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Hypermarchés ;</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Commerce de détail de fruits et légumes en magasin spécialisé ;</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Commerce de détail de viandes et de produits à base de viande en magasin spécialisé ;</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Commerce de détail de poissons, crustacés et mollusques en magasin spécialisé;</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Commerce de détail de pain, pâtisserie et confiserie en magasin spécialisé ;</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Boulangerie et boulangerie-pâtisserie ;</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Autres commerces de détail alimentaires en magasin spécialisé ;</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Commerce de détail de produits pharmaceutiques en magasin spécialisé.</a:t>
            </a:r>
            <a:endParaRPr lang="fr-FR" sz="1200" b="0" strike="noStrike" spc="-1">
              <a:latin typeface="Arial"/>
            </a:endParaRPr>
          </a:p>
          <a:p>
            <a:pPr>
              <a:lnSpc>
                <a:spcPct val="150000"/>
              </a:lnSpc>
            </a:pPr>
            <a:endParaRPr lang="fr-FR" sz="1200" b="0" strike="noStrike" spc="-1">
              <a:latin typeface="Arial"/>
            </a:endParaRPr>
          </a:p>
          <a:p>
            <a:pPr>
              <a:lnSpc>
                <a:spcPct val="150000"/>
              </a:lnSpc>
            </a:pPr>
            <a:endParaRPr lang="fr-FR" sz="1200" b="0" strike="noStrike" spc="-1">
              <a:latin typeface="Arial"/>
            </a:endParaRPr>
          </a:p>
          <a:p>
            <a:pPr>
              <a:lnSpc>
                <a:spcPct val="150000"/>
              </a:lnSpc>
            </a:pPr>
            <a:endParaRPr lang="fr-FR" sz="1200" b="0" strike="noStrike" spc="-1">
              <a:latin typeface="Arial"/>
            </a:endParaRPr>
          </a:p>
        </p:txBody>
      </p:sp>
      <p:pic>
        <p:nvPicPr>
          <p:cNvPr id="423" name="Image 80"/>
          <p:cNvPicPr/>
          <p:nvPr/>
        </p:nvPicPr>
        <p:blipFill>
          <a:blip r:embed="rId2"/>
          <a:stretch/>
        </p:blipFill>
        <p:spPr>
          <a:xfrm>
            <a:off x="0" y="0"/>
            <a:ext cx="592920" cy="491040"/>
          </a:xfrm>
          <a:prstGeom prst="rect">
            <a:avLst/>
          </a:prstGeom>
          <a:ln>
            <a:noFill/>
          </a:ln>
        </p:spPr>
      </p:pic>
      <p:sp>
        <p:nvSpPr>
          <p:cNvPr id="424" name="CustomShape 5"/>
          <p:cNvSpPr/>
          <p:nvPr/>
        </p:nvSpPr>
        <p:spPr>
          <a:xfrm>
            <a:off x="3920760" y="4709520"/>
            <a:ext cx="7713720" cy="1177560"/>
          </a:xfrm>
          <a:prstGeom prst="rect">
            <a:avLst/>
          </a:prstGeom>
          <a:solidFill>
            <a:srgbClr val="FFFFFF"/>
          </a:solidFill>
          <a:ln w="25560">
            <a:solidFill>
              <a:srgbClr val="9BBB59"/>
            </a:solidFill>
            <a:round/>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50000"/>
              </a:lnSpc>
            </a:pPr>
            <a:r>
              <a:rPr lang="fr-FR" sz="1200" b="1" strike="noStrike" spc="-1">
                <a:solidFill>
                  <a:srgbClr val="000000"/>
                </a:solidFill>
                <a:latin typeface="Arial"/>
                <a:ea typeface="DejaVu Sans"/>
              </a:rPr>
              <a:t>Dans les grandes surfaces de plus de 10 000m² fermées, les commerces de détail et de gros spécialisés dans la vente de matériaux de construction, quincaillerie, peintures et verres et les jardineries peuvent accueillir les professionnels du secteur concerné sur présentation de leur carte professionnelle.</a:t>
            </a:r>
            <a:endParaRPr lang="fr-FR" sz="1200" b="0" strike="noStrike" spc="-1">
              <a:latin typeface="Arial"/>
            </a:endParaRPr>
          </a:p>
        </p:txBody>
      </p:sp>
      <p:sp>
        <p:nvSpPr>
          <p:cNvPr id="425" name="CustomShape 6"/>
          <p:cNvSpPr/>
          <p:nvPr/>
        </p:nvSpPr>
        <p:spPr>
          <a:xfrm>
            <a:off x="3920760" y="6145560"/>
            <a:ext cx="7713720" cy="448920"/>
          </a:xfrm>
          <a:prstGeom prst="rect">
            <a:avLst/>
          </a:prstGeom>
          <a:solidFill>
            <a:srgbClr val="FFFFFF"/>
          </a:solidFill>
          <a:ln w="25560">
            <a:solidFill>
              <a:srgbClr val="C0504D"/>
            </a:solidFill>
            <a:round/>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Aft>
                <a:spcPts val="1414"/>
              </a:spcAft>
            </a:pPr>
            <a:r>
              <a:rPr lang="fr-FR" sz="1200" b="1" strike="noStrike" spc="-1">
                <a:solidFill>
                  <a:srgbClr val="000000"/>
                </a:solidFill>
                <a:latin typeface="Arial"/>
                <a:ea typeface="DejaVu Sans"/>
              </a:rPr>
              <a:t>     Enfin, l’accueil du public pour les services de transaction ou de gestion immobilières ne sont plus autorisés dans les ERP (article 28 du décret).</a:t>
            </a:r>
            <a:endParaRPr lang="fr-FR" sz="1200" b="0" strike="noStrike" spc="-1">
              <a:latin typeface="Arial"/>
            </a:endParaRPr>
          </a:p>
        </p:txBody>
      </p:sp>
      <p:sp>
        <p:nvSpPr>
          <p:cNvPr id="426" name="CustomShape 7"/>
          <p:cNvSpPr/>
          <p:nvPr/>
        </p:nvSpPr>
        <p:spPr>
          <a:xfrm>
            <a:off x="3963600" y="6168960"/>
            <a:ext cx="201960" cy="215280"/>
          </a:xfrm>
          <a:prstGeom prst="noSmoking">
            <a:avLst>
              <a:gd name="adj" fmla="val 18750"/>
            </a:avLst>
          </a:prstGeom>
          <a:solidFill>
            <a:srgbClr val="C0504D"/>
          </a:solidFill>
          <a:ln w="25560">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ustomShape 1"/>
          <p:cNvSpPr/>
          <p:nvPr/>
        </p:nvSpPr>
        <p:spPr>
          <a:xfrm>
            <a:off x="371520" y="624960"/>
            <a:ext cx="3354480" cy="3857040"/>
          </a:xfrm>
          <a:prstGeom prst="rect">
            <a:avLst/>
          </a:prstGeom>
          <a:solidFill>
            <a:srgbClr val="595959"/>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400" b="0" strike="noStrike" spc="-1">
                <a:solidFill>
                  <a:srgbClr val="FFFFFF"/>
                </a:solidFill>
                <a:latin typeface="Arial"/>
                <a:ea typeface="DejaVu Sans"/>
              </a:rPr>
              <a:t>Renforcement des mesures de lutte contre l’épidémie à compter du dimanche 4 avril</a:t>
            </a:r>
            <a:endParaRPr lang="fr-FR" sz="2400" b="0" strike="noStrike" spc="-1">
              <a:latin typeface="Arial"/>
            </a:endParaRPr>
          </a:p>
          <a:p>
            <a:pPr>
              <a:lnSpc>
                <a:spcPct val="100000"/>
              </a:lnSpc>
            </a:pPr>
            <a:endParaRPr lang="fr-FR" sz="2400" b="0" strike="noStrike" spc="-1">
              <a:latin typeface="Arial"/>
            </a:endParaRPr>
          </a:p>
          <a:p>
            <a:pPr>
              <a:lnSpc>
                <a:spcPct val="100000"/>
              </a:lnSpc>
            </a:pPr>
            <a:endParaRPr lang="fr-FR" sz="2400" b="0" strike="noStrike" spc="-1">
              <a:latin typeface="Arial"/>
            </a:endParaRPr>
          </a:p>
        </p:txBody>
      </p:sp>
      <p:sp>
        <p:nvSpPr>
          <p:cNvPr id="428" name="CustomShape 2"/>
          <p:cNvSpPr/>
          <p:nvPr/>
        </p:nvSpPr>
        <p:spPr>
          <a:xfrm>
            <a:off x="465480" y="731160"/>
            <a:ext cx="3354480" cy="3177720"/>
          </a:xfrm>
          <a:prstGeom prst="rect">
            <a:avLst/>
          </a:prstGeom>
          <a:noFill/>
          <a:ln>
            <a:noFill/>
          </a:ln>
        </p:spPr>
        <p:style>
          <a:lnRef idx="0">
            <a:scrgbClr r="0" g="0" b="0"/>
          </a:lnRef>
          <a:fillRef idx="0">
            <a:scrgbClr r="0" g="0" b="0"/>
          </a:fillRef>
          <a:effectRef idx="0">
            <a:scrgbClr r="0" g="0" b="0"/>
          </a:effectRef>
          <a:fontRef idx="minor"/>
        </p:style>
      </p:sp>
      <p:sp>
        <p:nvSpPr>
          <p:cNvPr id="429" name="CustomShape 3"/>
          <p:cNvSpPr/>
          <p:nvPr/>
        </p:nvSpPr>
        <p:spPr>
          <a:xfrm>
            <a:off x="371520" y="4680000"/>
            <a:ext cx="3354480" cy="192024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800" b="0" strike="noStrike" spc="-1">
                <a:solidFill>
                  <a:srgbClr val="FFFFFF"/>
                </a:solidFill>
                <a:latin typeface="Arial"/>
                <a:ea typeface="DejaVu Sans"/>
              </a:rPr>
              <a:t>Circulaire mesures de freinage renforcées à compter du 4 avril en Vaucluse </a:t>
            </a:r>
            <a:endParaRPr lang="fr-FR" sz="1800" b="0" strike="noStrike" spc="-1">
              <a:latin typeface="Arial"/>
            </a:endParaRPr>
          </a:p>
        </p:txBody>
      </p:sp>
      <p:sp>
        <p:nvSpPr>
          <p:cNvPr id="430" name="CustomShape 4"/>
          <p:cNvSpPr/>
          <p:nvPr/>
        </p:nvSpPr>
        <p:spPr>
          <a:xfrm>
            <a:off x="3920760" y="624960"/>
            <a:ext cx="7713720" cy="225900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50000"/>
              </a:lnSpc>
            </a:pPr>
            <a:r>
              <a:rPr lang="fr-FR" sz="1400" b="1" u="sng" strike="noStrike" spc="-1">
                <a:solidFill>
                  <a:srgbClr val="000000"/>
                </a:solidFill>
                <a:uFillTx/>
                <a:latin typeface="Arial"/>
                <a:ea typeface="DejaVu Sans"/>
              </a:rPr>
              <a:t>EDUCATION, SPORTS ET LOISIRS</a:t>
            </a:r>
            <a:endParaRPr lang="fr-FR" sz="1400" b="0" strike="noStrike" spc="-1">
              <a:latin typeface="Arial"/>
            </a:endParaRPr>
          </a:p>
          <a:p>
            <a:pPr>
              <a:lnSpc>
                <a:spcPct val="100000"/>
              </a:lnSpc>
            </a:pPr>
            <a:endParaRPr lang="fr-FR" sz="1400" b="0" strike="noStrike" spc="-1">
              <a:latin typeface="Arial"/>
            </a:endParaRPr>
          </a:p>
          <a:p>
            <a:pPr>
              <a:lnSpc>
                <a:spcPct val="100000"/>
              </a:lnSpc>
            </a:pPr>
            <a:r>
              <a:rPr lang="fr-FR" sz="1200" b="1" strike="noStrike" spc="-1">
                <a:solidFill>
                  <a:srgbClr val="000000"/>
                </a:solidFill>
                <a:latin typeface="Arial"/>
                <a:ea typeface="DejaVu Sans"/>
              </a:rPr>
              <a:t>     L'accueil des élèves dans les établissements d'enseignement ainsi que dans les services d'hébergement, d'accueil et d'activités périscolaires est suspendu :</a:t>
            </a:r>
            <a:endParaRPr lang="fr-FR" sz="1200" b="0" strike="noStrike" spc="-1">
              <a:latin typeface="Arial"/>
            </a:endParaRPr>
          </a:p>
          <a:p>
            <a:pPr marL="628560" lvl="1" indent="-164520">
              <a:lnSpc>
                <a:spcPct val="100000"/>
              </a:lnSpc>
              <a:buClr>
                <a:srgbClr val="000000"/>
              </a:buClr>
              <a:buFont typeface="Arial"/>
              <a:buChar char="•"/>
            </a:pPr>
            <a:r>
              <a:rPr lang="fr-FR" sz="1200" b="1" strike="noStrike" spc="-1">
                <a:solidFill>
                  <a:srgbClr val="000000"/>
                </a:solidFill>
                <a:latin typeface="Arial"/>
                <a:ea typeface="DejaVu Sans"/>
              </a:rPr>
              <a:t>Jusqu'au 25 avril 2021 inclus dans les écoles maternelles et élémentaires ;</a:t>
            </a:r>
            <a:endParaRPr lang="fr-FR" sz="1200" b="0" strike="noStrike" spc="-1">
              <a:latin typeface="Arial"/>
            </a:endParaRPr>
          </a:p>
          <a:p>
            <a:pPr marL="628560" lvl="1" indent="-164520">
              <a:lnSpc>
                <a:spcPct val="100000"/>
              </a:lnSpc>
              <a:buClr>
                <a:srgbClr val="000000"/>
              </a:buClr>
              <a:buFont typeface="Arial"/>
              <a:buChar char="•"/>
            </a:pPr>
            <a:r>
              <a:rPr lang="fr-FR" sz="1200" b="1" strike="noStrike" spc="-1">
                <a:solidFill>
                  <a:srgbClr val="000000"/>
                </a:solidFill>
                <a:latin typeface="Arial"/>
                <a:ea typeface="DejaVu Sans"/>
              </a:rPr>
              <a:t>Jusqu'au 2 mai 2021 inclus dans les collèges et les lycées, et les centres de formation d’apprentis.</a:t>
            </a:r>
            <a:endParaRPr lang="fr-FR" sz="1200" b="0" strike="noStrike" spc="-1">
              <a:latin typeface="Arial"/>
            </a:endParaRPr>
          </a:p>
          <a:p>
            <a:pPr>
              <a:lnSpc>
                <a:spcPct val="150000"/>
              </a:lnSpc>
            </a:pPr>
            <a:r>
              <a:rPr lang="fr-FR" sz="1200" b="1" strike="noStrike" spc="-1">
                <a:solidFill>
                  <a:srgbClr val="000000"/>
                </a:solidFill>
                <a:latin typeface="Arial"/>
                <a:ea typeface="DejaVu Sans"/>
              </a:rPr>
              <a:t>     L’accueil des enfants dans les accueils collectifs de mineurs est également suspendu jusqu’au 25 avril 2021. </a:t>
            </a:r>
            <a:endParaRPr lang="fr-FR" sz="1200" b="0" strike="noStrike" spc="-1">
              <a:latin typeface="Arial"/>
            </a:endParaRPr>
          </a:p>
          <a:p>
            <a:pPr>
              <a:lnSpc>
                <a:spcPct val="150000"/>
              </a:lnSpc>
            </a:pPr>
            <a:endParaRPr lang="fr-FR" sz="1200" b="0" strike="noStrike" spc="-1">
              <a:latin typeface="Arial"/>
            </a:endParaRPr>
          </a:p>
          <a:p>
            <a:pPr>
              <a:lnSpc>
                <a:spcPct val="150000"/>
              </a:lnSpc>
            </a:pPr>
            <a:endParaRPr lang="fr-FR" sz="1200" b="0" strike="noStrike" spc="-1">
              <a:latin typeface="Arial"/>
            </a:endParaRPr>
          </a:p>
          <a:p>
            <a:pPr>
              <a:lnSpc>
                <a:spcPct val="150000"/>
              </a:lnSpc>
            </a:pPr>
            <a:endParaRPr lang="fr-FR" sz="1200" b="0" strike="noStrike" spc="-1">
              <a:latin typeface="Arial"/>
            </a:endParaRPr>
          </a:p>
        </p:txBody>
      </p:sp>
      <p:sp>
        <p:nvSpPr>
          <p:cNvPr id="431" name="CustomShape 5"/>
          <p:cNvSpPr/>
          <p:nvPr/>
        </p:nvSpPr>
        <p:spPr>
          <a:xfrm>
            <a:off x="4271760" y="925200"/>
            <a:ext cx="7309440" cy="5415840"/>
          </a:xfrm>
          <a:prstGeom prst="rect">
            <a:avLst/>
          </a:prstGeom>
          <a:noFill/>
          <a:ln>
            <a:noFill/>
          </a:ln>
        </p:spPr>
        <p:style>
          <a:lnRef idx="0">
            <a:scrgbClr r="0" g="0" b="0"/>
          </a:lnRef>
          <a:fillRef idx="0">
            <a:scrgbClr r="0" g="0" b="0"/>
          </a:fillRef>
          <a:effectRef idx="0">
            <a:scrgbClr r="0" g="0" b="0"/>
          </a:effectRef>
          <a:fontRef idx="minor"/>
        </p:style>
      </p:sp>
      <p:pic>
        <p:nvPicPr>
          <p:cNvPr id="432" name="Image 80"/>
          <p:cNvPicPr/>
          <p:nvPr/>
        </p:nvPicPr>
        <p:blipFill>
          <a:blip r:embed="rId2"/>
          <a:stretch/>
        </p:blipFill>
        <p:spPr>
          <a:xfrm>
            <a:off x="0" y="0"/>
            <a:ext cx="592920" cy="491040"/>
          </a:xfrm>
          <a:prstGeom prst="rect">
            <a:avLst/>
          </a:prstGeom>
          <a:ln>
            <a:noFill/>
          </a:ln>
        </p:spPr>
      </p:pic>
      <p:sp>
        <p:nvSpPr>
          <p:cNvPr id="433" name="CustomShape 6"/>
          <p:cNvSpPr/>
          <p:nvPr/>
        </p:nvSpPr>
        <p:spPr>
          <a:xfrm>
            <a:off x="3920760" y="4686480"/>
            <a:ext cx="7713720" cy="1361520"/>
          </a:xfrm>
          <a:prstGeom prst="rect">
            <a:avLst/>
          </a:prstGeom>
          <a:solidFill>
            <a:srgbClr val="FFFFFF"/>
          </a:solidFill>
          <a:ln w="25560">
            <a:solidFill>
              <a:srgbClr val="9BBB59"/>
            </a:solidFill>
            <a:round/>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200" b="1" strike="noStrike" spc="-1">
                <a:solidFill>
                  <a:srgbClr val="000000"/>
                </a:solidFill>
                <a:latin typeface="Arial"/>
                <a:ea typeface="DejaVu Sans"/>
              </a:rPr>
              <a:t>A l’université</a:t>
            </a:r>
            <a:r>
              <a:rPr lang="fr-FR" sz="1200" b="0" strike="noStrike" spc="-1">
                <a:solidFill>
                  <a:srgbClr val="000000"/>
                </a:solidFill>
                <a:latin typeface="Arial"/>
                <a:ea typeface="DejaVu Sans"/>
              </a:rPr>
              <a:t>, l’accueil des étudiants est autorisé pour les motifs suivants :</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activité de </a:t>
            </a:r>
            <a:r>
              <a:rPr lang="fr-FR" sz="1200" b="1" strike="noStrike" spc="-1">
                <a:solidFill>
                  <a:srgbClr val="000000"/>
                </a:solidFill>
                <a:latin typeface="Arial"/>
                <a:ea typeface="DejaVu Sans"/>
              </a:rPr>
              <a:t>soutien pédagogique</a:t>
            </a:r>
            <a:r>
              <a:rPr lang="fr-FR" sz="1200" b="0" strike="noStrike" spc="-1">
                <a:solidFill>
                  <a:srgbClr val="000000"/>
                </a:solidFill>
                <a:latin typeface="Arial"/>
                <a:ea typeface="DejaVu Sans"/>
              </a:rPr>
              <a:t> dans la limite de 20 % de la jauge habituelle de l’établissement ;</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accès aux </a:t>
            </a:r>
            <a:r>
              <a:rPr lang="fr-FR" sz="1200" b="1" strike="noStrike" spc="-1">
                <a:solidFill>
                  <a:srgbClr val="000000"/>
                </a:solidFill>
                <a:latin typeface="Arial"/>
                <a:ea typeface="DejaVu Sans"/>
              </a:rPr>
              <a:t>bibliothèques</a:t>
            </a:r>
            <a:r>
              <a:rPr lang="fr-FR" sz="1200" b="0" strike="noStrike" spc="-1">
                <a:solidFill>
                  <a:srgbClr val="000000"/>
                </a:solidFill>
                <a:latin typeface="Arial"/>
                <a:ea typeface="DejaVu Sans"/>
              </a:rPr>
              <a:t> et centres de documentation ;</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accès aux </a:t>
            </a:r>
            <a:r>
              <a:rPr lang="fr-FR" sz="1200" b="1" strike="noStrike" spc="-1">
                <a:solidFill>
                  <a:srgbClr val="000000"/>
                </a:solidFill>
                <a:latin typeface="Arial"/>
                <a:ea typeface="DejaVu Sans"/>
              </a:rPr>
              <a:t>laboratoires</a:t>
            </a:r>
            <a:r>
              <a:rPr lang="fr-FR" sz="1200" b="0" strike="noStrike" spc="-1">
                <a:solidFill>
                  <a:srgbClr val="000000"/>
                </a:solidFill>
                <a:latin typeface="Arial"/>
                <a:ea typeface="DejaVu Sans"/>
              </a:rPr>
              <a:t> et unités de doctorants ;</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accès aux </a:t>
            </a:r>
            <a:r>
              <a:rPr lang="fr-FR" sz="1200" b="1" strike="noStrike" spc="-1">
                <a:solidFill>
                  <a:srgbClr val="000000"/>
                </a:solidFill>
                <a:latin typeface="Arial"/>
                <a:ea typeface="DejaVu Sans"/>
              </a:rPr>
              <a:t>services administratifs</a:t>
            </a:r>
            <a:r>
              <a:rPr lang="fr-FR" sz="1200" b="0" strike="noStrike" spc="-1">
                <a:solidFill>
                  <a:srgbClr val="000000"/>
                </a:solidFill>
                <a:latin typeface="Arial"/>
                <a:ea typeface="DejaVu Sans"/>
              </a:rPr>
              <a:t>, de </a:t>
            </a:r>
            <a:r>
              <a:rPr lang="fr-FR" sz="1200" b="1" strike="noStrike" spc="-1">
                <a:solidFill>
                  <a:srgbClr val="000000"/>
                </a:solidFill>
                <a:latin typeface="Arial"/>
                <a:ea typeface="DejaVu Sans"/>
              </a:rPr>
              <a:t>médecine préventive</a:t>
            </a:r>
            <a:r>
              <a:rPr lang="fr-FR" sz="1200" b="0" strike="noStrike" spc="-1">
                <a:solidFill>
                  <a:srgbClr val="000000"/>
                </a:solidFill>
                <a:latin typeface="Arial"/>
                <a:ea typeface="DejaVu Sans"/>
              </a:rPr>
              <a:t> et </a:t>
            </a:r>
            <a:r>
              <a:rPr lang="fr-FR" sz="1200" b="1" strike="noStrike" spc="-1">
                <a:solidFill>
                  <a:srgbClr val="000000"/>
                </a:solidFill>
                <a:latin typeface="Arial"/>
                <a:ea typeface="DejaVu Sans"/>
              </a:rPr>
              <a:t>services sociaux</a:t>
            </a:r>
            <a:r>
              <a:rPr lang="fr-FR" sz="1200" b="0" strike="noStrike" spc="-1">
                <a:solidFill>
                  <a:srgbClr val="000000"/>
                </a:solidFill>
                <a:latin typeface="Arial"/>
                <a:ea typeface="DejaVu Sans"/>
              </a:rPr>
              <a:t> sur rendez-vous ;</a:t>
            </a:r>
            <a:endParaRPr lang="fr-FR" sz="1200" b="0" strike="noStrike" spc="-1">
              <a:latin typeface="Arial"/>
            </a:endParaRPr>
          </a:p>
          <a:p>
            <a:pPr marL="171360" indent="-164520">
              <a:lnSpc>
                <a:spcPct val="100000"/>
              </a:lnSpc>
              <a:buClr>
                <a:srgbClr val="000000"/>
              </a:buClr>
              <a:buFont typeface="Arial"/>
              <a:buChar char="•"/>
            </a:pPr>
            <a:r>
              <a:rPr lang="fr-FR" sz="1200" b="0" strike="noStrike" spc="-1">
                <a:solidFill>
                  <a:srgbClr val="000000"/>
                </a:solidFill>
                <a:latin typeface="Arial"/>
                <a:ea typeface="DejaVu Sans"/>
              </a:rPr>
              <a:t>accès aux activités de </a:t>
            </a:r>
            <a:r>
              <a:rPr lang="fr-FR" sz="1200" b="1" strike="noStrike" spc="-1">
                <a:solidFill>
                  <a:srgbClr val="000000"/>
                </a:solidFill>
                <a:latin typeface="Arial"/>
                <a:ea typeface="DejaVu Sans"/>
              </a:rPr>
              <a:t>restauration</a:t>
            </a:r>
            <a:r>
              <a:rPr lang="fr-FR" sz="1200" b="0" strike="noStrike" spc="-1">
                <a:solidFill>
                  <a:srgbClr val="000000"/>
                </a:solidFill>
                <a:latin typeface="Arial"/>
                <a:ea typeface="DejaVu Sans"/>
              </a:rPr>
              <a:t> des CROUS ;</a:t>
            </a:r>
            <a:endParaRPr lang="fr-FR" sz="1200" b="0" strike="noStrike" spc="-1">
              <a:latin typeface="Arial"/>
            </a:endParaRPr>
          </a:p>
          <a:p>
            <a:pPr>
              <a:lnSpc>
                <a:spcPct val="100000"/>
              </a:lnSpc>
            </a:pPr>
            <a:r>
              <a:rPr lang="fr-FR" sz="1200" b="1" strike="noStrike" spc="-1">
                <a:solidFill>
                  <a:srgbClr val="000000"/>
                </a:solidFill>
                <a:latin typeface="Arial"/>
                <a:ea typeface="DejaVu Sans"/>
              </a:rPr>
              <a:t>Jusqu’au 2 mai 2021 inclus, les épreuves des examens se déroulent à distance</a:t>
            </a:r>
            <a:r>
              <a:rPr lang="fr-FR" sz="1200" b="0" strike="noStrike" spc="-1">
                <a:solidFill>
                  <a:srgbClr val="000000"/>
                </a:solidFill>
                <a:latin typeface="Arial"/>
                <a:ea typeface="DejaVu Sans"/>
              </a:rPr>
              <a:t>.</a:t>
            </a:r>
            <a:endParaRPr lang="fr-FR" sz="1200" b="0" strike="noStrike" spc="-1">
              <a:latin typeface="Arial"/>
            </a:endParaRPr>
          </a:p>
        </p:txBody>
      </p:sp>
      <p:sp>
        <p:nvSpPr>
          <p:cNvPr id="434" name="CustomShape 7"/>
          <p:cNvSpPr/>
          <p:nvPr/>
        </p:nvSpPr>
        <p:spPr>
          <a:xfrm>
            <a:off x="3920760" y="2990160"/>
            <a:ext cx="7713720" cy="631440"/>
          </a:xfrm>
          <a:prstGeom prst="rect">
            <a:avLst/>
          </a:prstGeom>
          <a:solidFill>
            <a:srgbClr val="FFFFFF"/>
          </a:solidFill>
          <a:ln w="25560">
            <a:solidFill>
              <a:srgbClr val="4F81BD"/>
            </a:solidFill>
            <a:round/>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200" b="1" strike="noStrike" spc="-1">
                <a:solidFill>
                  <a:srgbClr val="000000"/>
                </a:solidFill>
                <a:latin typeface="Arial"/>
                <a:ea typeface="DejaVu Sans"/>
              </a:rPr>
              <a:t>Pendant le temps scolaire, un accueil est assuré au profit des enfants âgés de trois à seize ans des personnels indispensables à la gestion de la crise sanitaire.</a:t>
            </a:r>
            <a:r>
              <a:rPr lang="fr-FR" sz="1200" b="0" strike="noStrike" spc="-1">
                <a:solidFill>
                  <a:srgbClr val="000000"/>
                </a:solidFill>
                <a:latin typeface="Arial"/>
                <a:ea typeface="DejaVu Sans"/>
              </a:rPr>
              <a:t> </a:t>
            </a:r>
            <a:r>
              <a:rPr lang="fr-FR" sz="1200" b="1" strike="noStrike" spc="-1">
                <a:solidFill>
                  <a:srgbClr val="000000"/>
                </a:solidFill>
                <a:latin typeface="Arial"/>
                <a:ea typeface="DejaVu Sans"/>
              </a:rPr>
              <a:t>Un accueil est assuré au profit des enfants âgés de trois à seize ans des personnels indispensables à la gestion de la crise sanitaire.</a:t>
            </a:r>
            <a:endParaRPr lang="fr-FR" sz="1200" b="0" strike="noStrike" spc="-1">
              <a:latin typeface="Arial"/>
            </a:endParaRPr>
          </a:p>
        </p:txBody>
      </p:sp>
      <p:sp>
        <p:nvSpPr>
          <p:cNvPr id="435" name="CustomShape 8"/>
          <p:cNvSpPr/>
          <p:nvPr/>
        </p:nvSpPr>
        <p:spPr>
          <a:xfrm>
            <a:off x="3978360" y="2125080"/>
            <a:ext cx="201960" cy="215280"/>
          </a:xfrm>
          <a:prstGeom prst="noSmoking">
            <a:avLst>
              <a:gd name="adj" fmla="val 18750"/>
            </a:avLst>
          </a:prstGeom>
          <a:solidFill>
            <a:srgbClr val="C0504D"/>
          </a:solidFill>
          <a:ln w="25560">
            <a:noFill/>
          </a:ln>
        </p:spPr>
        <p:style>
          <a:lnRef idx="0">
            <a:scrgbClr r="0" g="0" b="0"/>
          </a:lnRef>
          <a:fillRef idx="0">
            <a:scrgbClr r="0" g="0" b="0"/>
          </a:fillRef>
          <a:effectRef idx="0">
            <a:scrgbClr r="0" g="0" b="0"/>
          </a:effectRef>
          <a:fontRef idx="minor"/>
        </p:style>
      </p:sp>
      <p:sp>
        <p:nvSpPr>
          <p:cNvPr id="436" name="CustomShape 9"/>
          <p:cNvSpPr/>
          <p:nvPr/>
        </p:nvSpPr>
        <p:spPr>
          <a:xfrm>
            <a:off x="3981960" y="1137600"/>
            <a:ext cx="201960" cy="215280"/>
          </a:xfrm>
          <a:prstGeom prst="noSmoking">
            <a:avLst>
              <a:gd name="adj" fmla="val 18750"/>
            </a:avLst>
          </a:prstGeom>
          <a:solidFill>
            <a:srgbClr val="C0504D"/>
          </a:solidFill>
          <a:ln w="25560">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CustomShape 1"/>
          <p:cNvSpPr/>
          <p:nvPr/>
        </p:nvSpPr>
        <p:spPr>
          <a:xfrm>
            <a:off x="371520" y="624960"/>
            <a:ext cx="3354480" cy="3857040"/>
          </a:xfrm>
          <a:prstGeom prst="rect">
            <a:avLst/>
          </a:prstGeom>
          <a:solidFill>
            <a:srgbClr val="595959"/>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400" b="0" strike="noStrike" spc="-1">
                <a:solidFill>
                  <a:srgbClr val="FFFFFF"/>
                </a:solidFill>
                <a:latin typeface="Arial"/>
                <a:ea typeface="DejaVu Sans"/>
              </a:rPr>
              <a:t>Renforcement des mesures de lutte contre l’épidémie à compter du dimanche 4 avril</a:t>
            </a:r>
            <a:endParaRPr lang="fr-FR" sz="2400" b="0" strike="noStrike" spc="-1">
              <a:latin typeface="Arial"/>
            </a:endParaRPr>
          </a:p>
          <a:p>
            <a:pPr>
              <a:lnSpc>
                <a:spcPct val="100000"/>
              </a:lnSpc>
            </a:pPr>
            <a:endParaRPr lang="fr-FR" sz="2400" b="0" strike="noStrike" spc="-1">
              <a:latin typeface="Arial"/>
            </a:endParaRPr>
          </a:p>
          <a:p>
            <a:pPr>
              <a:lnSpc>
                <a:spcPct val="100000"/>
              </a:lnSpc>
            </a:pPr>
            <a:endParaRPr lang="fr-FR" sz="2400" b="0" strike="noStrike" spc="-1">
              <a:latin typeface="Arial"/>
            </a:endParaRPr>
          </a:p>
        </p:txBody>
      </p:sp>
      <p:sp>
        <p:nvSpPr>
          <p:cNvPr id="438" name="CustomShape 2"/>
          <p:cNvSpPr/>
          <p:nvPr/>
        </p:nvSpPr>
        <p:spPr>
          <a:xfrm>
            <a:off x="465480" y="731160"/>
            <a:ext cx="3354480" cy="3177720"/>
          </a:xfrm>
          <a:prstGeom prst="rect">
            <a:avLst/>
          </a:prstGeom>
          <a:noFill/>
          <a:ln>
            <a:noFill/>
          </a:ln>
        </p:spPr>
        <p:style>
          <a:lnRef idx="0">
            <a:scrgbClr r="0" g="0" b="0"/>
          </a:lnRef>
          <a:fillRef idx="0">
            <a:scrgbClr r="0" g="0" b="0"/>
          </a:fillRef>
          <a:effectRef idx="0">
            <a:scrgbClr r="0" g="0" b="0"/>
          </a:effectRef>
          <a:fontRef idx="minor"/>
        </p:style>
      </p:sp>
      <p:sp>
        <p:nvSpPr>
          <p:cNvPr id="439" name="CustomShape 3"/>
          <p:cNvSpPr/>
          <p:nvPr/>
        </p:nvSpPr>
        <p:spPr>
          <a:xfrm>
            <a:off x="371520" y="4680000"/>
            <a:ext cx="3354480" cy="192024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800" b="0" strike="noStrike" spc="-1">
                <a:solidFill>
                  <a:srgbClr val="FFFFFF"/>
                </a:solidFill>
                <a:latin typeface="Arial"/>
                <a:ea typeface="DejaVu Sans"/>
              </a:rPr>
              <a:t>Circulaire mesures de freinage renforcées à compter du 4 avril en Vaucluse </a:t>
            </a:r>
            <a:endParaRPr lang="fr-FR" sz="1800" b="0" strike="noStrike" spc="-1">
              <a:latin typeface="Arial"/>
            </a:endParaRPr>
          </a:p>
        </p:txBody>
      </p:sp>
      <p:sp>
        <p:nvSpPr>
          <p:cNvPr id="440" name="CustomShape 4"/>
          <p:cNvSpPr/>
          <p:nvPr/>
        </p:nvSpPr>
        <p:spPr>
          <a:xfrm>
            <a:off x="3920760" y="624960"/>
            <a:ext cx="7713720" cy="385704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50000"/>
              </a:lnSpc>
            </a:pPr>
            <a:r>
              <a:rPr lang="fr-FR" sz="1400" b="1" u="sng" strike="noStrike" spc="-1">
                <a:solidFill>
                  <a:srgbClr val="000000"/>
                </a:solidFill>
                <a:uFillTx/>
                <a:latin typeface="Arial"/>
                <a:ea typeface="DejaVu Sans"/>
              </a:rPr>
              <a:t>EDUCATION, SPORTS ET LOISIRS</a:t>
            </a:r>
            <a:endParaRPr lang="fr-FR" sz="1400" b="0" strike="noStrike" spc="-1">
              <a:latin typeface="Arial"/>
            </a:endParaRPr>
          </a:p>
          <a:p>
            <a:pPr>
              <a:lnSpc>
                <a:spcPct val="100000"/>
              </a:lnSpc>
            </a:pPr>
            <a:endParaRPr lang="fr-FR" sz="1400" b="0" strike="noStrike" spc="-1">
              <a:latin typeface="Arial"/>
            </a:endParaRPr>
          </a:p>
          <a:p>
            <a:pPr>
              <a:lnSpc>
                <a:spcPct val="100000"/>
              </a:lnSpc>
            </a:pPr>
            <a:r>
              <a:rPr lang="fr-FR" sz="1200" b="1" strike="noStrike" spc="-1">
                <a:solidFill>
                  <a:srgbClr val="000000"/>
                </a:solidFill>
                <a:latin typeface="Arial"/>
                <a:ea typeface="DejaVu Sans"/>
              </a:rPr>
              <a:t>Dans les établissements sportifs couverts (type X) : </a:t>
            </a:r>
            <a:endParaRPr lang="fr-FR" sz="1200" b="0" strike="noStrike" spc="-1">
              <a:latin typeface="Arial"/>
            </a:endParaRPr>
          </a:p>
          <a:p>
            <a:pPr marL="457200">
              <a:lnSpc>
                <a:spcPct val="100000"/>
              </a:lnSpc>
            </a:pPr>
            <a:r>
              <a:rPr lang="fr-FR" sz="1200" b="0" strike="noStrike" spc="-1">
                <a:solidFill>
                  <a:srgbClr val="000000"/>
                </a:solidFill>
                <a:latin typeface="Arial"/>
                <a:ea typeface="DejaVu Sans"/>
              </a:rPr>
              <a:t>    Suspension accueil des groupes scolaires </a:t>
            </a:r>
            <a:endParaRPr lang="fr-FR" sz="1200" b="0" strike="noStrike" spc="-1">
              <a:latin typeface="Arial"/>
            </a:endParaRPr>
          </a:p>
          <a:p>
            <a:pPr marL="628560" lvl="1" indent="-164520">
              <a:lnSpc>
                <a:spcPct val="100000"/>
              </a:lnSpc>
              <a:buClr>
                <a:srgbClr val="000000"/>
              </a:buClr>
              <a:buFont typeface="Arial"/>
              <a:buChar char="•"/>
            </a:pPr>
            <a:r>
              <a:rPr lang="fr-FR" sz="1200" b="0" strike="noStrike" spc="-1">
                <a:solidFill>
                  <a:srgbClr val="000000"/>
                </a:solidFill>
                <a:latin typeface="Arial"/>
                <a:ea typeface="DejaVu Sans"/>
              </a:rPr>
              <a:t>Exception : accueil d’enfants de </a:t>
            </a:r>
            <a:r>
              <a:rPr lang="fr-FR" sz="1200" b="1" strike="noStrike" spc="-1">
                <a:solidFill>
                  <a:srgbClr val="000000"/>
                </a:solidFill>
                <a:latin typeface="Arial"/>
                <a:ea typeface="DejaVu Sans"/>
              </a:rPr>
              <a:t>personnels indispensables à la gestion de la crise sanitaire et enfants en situation de handicap</a:t>
            </a:r>
            <a:r>
              <a:rPr lang="fr-FR" sz="1200" b="0" strike="noStrike" spc="-1">
                <a:solidFill>
                  <a:srgbClr val="000000"/>
                </a:solidFill>
                <a:latin typeface="Arial"/>
                <a:ea typeface="DejaVu Sans"/>
              </a:rPr>
              <a:t> (</a:t>
            </a:r>
            <a:r>
              <a:rPr lang="fr-FR" sz="1200" b="1" u="sng" strike="noStrike" spc="-1">
                <a:solidFill>
                  <a:srgbClr val="000000"/>
                </a:solidFill>
                <a:uFillTx/>
                <a:latin typeface="Arial"/>
                <a:ea typeface="DejaVu Sans"/>
              </a:rPr>
              <a:t>sans</a:t>
            </a:r>
            <a:r>
              <a:rPr lang="fr-FR" sz="1200" b="0" u="sng" strike="noStrike" spc="-1">
                <a:solidFill>
                  <a:srgbClr val="000000"/>
                </a:solidFill>
                <a:uFillTx/>
                <a:latin typeface="Arial"/>
                <a:ea typeface="DejaVu Sans"/>
              </a:rPr>
              <a:t> activité sportive</a:t>
            </a:r>
            <a:r>
              <a:rPr lang="fr-FR" sz="1200" b="0" strike="noStrike" spc="-1">
                <a:solidFill>
                  <a:srgbClr val="000000"/>
                </a:solidFill>
                <a:latin typeface="Arial"/>
                <a:ea typeface="DejaVu Sans"/>
              </a:rPr>
              <a:t>) </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200" b="1" strike="noStrike" spc="-1">
                <a:solidFill>
                  <a:srgbClr val="000000"/>
                </a:solidFill>
                <a:latin typeface="Arial"/>
                <a:ea typeface="DejaVu Sans"/>
              </a:rPr>
              <a:t>Dans les établissements de plein air (type PA) </a:t>
            </a:r>
            <a:endParaRPr lang="fr-FR" sz="1200" b="0" strike="noStrike" spc="-1">
              <a:latin typeface="Arial"/>
            </a:endParaRPr>
          </a:p>
          <a:p>
            <a:pPr marL="457200">
              <a:lnSpc>
                <a:spcPct val="100000"/>
              </a:lnSpc>
            </a:pPr>
            <a:r>
              <a:rPr lang="fr-FR" sz="1200" b="0" strike="noStrike" spc="-1">
                <a:solidFill>
                  <a:srgbClr val="000000"/>
                </a:solidFill>
                <a:latin typeface="Arial"/>
                <a:ea typeface="DejaVu Sans"/>
              </a:rPr>
              <a:t>    Suspension accueil des groupes scolaires </a:t>
            </a:r>
            <a:endParaRPr lang="fr-FR" sz="1200" b="0" strike="noStrike" spc="-1">
              <a:latin typeface="Arial"/>
            </a:endParaRPr>
          </a:p>
          <a:p>
            <a:pPr marL="628560" lvl="1" indent="-164520">
              <a:lnSpc>
                <a:spcPct val="100000"/>
              </a:lnSpc>
              <a:buClr>
                <a:srgbClr val="000000"/>
              </a:buClr>
              <a:buFont typeface="Arial"/>
              <a:buChar char="•"/>
            </a:pPr>
            <a:r>
              <a:rPr lang="fr-FR" sz="1200" b="0" strike="noStrike" spc="-1">
                <a:solidFill>
                  <a:srgbClr val="000000"/>
                </a:solidFill>
                <a:latin typeface="Arial"/>
                <a:ea typeface="DejaVu Sans"/>
              </a:rPr>
              <a:t>Exception : accueil d’enfants de </a:t>
            </a:r>
            <a:r>
              <a:rPr lang="fr-FR" sz="1200" b="1" strike="noStrike" spc="-1">
                <a:solidFill>
                  <a:srgbClr val="000000"/>
                </a:solidFill>
                <a:latin typeface="Arial"/>
                <a:ea typeface="DejaVu Sans"/>
              </a:rPr>
              <a:t>personnels indispensables à la gestion de la crise sanitaire et enfants en situation de handicap</a:t>
            </a:r>
            <a:r>
              <a:rPr lang="fr-FR" sz="1200" b="0" strike="noStrike" spc="-1">
                <a:solidFill>
                  <a:srgbClr val="000000"/>
                </a:solidFill>
                <a:latin typeface="Arial"/>
                <a:ea typeface="DejaVu Sans"/>
              </a:rPr>
              <a:t> (</a:t>
            </a:r>
            <a:r>
              <a:rPr lang="fr-FR" sz="1200" b="1" u="sng" strike="noStrike" spc="-1">
                <a:solidFill>
                  <a:srgbClr val="000000"/>
                </a:solidFill>
                <a:uFillTx/>
                <a:latin typeface="Arial"/>
                <a:ea typeface="DejaVu Sans"/>
              </a:rPr>
              <a:t>y compris </a:t>
            </a:r>
            <a:r>
              <a:rPr lang="fr-FR" sz="1200" b="0" u="sng" strike="noStrike" spc="-1">
                <a:solidFill>
                  <a:srgbClr val="000000"/>
                </a:solidFill>
                <a:uFillTx/>
                <a:latin typeface="Arial"/>
                <a:ea typeface="DejaVu Sans"/>
              </a:rPr>
              <a:t>activité sportive</a:t>
            </a:r>
            <a:r>
              <a:rPr lang="fr-FR" sz="1200" b="0" strike="noStrike" spc="-1">
                <a:solidFill>
                  <a:srgbClr val="000000"/>
                </a:solidFill>
                <a:latin typeface="Arial"/>
                <a:ea typeface="DejaVu Sans"/>
              </a:rPr>
              <a:t>) </a:t>
            </a:r>
            <a:endParaRPr lang="fr-FR" sz="1200" b="0" strike="noStrike" spc="-1">
              <a:latin typeface="Arial"/>
            </a:endParaRPr>
          </a:p>
          <a:p>
            <a:pPr>
              <a:lnSpc>
                <a:spcPct val="150000"/>
              </a:lnSpc>
            </a:pPr>
            <a:endParaRPr lang="fr-FR" sz="1200" b="0" strike="noStrike" spc="-1">
              <a:latin typeface="Arial"/>
            </a:endParaRPr>
          </a:p>
          <a:p>
            <a:pPr>
              <a:lnSpc>
                <a:spcPct val="150000"/>
              </a:lnSpc>
            </a:pPr>
            <a:r>
              <a:rPr lang="fr-FR" sz="1200" b="1" strike="noStrike" spc="-1">
                <a:solidFill>
                  <a:srgbClr val="000000"/>
                </a:solidFill>
                <a:latin typeface="Arial"/>
                <a:ea typeface="DejaVu Sans"/>
              </a:rPr>
              <a:t>Dans les salles d'auditions, de conférences, de réunions, de spectacles ou à usage multiple (type L) : </a:t>
            </a:r>
            <a:endParaRPr lang="fr-FR" sz="1200" b="0" strike="noStrike" spc="-1">
              <a:latin typeface="Arial"/>
            </a:endParaRPr>
          </a:p>
          <a:p>
            <a:pPr marL="457200">
              <a:lnSpc>
                <a:spcPct val="100000"/>
              </a:lnSpc>
            </a:pPr>
            <a:r>
              <a:rPr lang="fr-FR" sz="1200" b="0" strike="noStrike" spc="-1">
                <a:solidFill>
                  <a:srgbClr val="000000"/>
                </a:solidFill>
                <a:latin typeface="Arial"/>
                <a:ea typeface="DejaVu Sans"/>
              </a:rPr>
              <a:t>    Suspension accueil des groupes scolaires </a:t>
            </a:r>
            <a:endParaRPr lang="fr-FR" sz="1200" b="0" strike="noStrike" spc="-1">
              <a:latin typeface="Arial"/>
            </a:endParaRPr>
          </a:p>
          <a:p>
            <a:pPr marL="628560" lvl="1" indent="-164520">
              <a:lnSpc>
                <a:spcPct val="100000"/>
              </a:lnSpc>
              <a:buClr>
                <a:srgbClr val="000000"/>
              </a:buClr>
              <a:buFont typeface="Arial"/>
              <a:buChar char="•"/>
            </a:pPr>
            <a:r>
              <a:rPr lang="fr-FR" sz="1200" b="0" strike="noStrike" spc="-1">
                <a:solidFill>
                  <a:srgbClr val="000000"/>
                </a:solidFill>
                <a:latin typeface="Arial"/>
                <a:ea typeface="DejaVu Sans"/>
              </a:rPr>
              <a:t>Exception : accueil d’enfants de </a:t>
            </a:r>
            <a:r>
              <a:rPr lang="fr-FR" sz="1200" b="1" strike="noStrike" spc="-1">
                <a:solidFill>
                  <a:srgbClr val="000000"/>
                </a:solidFill>
                <a:latin typeface="Arial"/>
                <a:ea typeface="DejaVu Sans"/>
              </a:rPr>
              <a:t>personnels indispensables à la gestion de la crise sanitaire et enfants en situation de handicap</a:t>
            </a:r>
            <a:r>
              <a:rPr lang="fr-FR" sz="1200" b="0" strike="noStrike" spc="-1">
                <a:solidFill>
                  <a:srgbClr val="000000"/>
                </a:solidFill>
                <a:latin typeface="Arial"/>
                <a:ea typeface="DejaVu Sans"/>
              </a:rPr>
              <a:t> (</a:t>
            </a:r>
            <a:r>
              <a:rPr lang="fr-FR" sz="1200" b="1" u="sng" strike="noStrike" spc="-1">
                <a:solidFill>
                  <a:srgbClr val="000000"/>
                </a:solidFill>
                <a:uFillTx/>
                <a:latin typeface="Arial"/>
                <a:ea typeface="DejaVu Sans"/>
              </a:rPr>
              <a:t>y compris </a:t>
            </a:r>
            <a:r>
              <a:rPr lang="fr-FR" sz="1200" b="0" u="sng" strike="noStrike" spc="-1">
                <a:solidFill>
                  <a:srgbClr val="000000"/>
                </a:solidFill>
                <a:uFillTx/>
                <a:latin typeface="Arial"/>
                <a:ea typeface="DejaVu Sans"/>
              </a:rPr>
              <a:t>activité sportive</a:t>
            </a:r>
            <a:r>
              <a:rPr lang="fr-FR" sz="1200" b="0" strike="noStrike" spc="-1">
                <a:solidFill>
                  <a:srgbClr val="000000"/>
                </a:solidFill>
                <a:latin typeface="Arial"/>
                <a:ea typeface="DejaVu Sans"/>
              </a:rPr>
              <a:t>) </a:t>
            </a:r>
            <a:endParaRPr lang="fr-FR" sz="1200" b="0" strike="noStrike" spc="-1">
              <a:latin typeface="Arial"/>
            </a:endParaRPr>
          </a:p>
          <a:p>
            <a:pPr>
              <a:lnSpc>
                <a:spcPct val="150000"/>
              </a:lnSpc>
            </a:pPr>
            <a:endParaRPr lang="fr-FR" sz="1200" b="0" strike="noStrike" spc="-1">
              <a:latin typeface="Arial"/>
            </a:endParaRPr>
          </a:p>
          <a:p>
            <a:pPr>
              <a:lnSpc>
                <a:spcPct val="150000"/>
              </a:lnSpc>
            </a:pPr>
            <a:endParaRPr lang="fr-FR" sz="1200" b="0" strike="noStrike" spc="-1">
              <a:latin typeface="Arial"/>
            </a:endParaRPr>
          </a:p>
          <a:p>
            <a:pPr>
              <a:lnSpc>
                <a:spcPct val="150000"/>
              </a:lnSpc>
            </a:pPr>
            <a:endParaRPr lang="fr-FR" sz="1200" b="0" strike="noStrike" spc="-1">
              <a:latin typeface="Arial"/>
            </a:endParaRPr>
          </a:p>
        </p:txBody>
      </p:sp>
      <p:sp>
        <p:nvSpPr>
          <p:cNvPr id="441" name="CustomShape 5"/>
          <p:cNvSpPr/>
          <p:nvPr/>
        </p:nvSpPr>
        <p:spPr>
          <a:xfrm>
            <a:off x="4271760" y="925200"/>
            <a:ext cx="7309440" cy="5415840"/>
          </a:xfrm>
          <a:prstGeom prst="rect">
            <a:avLst/>
          </a:prstGeom>
          <a:noFill/>
          <a:ln>
            <a:noFill/>
          </a:ln>
        </p:spPr>
        <p:style>
          <a:lnRef idx="0">
            <a:scrgbClr r="0" g="0" b="0"/>
          </a:lnRef>
          <a:fillRef idx="0">
            <a:scrgbClr r="0" g="0" b="0"/>
          </a:fillRef>
          <a:effectRef idx="0">
            <a:scrgbClr r="0" g="0" b="0"/>
          </a:effectRef>
          <a:fontRef idx="minor"/>
        </p:style>
      </p:sp>
      <p:pic>
        <p:nvPicPr>
          <p:cNvPr id="442" name="Image 80"/>
          <p:cNvPicPr/>
          <p:nvPr/>
        </p:nvPicPr>
        <p:blipFill>
          <a:blip r:embed="rId2"/>
          <a:stretch/>
        </p:blipFill>
        <p:spPr>
          <a:xfrm>
            <a:off x="0" y="0"/>
            <a:ext cx="592920" cy="491040"/>
          </a:xfrm>
          <a:prstGeom prst="rect">
            <a:avLst/>
          </a:prstGeom>
          <a:ln>
            <a:noFill/>
          </a:ln>
        </p:spPr>
      </p:pic>
      <p:sp>
        <p:nvSpPr>
          <p:cNvPr id="443" name="CustomShape 6"/>
          <p:cNvSpPr/>
          <p:nvPr/>
        </p:nvSpPr>
        <p:spPr>
          <a:xfrm>
            <a:off x="4407120" y="1350360"/>
            <a:ext cx="174960" cy="186480"/>
          </a:xfrm>
          <a:prstGeom prst="noSmoking">
            <a:avLst>
              <a:gd name="adj" fmla="val 18750"/>
            </a:avLst>
          </a:prstGeom>
          <a:solidFill>
            <a:srgbClr val="C0504D"/>
          </a:solidFill>
          <a:ln w="25560">
            <a:noFill/>
          </a:ln>
        </p:spPr>
        <p:style>
          <a:lnRef idx="0">
            <a:scrgbClr r="0" g="0" b="0"/>
          </a:lnRef>
          <a:fillRef idx="0">
            <a:scrgbClr r="0" g="0" b="0"/>
          </a:fillRef>
          <a:effectRef idx="0">
            <a:scrgbClr r="0" g="0" b="0"/>
          </a:effectRef>
          <a:fontRef idx="minor"/>
        </p:style>
      </p:sp>
      <p:sp>
        <p:nvSpPr>
          <p:cNvPr id="444" name="CustomShape 7"/>
          <p:cNvSpPr/>
          <p:nvPr/>
        </p:nvSpPr>
        <p:spPr>
          <a:xfrm>
            <a:off x="4407120" y="2281680"/>
            <a:ext cx="174960" cy="186480"/>
          </a:xfrm>
          <a:prstGeom prst="noSmoking">
            <a:avLst>
              <a:gd name="adj" fmla="val 18750"/>
            </a:avLst>
          </a:prstGeom>
          <a:solidFill>
            <a:srgbClr val="C0504D"/>
          </a:solidFill>
          <a:ln w="25560">
            <a:noFill/>
          </a:ln>
        </p:spPr>
        <p:style>
          <a:lnRef idx="0">
            <a:scrgbClr r="0" g="0" b="0"/>
          </a:lnRef>
          <a:fillRef idx="0">
            <a:scrgbClr r="0" g="0" b="0"/>
          </a:fillRef>
          <a:effectRef idx="0">
            <a:scrgbClr r="0" g="0" b="0"/>
          </a:effectRef>
          <a:fontRef idx="minor"/>
        </p:style>
      </p:sp>
      <p:sp>
        <p:nvSpPr>
          <p:cNvPr id="445" name="CustomShape 8"/>
          <p:cNvSpPr/>
          <p:nvPr/>
        </p:nvSpPr>
        <p:spPr>
          <a:xfrm>
            <a:off x="4407120" y="3360600"/>
            <a:ext cx="174960" cy="186480"/>
          </a:xfrm>
          <a:prstGeom prst="noSmoking">
            <a:avLst>
              <a:gd name="adj" fmla="val 18750"/>
            </a:avLst>
          </a:prstGeom>
          <a:solidFill>
            <a:srgbClr val="C0504D"/>
          </a:solidFill>
          <a:ln w="25560">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Image 80"/>
          <p:cNvPicPr/>
          <p:nvPr/>
        </p:nvPicPr>
        <p:blipFill>
          <a:blip r:embed="rId3"/>
          <a:stretch/>
        </p:blipFill>
        <p:spPr>
          <a:xfrm>
            <a:off x="0" y="0"/>
            <a:ext cx="596160" cy="494280"/>
          </a:xfrm>
          <a:prstGeom prst="rect">
            <a:avLst/>
          </a:prstGeom>
          <a:ln>
            <a:noFill/>
          </a:ln>
        </p:spPr>
      </p:pic>
      <p:sp>
        <p:nvSpPr>
          <p:cNvPr id="250" name="CustomShape 1"/>
          <p:cNvSpPr/>
          <p:nvPr/>
        </p:nvSpPr>
        <p:spPr>
          <a:xfrm>
            <a:off x="466200" y="497880"/>
            <a:ext cx="3364200" cy="370152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251" name="CustomShape 2"/>
          <p:cNvSpPr/>
          <p:nvPr/>
        </p:nvSpPr>
        <p:spPr>
          <a:xfrm>
            <a:off x="466200" y="731520"/>
            <a:ext cx="3364200" cy="318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2800" b="1" strike="noStrike" spc="-1">
                <a:solidFill>
                  <a:srgbClr val="E7E6E6"/>
                </a:solidFill>
                <a:latin typeface="Arial"/>
                <a:ea typeface="Arial Hebrew"/>
              </a:rPr>
              <a:t>Point de situation épidémiologique</a:t>
            </a:r>
            <a:r>
              <a:t/>
            </a:r>
            <a:br/>
            <a:endParaRPr lang="fr-FR" sz="2800" b="0" strike="noStrike" spc="-1">
              <a:latin typeface="Arial"/>
            </a:endParaRPr>
          </a:p>
        </p:txBody>
      </p:sp>
      <p:sp>
        <p:nvSpPr>
          <p:cNvPr id="252" name="CustomShape 3"/>
          <p:cNvSpPr/>
          <p:nvPr/>
        </p:nvSpPr>
        <p:spPr>
          <a:xfrm>
            <a:off x="466200" y="4419360"/>
            <a:ext cx="3364200" cy="192996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253" name="CustomShape 4"/>
          <p:cNvSpPr/>
          <p:nvPr/>
        </p:nvSpPr>
        <p:spPr>
          <a:xfrm>
            <a:off x="4124880" y="116640"/>
            <a:ext cx="7791120" cy="623268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sp>
      <p:sp>
        <p:nvSpPr>
          <p:cNvPr id="254" name="CustomShape 5"/>
          <p:cNvSpPr/>
          <p:nvPr/>
        </p:nvSpPr>
        <p:spPr>
          <a:xfrm>
            <a:off x="4124880" y="362160"/>
            <a:ext cx="6505200" cy="56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fr-FR" sz="1800" b="0" strike="noStrike" spc="-1">
              <a:latin typeface="Arial"/>
            </a:endParaRPr>
          </a:p>
          <a:p>
            <a:pPr>
              <a:lnSpc>
                <a:spcPct val="100000"/>
              </a:lnSpc>
            </a:pPr>
            <a:r>
              <a:rPr lang="fr-FR" sz="1600" b="1" strike="noStrike" spc="-1">
                <a:solidFill>
                  <a:srgbClr val="000000"/>
                </a:solidFill>
                <a:latin typeface="Arial"/>
                <a:ea typeface="DejaVu Sans"/>
              </a:rPr>
              <a:t>Evolution du taux d’incidence : </a:t>
            </a:r>
            <a:endParaRPr lang="fr-FR" sz="1600" b="0" strike="noStrike" spc="-1">
              <a:latin typeface="Arial"/>
            </a:endParaRPr>
          </a:p>
          <a:p>
            <a:pPr marL="457200">
              <a:lnSpc>
                <a:spcPct val="100000"/>
              </a:lnSpc>
            </a:pPr>
            <a:r>
              <a:rPr lang="fr-FR" sz="1600" b="0" strike="noStrike" spc="-1">
                <a:solidFill>
                  <a:srgbClr val="000000"/>
                </a:solidFill>
                <a:latin typeface="Arial"/>
                <a:ea typeface="DejaVu Sans"/>
              </a:rPr>
              <a:t>Semaine 46 : 357 pour 100 000 habitants</a:t>
            </a:r>
            <a:endParaRPr lang="fr-FR" sz="1600" b="0" strike="noStrike" spc="-1">
              <a:latin typeface="Arial"/>
            </a:endParaRPr>
          </a:p>
          <a:p>
            <a:pPr marL="457200">
              <a:lnSpc>
                <a:spcPct val="100000"/>
              </a:lnSpc>
            </a:pPr>
            <a:r>
              <a:rPr lang="fr-FR" sz="1600" b="0" strike="noStrike" spc="-1">
                <a:solidFill>
                  <a:srgbClr val="000000"/>
                </a:solidFill>
                <a:latin typeface="Arial"/>
                <a:ea typeface="DejaVu Sans"/>
              </a:rPr>
              <a:t>Semaine 47 : 177 pour 100 000 habitants</a:t>
            </a:r>
            <a:endParaRPr lang="fr-FR" sz="1600" b="0" strike="noStrike" spc="-1">
              <a:latin typeface="Arial"/>
            </a:endParaRPr>
          </a:p>
          <a:p>
            <a:pPr marL="457200">
              <a:lnSpc>
                <a:spcPct val="100000"/>
              </a:lnSpc>
            </a:pPr>
            <a:r>
              <a:rPr lang="fr-FR" sz="1600" b="0" strike="noStrike" spc="-1">
                <a:solidFill>
                  <a:srgbClr val="000000"/>
                </a:solidFill>
                <a:latin typeface="Arial"/>
                <a:ea typeface="DejaVu Sans"/>
              </a:rPr>
              <a:t>Semaine 48 : 141 pour 100 000 habitants</a:t>
            </a:r>
            <a:endParaRPr lang="fr-FR" sz="1600" b="0" strike="noStrike" spc="-1">
              <a:latin typeface="Arial"/>
            </a:endParaRPr>
          </a:p>
          <a:p>
            <a:pPr marL="457200">
              <a:lnSpc>
                <a:spcPct val="100000"/>
              </a:lnSpc>
            </a:pPr>
            <a:r>
              <a:rPr lang="fr-FR" sz="1600" b="0" strike="noStrike" spc="-1">
                <a:solidFill>
                  <a:srgbClr val="000000"/>
                </a:solidFill>
                <a:latin typeface="Arial"/>
                <a:ea typeface="DejaVu Sans"/>
              </a:rPr>
              <a:t>Semaine 49 : 135 pour 100 000 habitants </a:t>
            </a:r>
            <a:endParaRPr lang="fr-FR" sz="1600" b="0" strike="noStrike" spc="-1">
              <a:latin typeface="Arial"/>
            </a:endParaRPr>
          </a:p>
          <a:p>
            <a:pPr marL="457200">
              <a:lnSpc>
                <a:spcPct val="100000"/>
              </a:lnSpc>
            </a:pPr>
            <a:r>
              <a:rPr lang="fr-FR" sz="1600" b="0" strike="noStrike" spc="-1">
                <a:solidFill>
                  <a:srgbClr val="000000"/>
                </a:solidFill>
                <a:latin typeface="Arial"/>
                <a:ea typeface="DejaVu Sans"/>
              </a:rPr>
              <a:t>Semaine 50 : 153 pour 100 000 habitants </a:t>
            </a:r>
            <a:endParaRPr lang="fr-FR" sz="1600" b="0" strike="noStrike" spc="-1">
              <a:latin typeface="Arial"/>
            </a:endParaRPr>
          </a:p>
          <a:p>
            <a:pPr marL="457200">
              <a:lnSpc>
                <a:spcPct val="100000"/>
              </a:lnSpc>
            </a:pPr>
            <a:r>
              <a:rPr lang="fr-FR" sz="1600" b="0" strike="noStrike" spc="-1">
                <a:solidFill>
                  <a:srgbClr val="000000"/>
                </a:solidFill>
                <a:latin typeface="Arial"/>
                <a:ea typeface="DejaVu Sans"/>
              </a:rPr>
              <a:t>Semaine 51 : 191 pour 100 000 habitants</a:t>
            </a:r>
            <a:endParaRPr lang="fr-FR" sz="1600" b="0" strike="noStrike" spc="-1">
              <a:latin typeface="Arial"/>
            </a:endParaRPr>
          </a:p>
          <a:p>
            <a:pPr marL="457200">
              <a:lnSpc>
                <a:spcPct val="100000"/>
              </a:lnSpc>
            </a:pPr>
            <a:r>
              <a:rPr lang="fr-FR" sz="1600" b="0" strike="noStrike" spc="-1">
                <a:solidFill>
                  <a:srgbClr val="000000"/>
                </a:solidFill>
                <a:latin typeface="Arial"/>
                <a:ea typeface="DejaVu Sans"/>
              </a:rPr>
              <a:t>Semaine 52 : 169 pour 100 000 habitants </a:t>
            </a:r>
            <a:endParaRPr lang="fr-FR" sz="1600" b="0" strike="noStrike" spc="-1">
              <a:latin typeface="Arial"/>
            </a:endParaRPr>
          </a:p>
          <a:p>
            <a:pPr marL="457200">
              <a:lnSpc>
                <a:spcPct val="100000"/>
              </a:lnSpc>
            </a:pPr>
            <a:r>
              <a:rPr lang="fr-FR" sz="1600" b="0" strike="noStrike" spc="-1">
                <a:solidFill>
                  <a:srgbClr val="000000"/>
                </a:solidFill>
                <a:latin typeface="Arial"/>
                <a:ea typeface="DejaVu Sans"/>
              </a:rPr>
              <a:t>Semaine 53 : 181 pour 100 000 habitants</a:t>
            </a:r>
            <a:endParaRPr lang="fr-FR" sz="1600" b="0" strike="noStrike" spc="-1">
              <a:latin typeface="Arial"/>
            </a:endParaRPr>
          </a:p>
          <a:p>
            <a:pPr marL="457200">
              <a:lnSpc>
                <a:spcPct val="100000"/>
              </a:lnSpc>
            </a:pPr>
            <a:r>
              <a:rPr lang="fr-FR" sz="1600" b="0" strike="noStrike" spc="-1">
                <a:solidFill>
                  <a:srgbClr val="000000"/>
                </a:solidFill>
                <a:latin typeface="Arial"/>
                <a:ea typeface="DejaVu Sans"/>
              </a:rPr>
              <a:t>Semaine 1   : 265 pour 100 000 habitants</a:t>
            </a:r>
            <a:endParaRPr lang="fr-FR" sz="1600" b="0" strike="noStrike" spc="-1">
              <a:latin typeface="Arial"/>
            </a:endParaRPr>
          </a:p>
          <a:p>
            <a:pPr marL="457200">
              <a:lnSpc>
                <a:spcPct val="100000"/>
              </a:lnSpc>
            </a:pPr>
            <a:r>
              <a:rPr lang="fr-FR" sz="1600" b="0" strike="noStrike" spc="-1">
                <a:solidFill>
                  <a:srgbClr val="000000"/>
                </a:solidFill>
                <a:latin typeface="Arial"/>
                <a:ea typeface="DejaVu Sans"/>
              </a:rPr>
              <a:t>Semaine 2   : 267 pour 100 000 habitants</a:t>
            </a:r>
            <a:endParaRPr lang="fr-FR" sz="1600" b="0" strike="noStrike" spc="-1">
              <a:latin typeface="Arial"/>
            </a:endParaRPr>
          </a:p>
          <a:p>
            <a:pPr marL="457200">
              <a:lnSpc>
                <a:spcPct val="100000"/>
              </a:lnSpc>
            </a:pPr>
            <a:r>
              <a:rPr lang="fr-FR" sz="1600" b="0" strike="noStrike" spc="-1">
                <a:solidFill>
                  <a:srgbClr val="000000"/>
                </a:solidFill>
                <a:latin typeface="Arial"/>
                <a:ea typeface="DejaVu Sans"/>
              </a:rPr>
              <a:t>Semaine 3   : 289 pour 100 000 habitants</a:t>
            </a:r>
            <a:endParaRPr lang="fr-FR" sz="1600" b="0" strike="noStrike" spc="-1">
              <a:latin typeface="Arial"/>
            </a:endParaRPr>
          </a:p>
          <a:p>
            <a:pPr marL="457200">
              <a:lnSpc>
                <a:spcPct val="100000"/>
              </a:lnSpc>
            </a:pPr>
            <a:r>
              <a:rPr lang="fr-FR" sz="1600" b="0" strike="noStrike" spc="-1">
                <a:solidFill>
                  <a:srgbClr val="000000"/>
                </a:solidFill>
                <a:latin typeface="Arial"/>
                <a:ea typeface="DejaVu Sans"/>
              </a:rPr>
              <a:t>Semaine 4   : 258 pour 100 000 habitants</a:t>
            </a:r>
            <a:endParaRPr lang="fr-FR" sz="1600" b="0" strike="noStrike" spc="-1">
              <a:latin typeface="Arial"/>
            </a:endParaRPr>
          </a:p>
          <a:p>
            <a:pPr marL="457200">
              <a:lnSpc>
                <a:spcPct val="100000"/>
              </a:lnSpc>
            </a:pPr>
            <a:r>
              <a:rPr lang="fr-FR" sz="1600" b="0" strike="noStrike" spc="-1">
                <a:solidFill>
                  <a:srgbClr val="000000"/>
                </a:solidFill>
                <a:latin typeface="Arial"/>
                <a:ea typeface="DejaVu Sans"/>
              </a:rPr>
              <a:t>Semaine 5   : 232 pour 100 000 habitants</a:t>
            </a:r>
            <a:endParaRPr lang="fr-FR" sz="1600" b="0" strike="noStrike" spc="-1">
              <a:latin typeface="Arial"/>
            </a:endParaRPr>
          </a:p>
          <a:p>
            <a:pPr marL="457200">
              <a:lnSpc>
                <a:spcPct val="100000"/>
              </a:lnSpc>
            </a:pPr>
            <a:r>
              <a:rPr lang="fr-FR" sz="1600" b="0" strike="noStrike" spc="-1">
                <a:solidFill>
                  <a:srgbClr val="000000"/>
                </a:solidFill>
                <a:latin typeface="Arial"/>
                <a:ea typeface="DejaVu Sans"/>
              </a:rPr>
              <a:t>Semaine 6   : 240 pour 100 000 habitants</a:t>
            </a:r>
            <a:endParaRPr lang="fr-FR" sz="1600" b="0" strike="noStrike" spc="-1">
              <a:latin typeface="Arial"/>
            </a:endParaRPr>
          </a:p>
          <a:p>
            <a:pPr marL="457200">
              <a:lnSpc>
                <a:spcPct val="100000"/>
              </a:lnSpc>
            </a:pPr>
            <a:r>
              <a:rPr lang="fr-FR" sz="1600" b="0" strike="noStrike" spc="-1">
                <a:solidFill>
                  <a:srgbClr val="000000"/>
                </a:solidFill>
                <a:latin typeface="Arial"/>
                <a:ea typeface="DejaVu Sans"/>
              </a:rPr>
              <a:t>Semaine 7   : 221 pour 100 000 habitants</a:t>
            </a:r>
            <a:endParaRPr lang="fr-FR" sz="1600" b="0" strike="noStrike" spc="-1">
              <a:latin typeface="Arial"/>
            </a:endParaRPr>
          </a:p>
          <a:p>
            <a:pPr marL="457200">
              <a:lnSpc>
                <a:spcPct val="100000"/>
              </a:lnSpc>
            </a:pPr>
            <a:r>
              <a:rPr lang="fr-FR" sz="1600" b="0" strike="noStrike" spc="-1">
                <a:solidFill>
                  <a:srgbClr val="000000"/>
                </a:solidFill>
                <a:latin typeface="Arial"/>
                <a:ea typeface="DejaVu Sans"/>
              </a:rPr>
              <a:t>Semaine 8   : 230 pour 100 000 habitants</a:t>
            </a:r>
            <a:endParaRPr lang="fr-FR" sz="1600" b="0" strike="noStrike" spc="-1">
              <a:latin typeface="Arial"/>
            </a:endParaRPr>
          </a:p>
          <a:p>
            <a:pPr marL="457200">
              <a:lnSpc>
                <a:spcPct val="100000"/>
              </a:lnSpc>
            </a:pPr>
            <a:r>
              <a:rPr lang="fr-FR" sz="1600" b="0" strike="noStrike" spc="-1">
                <a:solidFill>
                  <a:srgbClr val="000000"/>
                </a:solidFill>
                <a:latin typeface="Arial"/>
                <a:ea typeface="DejaVu Sans"/>
              </a:rPr>
              <a:t>Semaine 9   : 221 pour 100 000 habitants</a:t>
            </a:r>
            <a:endParaRPr lang="fr-FR" sz="1600" b="0" strike="noStrike" spc="-1">
              <a:latin typeface="Arial"/>
            </a:endParaRPr>
          </a:p>
          <a:p>
            <a:pPr marL="457200">
              <a:lnSpc>
                <a:spcPct val="100000"/>
              </a:lnSpc>
            </a:pPr>
            <a:r>
              <a:rPr lang="fr-FR" sz="1600" b="0" strike="noStrike" spc="-1">
                <a:solidFill>
                  <a:srgbClr val="000000"/>
                </a:solidFill>
                <a:latin typeface="Arial"/>
                <a:ea typeface="DejaVu Sans"/>
              </a:rPr>
              <a:t>Semaine 10 : 266 pour 100 000 habitants</a:t>
            </a:r>
            <a:endParaRPr lang="fr-FR" sz="1600" b="0" strike="noStrike" spc="-1">
              <a:latin typeface="Arial"/>
            </a:endParaRPr>
          </a:p>
          <a:p>
            <a:pPr marL="457200">
              <a:lnSpc>
                <a:spcPct val="100000"/>
              </a:lnSpc>
            </a:pPr>
            <a:r>
              <a:rPr lang="fr-FR" sz="1600" b="0" strike="noStrike" spc="-1">
                <a:solidFill>
                  <a:srgbClr val="000000"/>
                </a:solidFill>
                <a:latin typeface="Arial"/>
                <a:ea typeface="DejaVu Sans"/>
              </a:rPr>
              <a:t>Semaine 11 : 317 pour 100 000 habitants </a:t>
            </a:r>
            <a:endParaRPr lang="fr-FR" sz="1600" b="0" strike="noStrike" spc="-1">
              <a:latin typeface="Arial"/>
            </a:endParaRPr>
          </a:p>
          <a:p>
            <a:pPr marL="457200">
              <a:lnSpc>
                <a:spcPct val="100000"/>
              </a:lnSpc>
            </a:pPr>
            <a:r>
              <a:rPr lang="fr-FR" sz="1600" b="0" strike="noStrike" spc="-1">
                <a:solidFill>
                  <a:srgbClr val="000000"/>
                </a:solidFill>
                <a:latin typeface="Arial"/>
                <a:ea typeface="DejaVu Sans"/>
              </a:rPr>
              <a:t>Semaine 12 : 436 pour 100 000 habitants</a:t>
            </a:r>
            <a:endParaRPr lang="fr-FR" sz="1600" b="0" strike="noStrike" spc="-1">
              <a:latin typeface="Arial"/>
            </a:endParaRPr>
          </a:p>
          <a:p>
            <a:pPr marL="457200">
              <a:lnSpc>
                <a:spcPct val="100000"/>
              </a:lnSpc>
            </a:pPr>
            <a:r>
              <a:rPr lang="fr-FR" sz="1800" b="0" strike="noStrike" spc="-1">
                <a:solidFill>
                  <a:srgbClr val="000000"/>
                </a:solidFill>
                <a:latin typeface="Arial"/>
                <a:ea typeface="DejaVu Sans"/>
              </a:rPr>
              <a:t>Semaine 13 : 483 pour 100 000 habitants</a:t>
            </a:r>
            <a:endParaRPr lang="fr-FR" sz="1800" b="0" strike="noStrike" spc="-1">
              <a:latin typeface="Arial"/>
            </a:endParaRPr>
          </a:p>
          <a:p>
            <a:pPr marL="457200">
              <a:lnSpc>
                <a:spcPct val="100000"/>
              </a:lnSpc>
            </a:pPr>
            <a:r>
              <a:rPr lang="fr-FR" sz="1800" b="0" strike="noStrike" spc="-1">
                <a:solidFill>
                  <a:srgbClr val="000000"/>
                </a:solidFill>
                <a:latin typeface="Arial"/>
                <a:ea typeface="DejaVu Sans"/>
              </a:rPr>
              <a:t>Semaine 14 : 404 pour 100 000 habitants</a:t>
            </a:r>
            <a:endParaRPr lang="fr-FR" sz="1800" b="0" strike="noStrike" spc="-1">
              <a:latin typeface="Arial"/>
            </a:endParaRPr>
          </a:p>
          <a:p>
            <a:pPr marL="457200">
              <a:lnSpc>
                <a:spcPct val="100000"/>
              </a:lnSpc>
            </a:pPr>
            <a:r>
              <a:rPr lang="fr-FR" sz="1800" b="1" strike="noStrike" spc="-1">
                <a:solidFill>
                  <a:srgbClr val="000000"/>
                </a:solidFill>
                <a:latin typeface="Arial"/>
                <a:ea typeface="DejaVu Sans"/>
              </a:rPr>
              <a:t>Semaine 15 : 396 pour 100 000 habitants</a:t>
            </a:r>
            <a:endParaRPr lang="fr-FR" sz="1800" b="0" strike="noStrike" spc="-1">
              <a:latin typeface="Arial"/>
            </a:endParaRPr>
          </a:p>
          <a:p>
            <a:pPr marL="457200">
              <a:lnSpc>
                <a:spcPct val="100000"/>
              </a:lnSpc>
            </a:pPr>
            <a:r>
              <a:rPr lang="fr-FR" sz="1800" b="1" strike="noStrike" spc="-1">
                <a:solidFill>
                  <a:srgbClr val="FF0000"/>
                </a:solidFill>
                <a:latin typeface="Arial"/>
                <a:ea typeface="DejaVu Sans"/>
              </a:rPr>
              <a:t>Semaine 16 : 357 pour 100 000 habitants</a:t>
            </a:r>
            <a:r>
              <a:t/>
            </a:r>
            <a:br/>
            <a:endParaRPr lang="fr-FR" sz="1800" b="0" strike="noStrike" spc="-1">
              <a:latin typeface="Arial"/>
            </a:endParaRPr>
          </a:p>
        </p:txBody>
      </p:sp>
      <p:sp>
        <p:nvSpPr>
          <p:cNvPr id="255" name="CustomShape 6"/>
          <p:cNvSpPr/>
          <p:nvPr/>
        </p:nvSpPr>
        <p:spPr>
          <a:xfrm>
            <a:off x="466200" y="4784400"/>
            <a:ext cx="3364200" cy="119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600" b="1" strike="noStrike" spc="-1">
                <a:solidFill>
                  <a:srgbClr val="E7E6E6"/>
                </a:solidFill>
                <a:latin typeface="Arial"/>
                <a:ea typeface="DejaVu Sans"/>
              </a:rPr>
              <a:t>Incidence </a:t>
            </a:r>
            <a:r>
              <a:rPr lang="fr-FR" sz="2000" b="1" strike="noStrike" spc="-1">
                <a:solidFill>
                  <a:srgbClr val="E7E6E6"/>
                </a:solidFill>
                <a:latin typeface="Arial"/>
                <a:ea typeface="DejaVu Sans"/>
              </a:rPr>
              <a:t>(nouveaux cas pendant une semaine)</a:t>
            </a:r>
            <a:endParaRPr lang="fr-FR" sz="2000" b="0" strike="noStrike" spc="-1">
              <a:latin typeface="Arial"/>
            </a:endParaRPr>
          </a:p>
        </p:txBody>
      </p:sp>
      <p:sp>
        <p:nvSpPr>
          <p:cNvPr id="256" name="CustomShape 7"/>
          <p:cNvSpPr/>
          <p:nvPr/>
        </p:nvSpPr>
        <p:spPr>
          <a:xfrm>
            <a:off x="9120240" y="5456160"/>
            <a:ext cx="1301760" cy="383040"/>
          </a:xfrm>
          <a:prstGeom prst="rect">
            <a:avLst/>
          </a:prstGeom>
          <a:noFill/>
          <a:ln>
            <a:solidFill>
              <a:srgbClr val="FF0000"/>
            </a:solid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1000" b="0" strike="noStrike" spc="-1">
                <a:solidFill>
                  <a:srgbClr val="FF0000"/>
                </a:solidFill>
                <a:latin typeface="Arial"/>
                <a:ea typeface="DejaVu Sans"/>
              </a:rPr>
              <a:t>Passage en vigilance renforcée</a:t>
            </a:r>
            <a:endParaRPr lang="fr-FR" sz="1000" b="0" strike="noStrike" spc="-1">
              <a:latin typeface="Arial"/>
            </a:endParaRPr>
          </a:p>
        </p:txBody>
      </p:sp>
      <p:sp>
        <p:nvSpPr>
          <p:cNvPr id="257" name="CustomShape 8"/>
          <p:cNvSpPr/>
          <p:nvPr/>
        </p:nvSpPr>
        <p:spPr>
          <a:xfrm>
            <a:off x="4124880" y="6338520"/>
            <a:ext cx="7791120" cy="395640"/>
          </a:xfrm>
          <a:prstGeom prst="rect">
            <a:avLst/>
          </a:prstGeom>
          <a:noFill/>
          <a:ln w="19080">
            <a:round/>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1" strike="noStrike" spc="-1">
                <a:solidFill>
                  <a:srgbClr val="FF0000"/>
                </a:solidFill>
                <a:latin typeface="Arial"/>
                <a:ea typeface="DejaVu Sans"/>
              </a:rPr>
              <a:t>Incidence  TOUJOURS  élevée</a:t>
            </a: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CustomShape 1"/>
          <p:cNvSpPr/>
          <p:nvPr/>
        </p:nvSpPr>
        <p:spPr>
          <a:xfrm>
            <a:off x="371520" y="624960"/>
            <a:ext cx="3354480" cy="3857040"/>
          </a:xfrm>
          <a:prstGeom prst="rect">
            <a:avLst/>
          </a:prstGeom>
          <a:solidFill>
            <a:srgbClr val="595959"/>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400" b="0" strike="noStrike" spc="-1">
                <a:solidFill>
                  <a:srgbClr val="FFFFFF"/>
                </a:solidFill>
                <a:latin typeface="Arial"/>
                <a:ea typeface="DejaVu Sans"/>
              </a:rPr>
              <a:t>Renforcement des mesures de lutte contre l’épidémie à compter du dimanche 4 avril</a:t>
            </a:r>
            <a:endParaRPr lang="fr-FR" sz="2400" b="0" strike="noStrike" spc="-1">
              <a:latin typeface="Arial"/>
            </a:endParaRPr>
          </a:p>
          <a:p>
            <a:pPr>
              <a:lnSpc>
                <a:spcPct val="100000"/>
              </a:lnSpc>
            </a:pPr>
            <a:endParaRPr lang="fr-FR" sz="2400" b="0" strike="noStrike" spc="-1">
              <a:latin typeface="Arial"/>
            </a:endParaRPr>
          </a:p>
          <a:p>
            <a:pPr>
              <a:lnSpc>
                <a:spcPct val="100000"/>
              </a:lnSpc>
            </a:pPr>
            <a:endParaRPr lang="fr-FR" sz="2400" b="0" strike="noStrike" spc="-1">
              <a:latin typeface="Arial"/>
            </a:endParaRPr>
          </a:p>
        </p:txBody>
      </p:sp>
      <p:sp>
        <p:nvSpPr>
          <p:cNvPr id="447" name="CustomShape 2"/>
          <p:cNvSpPr/>
          <p:nvPr/>
        </p:nvSpPr>
        <p:spPr>
          <a:xfrm>
            <a:off x="465480" y="731160"/>
            <a:ext cx="3354480" cy="3177720"/>
          </a:xfrm>
          <a:prstGeom prst="rect">
            <a:avLst/>
          </a:prstGeom>
          <a:noFill/>
          <a:ln>
            <a:noFill/>
          </a:ln>
        </p:spPr>
        <p:style>
          <a:lnRef idx="0">
            <a:scrgbClr r="0" g="0" b="0"/>
          </a:lnRef>
          <a:fillRef idx="0">
            <a:scrgbClr r="0" g="0" b="0"/>
          </a:fillRef>
          <a:effectRef idx="0">
            <a:scrgbClr r="0" g="0" b="0"/>
          </a:effectRef>
          <a:fontRef idx="minor"/>
        </p:style>
      </p:sp>
      <p:sp>
        <p:nvSpPr>
          <p:cNvPr id="448" name="CustomShape 3"/>
          <p:cNvSpPr/>
          <p:nvPr/>
        </p:nvSpPr>
        <p:spPr>
          <a:xfrm>
            <a:off x="371520" y="4680000"/>
            <a:ext cx="3354480" cy="192024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800" b="0" strike="noStrike" spc="-1">
                <a:solidFill>
                  <a:srgbClr val="FFFFFF"/>
                </a:solidFill>
                <a:latin typeface="Arial"/>
                <a:ea typeface="DejaVu Sans"/>
              </a:rPr>
              <a:t>Circulaire mesures de freinage renforcées à compter du 4 avril en Vaucluse </a:t>
            </a:r>
            <a:endParaRPr lang="fr-FR" sz="1800" b="0" strike="noStrike" spc="-1">
              <a:latin typeface="Arial"/>
            </a:endParaRPr>
          </a:p>
        </p:txBody>
      </p:sp>
      <p:sp>
        <p:nvSpPr>
          <p:cNvPr id="449" name="CustomShape 4"/>
          <p:cNvSpPr/>
          <p:nvPr/>
        </p:nvSpPr>
        <p:spPr>
          <a:xfrm>
            <a:off x="3920760" y="624960"/>
            <a:ext cx="7713720" cy="497196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50000"/>
              </a:lnSpc>
            </a:pPr>
            <a:r>
              <a:rPr lang="fr-FR" sz="1400" b="1" u="sng" strike="noStrike" spc="-1">
                <a:solidFill>
                  <a:srgbClr val="000000"/>
                </a:solidFill>
                <a:uFillTx/>
                <a:latin typeface="Arial"/>
                <a:ea typeface="DejaVu Sans"/>
              </a:rPr>
              <a:t>MESURES COMPLEMENTAIRES LOCALES</a:t>
            </a:r>
            <a:endParaRPr lang="fr-FR" sz="1400" b="0" strike="noStrike" spc="-1">
              <a:latin typeface="Arial"/>
            </a:endParaRPr>
          </a:p>
          <a:p>
            <a:pPr>
              <a:lnSpc>
                <a:spcPct val="100000"/>
              </a:lnSpc>
            </a:pPr>
            <a:endParaRPr lang="fr-FR" sz="1400" b="0" strike="noStrike" spc="-1">
              <a:latin typeface="Arial"/>
            </a:endParaRPr>
          </a:p>
          <a:p>
            <a:pPr>
              <a:lnSpc>
                <a:spcPct val="100000"/>
              </a:lnSpc>
            </a:pPr>
            <a:r>
              <a:rPr lang="fr-FR" sz="1200" b="1" strike="noStrike" spc="-1">
                <a:solidFill>
                  <a:srgbClr val="000000"/>
                </a:solidFill>
                <a:latin typeface="Arial"/>
                <a:ea typeface="DejaVu Sans"/>
              </a:rPr>
              <a:t> </a:t>
            </a:r>
            <a:endParaRPr lang="fr-FR" sz="1200" b="0" strike="noStrike" spc="-1">
              <a:latin typeface="Arial"/>
            </a:endParaRPr>
          </a:p>
          <a:p>
            <a:pPr>
              <a:lnSpc>
                <a:spcPct val="100000"/>
              </a:lnSpc>
            </a:pPr>
            <a:r>
              <a:rPr lang="fr-FR" sz="1200" b="0" strike="noStrike" spc="-1">
                <a:solidFill>
                  <a:srgbClr val="000000"/>
                </a:solidFill>
                <a:latin typeface="Arial"/>
                <a:ea typeface="DejaVu Sans"/>
              </a:rPr>
              <a:t>Une série de </a:t>
            </a:r>
            <a:r>
              <a:rPr lang="fr-FR" sz="1200" b="1" strike="noStrike" spc="-1">
                <a:solidFill>
                  <a:srgbClr val="000000"/>
                </a:solidFill>
                <a:latin typeface="Arial"/>
                <a:ea typeface="DejaVu Sans"/>
              </a:rPr>
              <a:t>mesures complémentaires</a:t>
            </a:r>
            <a:r>
              <a:rPr lang="fr-FR" sz="1200" b="0" strike="noStrike" spc="-1">
                <a:solidFill>
                  <a:srgbClr val="000000"/>
                </a:solidFill>
                <a:latin typeface="Arial"/>
                <a:ea typeface="DejaVu Sans"/>
              </a:rPr>
              <a:t> destinées à lutter contre la propagation de l’épidémie entrent en vigueur en Vaucluse à compter du dimanche 4 avril 2021 pour une durée de 4 semaines :</a:t>
            </a:r>
            <a:endParaRPr lang="fr-FR" sz="1200" b="0" strike="noStrike" spc="-1">
              <a:latin typeface="Arial"/>
            </a:endParaRPr>
          </a:p>
          <a:p>
            <a:pPr>
              <a:lnSpc>
                <a:spcPct val="100000"/>
              </a:lnSpc>
            </a:pPr>
            <a:r>
              <a:rPr lang="fr-FR" sz="1200" b="0" strike="noStrike" spc="-1">
                <a:solidFill>
                  <a:srgbClr val="000000"/>
                </a:solidFill>
                <a:latin typeface="Arial"/>
                <a:ea typeface="DejaVu Sans"/>
              </a:rPr>
              <a:t>Le </a:t>
            </a:r>
            <a:r>
              <a:rPr lang="fr-FR" sz="1200" b="1" strike="noStrike" spc="-1">
                <a:solidFill>
                  <a:srgbClr val="000000"/>
                </a:solidFill>
                <a:latin typeface="Arial"/>
                <a:ea typeface="DejaVu Sans"/>
              </a:rPr>
              <a:t>port du masque</a:t>
            </a:r>
            <a:r>
              <a:rPr lang="fr-FR" sz="1200" b="0" strike="noStrike" spc="-1">
                <a:solidFill>
                  <a:srgbClr val="000000"/>
                </a:solidFill>
                <a:latin typeface="Arial"/>
                <a:ea typeface="DejaVu Sans"/>
              </a:rPr>
              <a:t> reste obligatoire </a:t>
            </a:r>
            <a:r>
              <a:rPr lang="fr-FR" sz="1200" b="1" strike="noStrike" spc="-1">
                <a:solidFill>
                  <a:srgbClr val="000000"/>
                </a:solidFill>
                <a:latin typeface="Arial"/>
                <a:ea typeface="DejaVu Sans"/>
              </a:rPr>
              <a:t>dans toutes les communes</a:t>
            </a:r>
            <a:r>
              <a:rPr lang="fr-FR" sz="1200" b="0" strike="noStrike" spc="-1">
                <a:solidFill>
                  <a:srgbClr val="000000"/>
                </a:solidFill>
                <a:latin typeface="Arial"/>
                <a:ea typeface="DejaVu Sans"/>
              </a:rPr>
              <a:t> du département, pour toutes les personnes de onze ans et plus, </a:t>
            </a:r>
            <a:r>
              <a:rPr lang="fr-FR" sz="1200" b="1" strike="noStrike" spc="-1">
                <a:solidFill>
                  <a:srgbClr val="000000"/>
                </a:solidFill>
                <a:latin typeface="Arial"/>
                <a:ea typeface="DejaVu Sans"/>
              </a:rPr>
              <a:t>sur la voie publique et dans les espaces ouverts au public.</a:t>
            </a:r>
            <a:endParaRPr lang="fr-FR" sz="1200" b="0" strike="noStrike" spc="-1">
              <a:latin typeface="Arial"/>
            </a:endParaRPr>
          </a:p>
          <a:p>
            <a:pPr>
              <a:lnSpc>
                <a:spcPct val="100000"/>
              </a:lnSpc>
            </a:pPr>
            <a:r>
              <a:rPr lang="fr-FR" sz="1200" b="1" strike="noStrike" spc="-1">
                <a:solidFill>
                  <a:srgbClr val="000000"/>
                </a:solidFill>
                <a:latin typeface="Arial"/>
                <a:ea typeface="DejaVu Sans"/>
              </a:rPr>
              <a:t>En complément de l’interdiction de la vente à emporter de boissons alcoolisées sur la voie publique ainsi que dans les bars, restaurants et hôtels, lorsqu'elle n'est pas accompagnée de la vente de repas (article 3-1 du décret du 29 octobre 2020), la</a:t>
            </a:r>
            <a:r>
              <a:rPr lang="fr-FR" sz="1200" b="0" strike="noStrike" spc="-1">
                <a:solidFill>
                  <a:srgbClr val="000000"/>
                </a:solidFill>
                <a:latin typeface="Arial"/>
                <a:ea typeface="DejaVu Sans"/>
              </a:rPr>
              <a:t> </a:t>
            </a:r>
            <a:r>
              <a:rPr lang="fr-FR" sz="1200" b="1" strike="noStrike" spc="-1">
                <a:solidFill>
                  <a:srgbClr val="000000"/>
                </a:solidFill>
                <a:latin typeface="Arial"/>
                <a:ea typeface="DejaVu Sans"/>
              </a:rPr>
              <a:t>consommation d’alcool sur la voie publique</a:t>
            </a:r>
            <a:r>
              <a:rPr lang="fr-FR" sz="1200" b="0" strike="noStrike" spc="-1">
                <a:solidFill>
                  <a:srgbClr val="000000"/>
                </a:solidFill>
                <a:latin typeface="Arial"/>
                <a:ea typeface="DejaVu Sans"/>
              </a:rPr>
              <a:t> et dans les espaces ouverts au public est également interdite par arrêté préfectoral. Les </a:t>
            </a:r>
            <a:r>
              <a:rPr lang="fr-FR" sz="1200" b="1" strike="noStrike" spc="-1">
                <a:solidFill>
                  <a:srgbClr val="000000"/>
                </a:solidFill>
                <a:latin typeface="Arial"/>
                <a:ea typeface="DejaVu Sans"/>
              </a:rPr>
              <a:t>buvettes et points de restauration debout</a:t>
            </a:r>
            <a:r>
              <a:rPr lang="fr-FR" sz="1200" b="0" strike="noStrike" spc="-1">
                <a:solidFill>
                  <a:srgbClr val="000000"/>
                </a:solidFill>
                <a:latin typeface="Arial"/>
                <a:ea typeface="DejaVu Sans"/>
              </a:rPr>
              <a:t> sont </a:t>
            </a:r>
            <a:r>
              <a:rPr lang="fr-FR" sz="1200" b="1" strike="noStrike" spc="-1">
                <a:solidFill>
                  <a:srgbClr val="000000"/>
                </a:solidFill>
                <a:latin typeface="Arial"/>
                <a:ea typeface="DejaVu Sans"/>
              </a:rPr>
              <a:t>fermés</a:t>
            </a:r>
            <a:r>
              <a:rPr lang="fr-FR" sz="1200" b="0" strike="noStrike" spc="-1">
                <a:solidFill>
                  <a:srgbClr val="000000"/>
                </a:solidFill>
                <a:latin typeface="Arial"/>
                <a:ea typeface="DejaVu Sans"/>
              </a:rPr>
              <a:t> dans les établissements recevant du public debout et/ou itinérant dont l’ouverture n’est pas interdite par le décret du 29 octobre 2020 modifié susvisé ainsi que dans l’espace public couvert ou de plein air.</a:t>
            </a:r>
            <a:endParaRPr lang="fr-FR" sz="1200" b="0" strike="noStrike" spc="-1">
              <a:latin typeface="Arial"/>
            </a:endParaRPr>
          </a:p>
          <a:p>
            <a:pPr>
              <a:lnSpc>
                <a:spcPct val="100000"/>
              </a:lnSpc>
            </a:pPr>
            <a:r>
              <a:rPr lang="fr-FR" sz="1200" b="1" strike="noStrike" spc="-1">
                <a:solidFill>
                  <a:srgbClr val="000000"/>
                </a:solidFill>
                <a:latin typeface="Arial"/>
                <a:ea typeface="DejaVu Sans"/>
              </a:rPr>
              <a:t>-  la diffusion de musique</a:t>
            </a:r>
            <a:r>
              <a:rPr lang="fr-FR" sz="1200" b="0" strike="noStrike" spc="-1">
                <a:solidFill>
                  <a:srgbClr val="000000"/>
                </a:solidFill>
                <a:latin typeface="Arial"/>
                <a:ea typeface="DejaVu Sans"/>
              </a:rPr>
              <a:t> amplifiée sur la voie publique est interdite.</a:t>
            </a:r>
            <a:endParaRPr lang="fr-FR" sz="1200" b="0" strike="noStrike" spc="-1">
              <a:latin typeface="Arial"/>
            </a:endParaRPr>
          </a:p>
          <a:p>
            <a:pPr>
              <a:lnSpc>
                <a:spcPct val="100000"/>
              </a:lnSpc>
            </a:pPr>
            <a:r>
              <a:rPr lang="fr-FR" sz="1200" b="0" strike="noStrike" spc="-1">
                <a:solidFill>
                  <a:srgbClr val="000000"/>
                </a:solidFill>
                <a:latin typeface="Arial"/>
                <a:ea typeface="DejaVu Sans"/>
              </a:rPr>
              <a:t> </a:t>
            </a:r>
            <a:endParaRPr lang="fr-FR" sz="1200" b="0" strike="noStrike" spc="-1">
              <a:latin typeface="Arial"/>
            </a:endParaRPr>
          </a:p>
          <a:p>
            <a:pPr>
              <a:lnSpc>
                <a:spcPct val="100000"/>
              </a:lnSpc>
            </a:pPr>
            <a:r>
              <a:rPr lang="fr-FR" sz="1200" b="1" strike="noStrike" spc="-1">
                <a:solidFill>
                  <a:srgbClr val="000000"/>
                </a:solidFill>
                <a:latin typeface="Arial"/>
                <a:ea typeface="DejaVu Sans"/>
              </a:rPr>
              <a:t>- les activités dansantes</a:t>
            </a:r>
            <a:r>
              <a:rPr lang="fr-FR" sz="1200" b="0" strike="noStrike" spc="-1">
                <a:solidFill>
                  <a:srgbClr val="000000"/>
                </a:solidFill>
                <a:latin typeface="Arial"/>
                <a:ea typeface="DejaVu Sans"/>
              </a:rPr>
              <a:t> dans tous les établissements recevant du public dont l’ouverture n’est pas interdite ainsi que dans l’espace public couvert ou non, demeurent interdites.</a:t>
            </a:r>
            <a:endParaRPr lang="fr-FR" sz="1200" b="0" strike="noStrike" spc="-1">
              <a:latin typeface="Arial"/>
            </a:endParaRPr>
          </a:p>
          <a:p>
            <a:pPr>
              <a:lnSpc>
                <a:spcPct val="100000"/>
              </a:lnSpc>
            </a:pPr>
            <a:r>
              <a:rPr lang="fr-FR" sz="1200" b="0" strike="noStrike" spc="-1">
                <a:solidFill>
                  <a:srgbClr val="000000"/>
                </a:solidFill>
                <a:latin typeface="Arial"/>
                <a:ea typeface="DejaVu Sans"/>
              </a:rPr>
              <a:t> </a:t>
            </a:r>
            <a:endParaRPr lang="fr-FR" sz="1200" b="0" strike="noStrike" spc="-1">
              <a:latin typeface="Arial"/>
            </a:endParaRPr>
          </a:p>
          <a:p>
            <a:pPr>
              <a:lnSpc>
                <a:spcPct val="100000"/>
              </a:lnSpc>
            </a:pPr>
            <a:r>
              <a:rPr lang="fr-FR" sz="1200" b="1" strike="noStrike" spc="-1">
                <a:solidFill>
                  <a:srgbClr val="000000"/>
                </a:solidFill>
                <a:latin typeface="Arial"/>
                <a:ea typeface="DejaVu Sans"/>
              </a:rPr>
              <a:t>-  la livraison à domicile</a:t>
            </a:r>
            <a:r>
              <a:rPr lang="fr-FR" sz="1200" b="0" strike="noStrike" spc="-1">
                <a:solidFill>
                  <a:srgbClr val="000000"/>
                </a:solidFill>
                <a:latin typeface="Arial"/>
                <a:ea typeface="DejaVu Sans"/>
              </a:rPr>
              <a:t> </a:t>
            </a:r>
            <a:r>
              <a:rPr lang="fr-FR" sz="1200" b="1" strike="noStrike" spc="-1">
                <a:solidFill>
                  <a:srgbClr val="000000"/>
                </a:solidFill>
                <a:latin typeface="Arial"/>
                <a:ea typeface="DejaVu Sans"/>
              </a:rPr>
              <a:t>après 22h est interdite</a:t>
            </a:r>
            <a:r>
              <a:rPr lang="fr-FR" sz="1200" b="0" strike="noStrike" spc="-1">
                <a:solidFill>
                  <a:srgbClr val="000000"/>
                </a:solidFill>
                <a:latin typeface="Arial"/>
                <a:ea typeface="DejaVu Sans"/>
              </a:rPr>
              <a:t>.</a:t>
            </a:r>
            <a:endParaRPr lang="fr-FR" sz="1200" b="0" strike="noStrike" spc="-1">
              <a:latin typeface="Arial"/>
            </a:endParaRPr>
          </a:p>
          <a:p>
            <a:pPr>
              <a:lnSpc>
                <a:spcPct val="100000"/>
              </a:lnSpc>
            </a:pPr>
            <a:r>
              <a:rPr lang="fr-FR" sz="1200" b="0" strike="noStrike" spc="-1">
                <a:solidFill>
                  <a:srgbClr val="000000"/>
                </a:solidFill>
                <a:latin typeface="Arial"/>
                <a:ea typeface="DejaVu Sans"/>
              </a:rPr>
              <a:t> </a:t>
            </a:r>
            <a:endParaRPr lang="fr-FR" sz="1200" b="0" strike="noStrike" spc="-1">
              <a:latin typeface="Arial"/>
            </a:endParaRPr>
          </a:p>
          <a:p>
            <a:pPr>
              <a:lnSpc>
                <a:spcPct val="100000"/>
              </a:lnSpc>
            </a:pPr>
            <a:r>
              <a:rPr lang="fr-FR" sz="1200" b="0" strike="noStrike" spc="-1">
                <a:solidFill>
                  <a:srgbClr val="000000"/>
                </a:solidFill>
                <a:latin typeface="Arial"/>
                <a:ea typeface="DejaVu Sans"/>
              </a:rPr>
              <a:t>-  les b</a:t>
            </a:r>
            <a:r>
              <a:rPr lang="fr-FR" sz="1200" b="1" strike="noStrike" spc="-1">
                <a:solidFill>
                  <a:srgbClr val="000000"/>
                </a:solidFill>
                <a:latin typeface="Arial"/>
                <a:ea typeface="DejaVu Sans"/>
              </a:rPr>
              <a:t>raderies, vides-greniers, brocantes, ventes au déballage et foires sont également interdites</a:t>
            </a:r>
            <a:r>
              <a:rPr lang="fr-FR" sz="1200" b="0" strike="noStrike" spc="-1">
                <a:solidFill>
                  <a:srgbClr val="000000"/>
                </a:solidFill>
                <a:latin typeface="Arial"/>
                <a:ea typeface="DejaVu Sans"/>
              </a:rPr>
              <a:t>.</a:t>
            </a:r>
            <a:endParaRPr lang="fr-FR" sz="1200" b="0" strike="noStrike" spc="-1">
              <a:latin typeface="Arial"/>
            </a:endParaRPr>
          </a:p>
          <a:p>
            <a:pPr>
              <a:lnSpc>
                <a:spcPct val="100000"/>
              </a:lnSpc>
            </a:pPr>
            <a:r>
              <a:rPr lang="fr-FR" sz="1200" b="1" strike="noStrike" spc="-1">
                <a:solidFill>
                  <a:srgbClr val="000000"/>
                </a:solidFill>
                <a:latin typeface="Arial"/>
                <a:ea typeface="DejaVu Sans"/>
              </a:rPr>
              <a:t> </a:t>
            </a:r>
            <a:endParaRPr lang="fr-FR" sz="1200" b="0" strike="noStrike" spc="-1">
              <a:latin typeface="Arial"/>
            </a:endParaRPr>
          </a:p>
          <a:p>
            <a:pPr>
              <a:lnSpc>
                <a:spcPct val="100000"/>
              </a:lnSpc>
            </a:pPr>
            <a:r>
              <a:rPr lang="fr-FR" sz="1200" b="1" strike="noStrike" spc="-1">
                <a:solidFill>
                  <a:srgbClr val="000000"/>
                </a:solidFill>
                <a:latin typeface="Arial"/>
                <a:ea typeface="DejaVu Sans"/>
              </a:rPr>
              <a:t>L’ensemble de ces mesures sont applicables pour une durée de 4 semaines, jusqu’au dimanche 2 mai 2021 inclus.</a:t>
            </a:r>
            <a:endParaRPr lang="fr-FR" sz="1200" b="0" strike="noStrike" spc="-1">
              <a:latin typeface="Arial"/>
            </a:endParaRPr>
          </a:p>
          <a:p>
            <a:pPr>
              <a:lnSpc>
                <a:spcPct val="150000"/>
              </a:lnSpc>
            </a:pPr>
            <a:endParaRPr lang="fr-FR" sz="1200" b="0" strike="noStrike" spc="-1">
              <a:latin typeface="Arial"/>
            </a:endParaRPr>
          </a:p>
          <a:p>
            <a:pPr>
              <a:lnSpc>
                <a:spcPct val="150000"/>
              </a:lnSpc>
            </a:pPr>
            <a:endParaRPr lang="fr-FR" sz="1200" b="0" strike="noStrike" spc="-1">
              <a:latin typeface="Arial"/>
            </a:endParaRPr>
          </a:p>
          <a:p>
            <a:pPr>
              <a:lnSpc>
                <a:spcPct val="150000"/>
              </a:lnSpc>
            </a:pPr>
            <a:endParaRPr lang="fr-FR" sz="1200" b="0" strike="noStrike" spc="-1">
              <a:latin typeface="Arial"/>
            </a:endParaRPr>
          </a:p>
        </p:txBody>
      </p:sp>
      <p:sp>
        <p:nvSpPr>
          <p:cNvPr id="450" name="CustomShape 5"/>
          <p:cNvSpPr/>
          <p:nvPr/>
        </p:nvSpPr>
        <p:spPr>
          <a:xfrm>
            <a:off x="4271760" y="925200"/>
            <a:ext cx="7309440" cy="5415840"/>
          </a:xfrm>
          <a:prstGeom prst="rect">
            <a:avLst/>
          </a:prstGeom>
          <a:noFill/>
          <a:ln>
            <a:noFill/>
          </a:ln>
        </p:spPr>
        <p:style>
          <a:lnRef idx="0">
            <a:scrgbClr r="0" g="0" b="0"/>
          </a:lnRef>
          <a:fillRef idx="0">
            <a:scrgbClr r="0" g="0" b="0"/>
          </a:fillRef>
          <a:effectRef idx="0">
            <a:scrgbClr r="0" g="0" b="0"/>
          </a:effectRef>
          <a:fontRef idx="minor"/>
        </p:style>
      </p:sp>
      <p:pic>
        <p:nvPicPr>
          <p:cNvPr id="451" name="Image 80"/>
          <p:cNvPicPr/>
          <p:nvPr/>
        </p:nvPicPr>
        <p:blipFill>
          <a:blip r:embed="rId2"/>
          <a:stretch/>
        </p:blipFill>
        <p:spPr>
          <a:xfrm>
            <a:off x="0" y="0"/>
            <a:ext cx="592920" cy="491040"/>
          </a:xfrm>
          <a:prstGeom prst="rect">
            <a:avLst/>
          </a:prstGeom>
          <a:ln>
            <a:noFill/>
          </a:ln>
        </p:spPr>
      </p:pic>
      <p:sp>
        <p:nvSpPr>
          <p:cNvPr id="452" name="CustomShape 6"/>
          <p:cNvSpPr/>
          <p:nvPr/>
        </p:nvSpPr>
        <p:spPr>
          <a:xfrm>
            <a:off x="3867480" y="5960880"/>
            <a:ext cx="7713720" cy="631440"/>
          </a:xfrm>
          <a:prstGeom prst="rect">
            <a:avLst/>
          </a:prstGeom>
          <a:solidFill>
            <a:srgbClr val="FFFFFF"/>
          </a:solidFill>
          <a:ln w="25560">
            <a:solidFill>
              <a:srgbClr val="4F81BD"/>
            </a:solidFill>
            <a:round/>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200" b="0" strike="noStrike" spc="-1">
                <a:solidFill>
                  <a:srgbClr val="000000"/>
                </a:solidFill>
                <a:latin typeface="Arial"/>
                <a:ea typeface="DejaVu Sans"/>
              </a:rPr>
              <a:t>Les </a:t>
            </a:r>
            <a:r>
              <a:rPr lang="fr-FR" sz="1200" b="1" strike="noStrike" spc="-1">
                <a:solidFill>
                  <a:srgbClr val="000000"/>
                </a:solidFill>
                <a:latin typeface="Arial"/>
                <a:ea typeface="DejaVu Sans"/>
              </a:rPr>
              <a:t>forces de sécurité intérieure</a:t>
            </a:r>
            <a:r>
              <a:rPr lang="fr-FR" sz="1200" b="0" strike="noStrike" spc="-1">
                <a:solidFill>
                  <a:srgbClr val="000000"/>
                </a:solidFill>
                <a:latin typeface="Arial"/>
                <a:ea typeface="DejaVu Sans"/>
              </a:rPr>
              <a:t> seront mobilisées dès ce week-end pour s’assurer du </a:t>
            </a:r>
            <a:r>
              <a:rPr lang="fr-FR" sz="1200" b="1" strike="noStrike" spc="-1">
                <a:solidFill>
                  <a:srgbClr val="000000"/>
                </a:solidFill>
                <a:latin typeface="Arial"/>
                <a:ea typeface="DejaVu Sans"/>
              </a:rPr>
              <a:t>strict respect</a:t>
            </a:r>
            <a:r>
              <a:rPr lang="fr-FR" sz="1200" b="0" strike="noStrike" spc="-1">
                <a:solidFill>
                  <a:srgbClr val="000000"/>
                </a:solidFill>
                <a:latin typeface="Arial"/>
                <a:ea typeface="DejaVu Sans"/>
              </a:rPr>
              <a:t> de ces dispositions. Une tolérance sera toutefois accordée pour les déplacements de longue distance pour rejoindre leur lieu de résidence jusqu'au 5 avril 2021 inclus </a:t>
            </a:r>
            <a:endParaRPr lang="fr-FR"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CustomShape 1"/>
          <p:cNvSpPr/>
          <p:nvPr/>
        </p:nvSpPr>
        <p:spPr>
          <a:xfrm>
            <a:off x="288000" y="624960"/>
            <a:ext cx="3354480" cy="3857040"/>
          </a:xfrm>
          <a:prstGeom prst="rect">
            <a:avLst/>
          </a:prstGeom>
          <a:solidFill>
            <a:srgbClr val="595959"/>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400" b="0" strike="noStrike" spc="-1">
                <a:solidFill>
                  <a:srgbClr val="FFFFFF"/>
                </a:solidFill>
                <a:latin typeface="Arial"/>
                <a:ea typeface="DejaVu Sans"/>
              </a:rPr>
              <a:t>Renforcement des mesures de lutte contre l’épidémie</a:t>
            </a:r>
            <a:r>
              <a:t/>
            </a:r>
            <a:br/>
            <a:endParaRPr lang="fr-FR" sz="2400" b="0" strike="noStrike" spc="-1">
              <a:latin typeface="Arial"/>
            </a:endParaRPr>
          </a:p>
          <a:p>
            <a:pPr>
              <a:lnSpc>
                <a:spcPct val="100000"/>
              </a:lnSpc>
            </a:pPr>
            <a:r>
              <a:rPr lang="fr-FR" sz="2400" b="0" strike="noStrike" spc="-1">
                <a:solidFill>
                  <a:srgbClr val="FFFFFF"/>
                </a:solidFill>
                <a:latin typeface="Arial"/>
                <a:ea typeface="DejaVu Sans"/>
              </a:rPr>
              <a:t>Contrôles à l’entrée du territoire</a:t>
            </a:r>
            <a:endParaRPr lang="fr-FR" sz="2400" b="0" strike="noStrike" spc="-1">
              <a:latin typeface="Arial"/>
            </a:endParaRPr>
          </a:p>
          <a:p>
            <a:pPr>
              <a:lnSpc>
                <a:spcPct val="100000"/>
              </a:lnSpc>
            </a:pPr>
            <a:endParaRPr lang="fr-FR" sz="2400" b="0" strike="noStrike" spc="-1">
              <a:latin typeface="Arial"/>
            </a:endParaRPr>
          </a:p>
          <a:p>
            <a:pPr>
              <a:lnSpc>
                <a:spcPct val="100000"/>
              </a:lnSpc>
            </a:pPr>
            <a:endParaRPr lang="fr-FR" sz="2400" b="0" strike="noStrike" spc="-1">
              <a:latin typeface="Arial"/>
            </a:endParaRPr>
          </a:p>
        </p:txBody>
      </p:sp>
      <p:sp>
        <p:nvSpPr>
          <p:cNvPr id="454" name="CustomShape 2"/>
          <p:cNvSpPr/>
          <p:nvPr/>
        </p:nvSpPr>
        <p:spPr>
          <a:xfrm>
            <a:off x="465480" y="731160"/>
            <a:ext cx="3354480" cy="3177720"/>
          </a:xfrm>
          <a:prstGeom prst="rect">
            <a:avLst/>
          </a:prstGeom>
          <a:noFill/>
          <a:ln>
            <a:noFill/>
          </a:ln>
        </p:spPr>
        <p:style>
          <a:lnRef idx="0">
            <a:scrgbClr r="0" g="0" b="0"/>
          </a:lnRef>
          <a:fillRef idx="0">
            <a:scrgbClr r="0" g="0" b="0"/>
          </a:fillRef>
          <a:effectRef idx="0">
            <a:scrgbClr r="0" g="0" b="0"/>
          </a:effectRef>
          <a:fontRef idx="minor"/>
        </p:style>
      </p:sp>
      <p:sp>
        <p:nvSpPr>
          <p:cNvPr id="455" name="CustomShape 3"/>
          <p:cNvSpPr/>
          <p:nvPr/>
        </p:nvSpPr>
        <p:spPr>
          <a:xfrm>
            <a:off x="288000" y="4631760"/>
            <a:ext cx="3354480" cy="192024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fr-FR" sz="1800" b="0" strike="noStrike" spc="-1">
                <a:solidFill>
                  <a:srgbClr val="FFFFFF"/>
                </a:solidFill>
                <a:latin typeface="Arial"/>
                <a:ea typeface="DejaVu Sans"/>
              </a:rPr>
              <a:t>Des mesures de contrôle renforcées pour les voyageurs en provenance  des pays les plus à risque.</a:t>
            </a:r>
            <a:endParaRPr lang="fr-FR" sz="1800" b="0" strike="noStrike" spc="-1">
              <a:latin typeface="Arial"/>
            </a:endParaRPr>
          </a:p>
          <a:p>
            <a:pPr algn="just">
              <a:lnSpc>
                <a:spcPct val="100000"/>
              </a:lnSpc>
            </a:pPr>
            <a:r>
              <a:rPr lang="fr-FR" sz="1800" b="0" i="1" strike="noStrike" spc="-1">
                <a:solidFill>
                  <a:srgbClr val="FFFFFF"/>
                </a:solidFill>
                <a:latin typeface="Arial"/>
                <a:ea typeface="DejaVu Sans"/>
              </a:rPr>
              <a:t>Décret et arrêté ministériel parus au J.O. du 23 avril</a:t>
            </a:r>
            <a:r>
              <a:rPr lang="fr-FR" sz="1800" b="0" strike="noStrike" spc="-1">
                <a:solidFill>
                  <a:srgbClr val="FFFFFF"/>
                </a:solidFill>
                <a:latin typeface="Arial"/>
                <a:ea typeface="DejaVu Sans"/>
              </a:rPr>
              <a:t> </a:t>
            </a:r>
            <a:endParaRPr lang="fr-FR" sz="1800" b="0" strike="noStrike" spc="-1">
              <a:latin typeface="Arial"/>
            </a:endParaRPr>
          </a:p>
          <a:p>
            <a:pPr algn="just">
              <a:lnSpc>
                <a:spcPct val="100000"/>
              </a:lnSpc>
            </a:pPr>
            <a:r>
              <a:rPr lang="fr-FR" sz="1800" b="0" strike="noStrike" spc="-1">
                <a:solidFill>
                  <a:srgbClr val="FFFFFF"/>
                </a:solidFill>
                <a:latin typeface="Arial"/>
                <a:ea typeface="DejaVu Sans"/>
              </a:rPr>
              <a:t> </a:t>
            </a:r>
            <a:endParaRPr lang="fr-FR" sz="1800" b="0" strike="noStrike" spc="-1">
              <a:latin typeface="Arial"/>
            </a:endParaRPr>
          </a:p>
        </p:txBody>
      </p:sp>
      <p:sp>
        <p:nvSpPr>
          <p:cNvPr id="456" name="CustomShape 4"/>
          <p:cNvSpPr/>
          <p:nvPr/>
        </p:nvSpPr>
        <p:spPr>
          <a:xfrm>
            <a:off x="3930120" y="624960"/>
            <a:ext cx="8093880" cy="549504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50000"/>
              </a:lnSpc>
            </a:pPr>
            <a:endParaRPr lang="fr-FR" sz="1800" b="0" strike="noStrike" spc="-1" dirty="0">
              <a:latin typeface="Arial"/>
            </a:endParaRPr>
          </a:p>
          <a:p>
            <a:pPr algn="just">
              <a:buClr>
                <a:srgbClr val="000000"/>
              </a:buClr>
              <a:buSzPct val="45000"/>
            </a:pPr>
            <a:r>
              <a:rPr lang="fr-FR" sz="1500" b="1" strike="noStrike" spc="-1" dirty="0">
                <a:solidFill>
                  <a:srgbClr val="000000"/>
                </a:solidFill>
                <a:latin typeface="Arial"/>
                <a:ea typeface="DejaVu Sans"/>
              </a:rPr>
              <a:t>Depuis le samedi 24 avril 2021, un isolement  de 10 jours est  imposé aux voyageurs en provenance de l'Argentine, du Brésil, du Chili, d'Afrique-du-Sud, d'Inde et du département de la Guyane</a:t>
            </a:r>
            <a:r>
              <a:rPr lang="fr-FR" sz="1500" b="0" strike="noStrike" spc="-1" dirty="0">
                <a:solidFill>
                  <a:srgbClr val="000000"/>
                </a:solidFill>
                <a:latin typeface="Arial"/>
                <a:ea typeface="DejaVu Sans"/>
              </a:rPr>
              <a:t>.</a:t>
            </a:r>
            <a:endParaRPr lang="fr-FR" sz="1500" b="0" strike="noStrike" spc="-1" dirty="0">
              <a:latin typeface="Arial"/>
            </a:endParaRPr>
          </a:p>
          <a:p>
            <a:pPr marL="216000" indent="-216000" algn="just">
              <a:buClr>
                <a:srgbClr val="000000"/>
              </a:buClr>
              <a:buSzPct val="45000"/>
              <a:buFont typeface="Wingdings" charset="2"/>
              <a:buChar char=""/>
            </a:pPr>
            <a:endParaRPr lang="fr-FR" sz="1500" b="0" strike="noStrike" spc="-1" dirty="0">
              <a:latin typeface="Arial"/>
            </a:endParaRPr>
          </a:p>
          <a:p>
            <a:pPr marL="216000" indent="-216000" algn="just">
              <a:buClr>
                <a:srgbClr val="000000"/>
              </a:buClr>
              <a:buFont typeface="Wingdings" charset="2"/>
              <a:buChar char=""/>
            </a:pPr>
            <a:r>
              <a:rPr lang="fr-FR" sz="1500" b="1" strike="noStrike" spc="-1" dirty="0">
                <a:solidFill>
                  <a:srgbClr val="000000"/>
                </a:solidFill>
                <a:latin typeface="Arial"/>
                <a:ea typeface="DejaVu Sans"/>
              </a:rPr>
              <a:t>Cet isolement est imposé à l’arrivée en France,</a:t>
            </a:r>
            <a:r>
              <a:rPr lang="fr-FR" sz="1500" b="0" strike="noStrike" spc="-1" dirty="0">
                <a:solidFill>
                  <a:srgbClr val="000000"/>
                </a:solidFill>
                <a:latin typeface="Arial"/>
                <a:ea typeface="DejaVu Sans"/>
              </a:rPr>
              <a:t> soit au domicile ou dans un lieu d'hébergement adapté,  il est accompagné de restriction des horaires de sortie (10h-12h) du lieu d'isolement. </a:t>
            </a:r>
            <a:endParaRPr lang="fr-FR" sz="1500" b="0" strike="noStrike" spc="-1" dirty="0">
              <a:latin typeface="Arial"/>
            </a:endParaRPr>
          </a:p>
          <a:p>
            <a:pPr marL="216000" indent="-216000" algn="just">
              <a:buClr>
                <a:srgbClr val="000000"/>
              </a:buClr>
              <a:buSzPct val="45000"/>
              <a:buFont typeface="Wingdings" charset="2"/>
              <a:buChar char=""/>
            </a:pPr>
            <a:endParaRPr lang="fr-FR" sz="1500" b="0" strike="noStrike" spc="-1" dirty="0">
              <a:latin typeface="Arial"/>
            </a:endParaRPr>
          </a:p>
          <a:p>
            <a:pPr marL="216000" indent="-216000" algn="just">
              <a:buClr>
                <a:srgbClr val="000000"/>
              </a:buClr>
              <a:buFont typeface="Wingdings" charset="2"/>
              <a:buChar char=""/>
            </a:pPr>
            <a:r>
              <a:rPr lang="fr-FR" sz="1500" b="1" strike="noStrike" spc="-1" dirty="0">
                <a:solidFill>
                  <a:srgbClr val="000000"/>
                </a:solidFill>
                <a:latin typeface="Arial"/>
                <a:ea typeface="DejaVu Sans"/>
              </a:rPr>
              <a:t>Des contrôles du respect de l’isolement</a:t>
            </a:r>
            <a:r>
              <a:rPr lang="fr-FR" sz="1500" b="0" strike="noStrike" spc="-1" dirty="0">
                <a:solidFill>
                  <a:srgbClr val="000000"/>
                </a:solidFill>
                <a:latin typeface="Arial"/>
                <a:ea typeface="DejaVu Sans"/>
              </a:rPr>
              <a:t> seront effectués au domicile par la police ou la gendarmerie nationale. En cas de non-respect, une amende de 1 000 € pourra être appliquée (1 300 € en cas de majoration).</a:t>
            </a:r>
            <a:endParaRPr lang="fr-FR" sz="1500" b="0" strike="noStrike" spc="-1" dirty="0">
              <a:latin typeface="Arial"/>
            </a:endParaRPr>
          </a:p>
          <a:p>
            <a:pPr marL="216000" indent="-216000" algn="just">
              <a:buClr>
                <a:srgbClr val="000000"/>
              </a:buClr>
              <a:buSzPct val="45000"/>
              <a:buFont typeface="Wingdings" charset="2"/>
              <a:buChar char=""/>
            </a:pPr>
            <a:endParaRPr lang="fr-FR" sz="1500" b="0" strike="noStrike" spc="-1" dirty="0">
              <a:latin typeface="Arial"/>
            </a:endParaRPr>
          </a:p>
          <a:p>
            <a:pPr marL="216000" indent="-216000" algn="just">
              <a:buClr>
                <a:srgbClr val="000000"/>
              </a:buClr>
              <a:buFont typeface="Wingdings" charset="2"/>
              <a:buChar char=""/>
            </a:pPr>
            <a:r>
              <a:rPr lang="fr-FR" sz="1500" b="1" strike="noStrike" spc="-1" dirty="0">
                <a:solidFill>
                  <a:srgbClr val="000000"/>
                </a:solidFill>
                <a:latin typeface="Arial"/>
                <a:ea typeface="DejaVu Sans"/>
              </a:rPr>
              <a:t>Les motifs et catégories de personnes autorisées à venir de ces différents pays en France sont également restreints</a:t>
            </a:r>
            <a:r>
              <a:rPr lang="fr-FR" sz="1500" b="0" strike="noStrike" spc="-1" dirty="0">
                <a:solidFill>
                  <a:srgbClr val="000000"/>
                </a:solidFill>
                <a:latin typeface="Arial"/>
                <a:ea typeface="DejaVu Sans"/>
              </a:rPr>
              <a:t> aux seuls ressortissants nationaux, leurs conjoints et enfants, et aux ressortissants de l'Union européenne ou d'un pays tiers ayant leur résidence principale en France.</a:t>
            </a:r>
            <a:endParaRPr lang="fr-FR" sz="1500" b="0" strike="noStrike" spc="-1" dirty="0">
              <a:latin typeface="Arial"/>
            </a:endParaRPr>
          </a:p>
          <a:p>
            <a:pPr marL="216000" indent="-216000">
              <a:buClr>
                <a:srgbClr val="000000"/>
              </a:buClr>
              <a:buSzPct val="45000"/>
              <a:buFont typeface="Wingdings" charset="2"/>
              <a:buChar char=""/>
            </a:pPr>
            <a:endParaRPr lang="fr-FR" sz="1500" b="0" strike="noStrike" spc="-1" dirty="0">
              <a:latin typeface="Arial"/>
            </a:endParaRPr>
          </a:p>
          <a:p>
            <a:pPr marL="216000" indent="-216000" algn="just">
              <a:buClr>
                <a:srgbClr val="000000"/>
              </a:buClr>
              <a:buFont typeface="Wingdings" charset="2"/>
              <a:buChar char=""/>
            </a:pPr>
            <a:r>
              <a:rPr lang="fr-FR" sz="1500" b="1" strike="noStrike" spc="-1" dirty="0">
                <a:solidFill>
                  <a:srgbClr val="000000"/>
                </a:solidFill>
                <a:latin typeface="Arial"/>
                <a:ea typeface="DejaVu Sans"/>
              </a:rPr>
              <a:t>Le dispositif de test avant l'embarquement est également renforcé</a:t>
            </a:r>
            <a:r>
              <a:rPr lang="fr-FR" sz="1500" b="0" strike="noStrike" spc="-1" dirty="0">
                <a:solidFill>
                  <a:srgbClr val="000000"/>
                </a:solidFill>
                <a:latin typeface="Arial"/>
                <a:ea typeface="DejaVu Sans"/>
              </a:rPr>
              <a:t> : un test PCR négatif de moins de 36h (au lieu de 72h), ou un test PCR négatif de moins de 72h accompagné d'un test antigénique négatif de moins de 24h seront désormais nécessaires pour entrer sur le territoire. La réalisation d'un test antigénique sera rendue systématique à l'arrivée en France, avant de quitter l'aéroport.</a:t>
            </a:r>
            <a:endParaRPr lang="fr-FR" sz="1500" b="0" strike="noStrike" spc="-1" dirty="0">
              <a:latin typeface="Arial"/>
            </a:endParaRPr>
          </a:p>
          <a:p>
            <a:pPr>
              <a:lnSpc>
                <a:spcPct val="150000"/>
              </a:lnSpc>
            </a:pPr>
            <a:endParaRPr lang="fr-FR" sz="1500" b="0" strike="noStrike" spc="-1" dirty="0">
              <a:latin typeface="Arial"/>
            </a:endParaRPr>
          </a:p>
          <a:p>
            <a:pPr>
              <a:lnSpc>
                <a:spcPct val="150000"/>
              </a:lnSpc>
            </a:pPr>
            <a:endParaRPr lang="fr-FR" sz="1500" b="0" strike="noStrike" spc="-1" dirty="0">
              <a:latin typeface="Arial"/>
            </a:endParaRPr>
          </a:p>
        </p:txBody>
      </p:sp>
      <p:sp>
        <p:nvSpPr>
          <p:cNvPr id="457" name="CustomShape 5"/>
          <p:cNvSpPr/>
          <p:nvPr/>
        </p:nvSpPr>
        <p:spPr>
          <a:xfrm>
            <a:off x="4271760" y="925200"/>
            <a:ext cx="7309440" cy="5415840"/>
          </a:xfrm>
          <a:prstGeom prst="rect">
            <a:avLst/>
          </a:prstGeom>
          <a:noFill/>
          <a:ln>
            <a:noFill/>
          </a:ln>
        </p:spPr>
        <p:style>
          <a:lnRef idx="0">
            <a:scrgbClr r="0" g="0" b="0"/>
          </a:lnRef>
          <a:fillRef idx="0">
            <a:scrgbClr r="0" g="0" b="0"/>
          </a:fillRef>
          <a:effectRef idx="0">
            <a:scrgbClr r="0" g="0" b="0"/>
          </a:effectRef>
          <a:fontRef idx="minor"/>
        </p:style>
      </p:sp>
      <p:pic>
        <p:nvPicPr>
          <p:cNvPr id="458" name="Image 80"/>
          <p:cNvPicPr/>
          <p:nvPr/>
        </p:nvPicPr>
        <p:blipFill>
          <a:blip r:embed="rId2"/>
          <a:stretch/>
        </p:blipFill>
        <p:spPr>
          <a:xfrm>
            <a:off x="0" y="0"/>
            <a:ext cx="592920" cy="491040"/>
          </a:xfrm>
          <a:prstGeom prst="rect">
            <a:avLst/>
          </a:prstGeom>
          <a:ln>
            <a:noFill/>
          </a:ln>
        </p:spPr>
      </p:pic>
      <p:sp>
        <p:nvSpPr>
          <p:cNvPr id="459" name="CustomShape 6"/>
          <p:cNvSpPr/>
          <p:nvPr/>
        </p:nvSpPr>
        <p:spPr>
          <a:xfrm>
            <a:off x="3930120" y="925200"/>
            <a:ext cx="8093880" cy="936000"/>
          </a:xfrm>
          <a:prstGeom prst="rect">
            <a:avLst/>
          </a:prstGeom>
          <a:noFill/>
          <a:ln w="25560">
            <a:solidFill>
              <a:srgbClr val="C00000"/>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CustomShape 1"/>
          <p:cNvSpPr/>
          <p:nvPr/>
        </p:nvSpPr>
        <p:spPr>
          <a:xfrm>
            <a:off x="466200" y="588960"/>
            <a:ext cx="3352320" cy="388980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461" name="CustomShape 2"/>
          <p:cNvSpPr/>
          <p:nvPr/>
        </p:nvSpPr>
        <p:spPr>
          <a:xfrm>
            <a:off x="466200" y="731520"/>
            <a:ext cx="3352320" cy="3175560"/>
          </a:xfrm>
          <a:prstGeom prst="rect">
            <a:avLst/>
          </a:prstGeom>
          <a:noFill/>
          <a:ln>
            <a:noFill/>
          </a:ln>
        </p:spPr>
        <p:style>
          <a:lnRef idx="0">
            <a:scrgbClr r="0" g="0" b="0"/>
          </a:lnRef>
          <a:fillRef idx="0">
            <a:scrgbClr r="0" g="0" b="0"/>
          </a:fillRef>
          <a:effectRef idx="0">
            <a:scrgbClr r="0" g="0" b="0"/>
          </a:effectRef>
          <a:fontRef idx="minor"/>
        </p:style>
      </p:sp>
      <p:sp>
        <p:nvSpPr>
          <p:cNvPr id="462" name="CustomShape 3"/>
          <p:cNvSpPr/>
          <p:nvPr/>
        </p:nvSpPr>
        <p:spPr>
          <a:xfrm>
            <a:off x="466200" y="4577400"/>
            <a:ext cx="3352320" cy="191808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463" name="CustomShape 4"/>
          <p:cNvSpPr/>
          <p:nvPr/>
        </p:nvSpPr>
        <p:spPr>
          <a:xfrm>
            <a:off x="3960000" y="588960"/>
            <a:ext cx="7711200" cy="590652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sp>
      <p:sp>
        <p:nvSpPr>
          <p:cNvPr id="464" name="CustomShape 5"/>
          <p:cNvSpPr/>
          <p:nvPr/>
        </p:nvSpPr>
        <p:spPr>
          <a:xfrm>
            <a:off x="3960000" y="588960"/>
            <a:ext cx="7711200" cy="5906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3000"/>
              </a:lnSpc>
              <a:spcBef>
                <a:spcPts val="1001"/>
              </a:spcBef>
              <a:spcAft>
                <a:spcPts val="1426"/>
              </a:spcAft>
            </a:pPr>
            <a:r>
              <a:rPr lang="fr-FR" sz="5400" b="1" strike="noStrike" spc="-1">
                <a:solidFill>
                  <a:srgbClr val="000000"/>
                </a:solidFill>
                <a:latin typeface="Arial"/>
                <a:ea typeface="DejaVu Sans"/>
              </a:rPr>
              <a:t>MESURES DE SOUTIEN A L’ECONOMIE</a:t>
            </a:r>
            <a:endParaRPr lang="fr-FR" sz="5400" b="0" strike="noStrike" spc="-1">
              <a:latin typeface="Arial"/>
            </a:endParaRPr>
          </a:p>
        </p:txBody>
      </p:sp>
      <p:pic>
        <p:nvPicPr>
          <p:cNvPr id="465" name="Image 80"/>
          <p:cNvPicPr/>
          <p:nvPr/>
        </p:nvPicPr>
        <p:blipFill>
          <a:blip r:embed="rId2"/>
          <a:stretch/>
        </p:blipFill>
        <p:spPr>
          <a:xfrm>
            <a:off x="0" y="0"/>
            <a:ext cx="592200" cy="490320"/>
          </a:xfrm>
          <a:prstGeom prst="rect">
            <a:avLst/>
          </a:prstGeom>
          <a:ln>
            <a:noFill/>
          </a:ln>
        </p:spPr>
      </p:pic>
      <p:sp>
        <p:nvSpPr>
          <p:cNvPr id="466" name="CustomShape 6"/>
          <p:cNvSpPr/>
          <p:nvPr/>
        </p:nvSpPr>
        <p:spPr>
          <a:xfrm>
            <a:off x="0" y="0"/>
            <a:ext cx="295200" cy="295200"/>
          </a:xfrm>
          <a:prstGeom prst="rect">
            <a:avLst/>
          </a:prstGeom>
          <a:noFill/>
          <a:ln>
            <a:noFill/>
          </a:ln>
        </p:spPr>
        <p:style>
          <a:lnRef idx="0">
            <a:scrgbClr r="0" g="0" b="0"/>
          </a:lnRef>
          <a:fillRef idx="0">
            <a:scrgbClr r="0" g="0" b="0"/>
          </a:fillRef>
          <a:effectRef idx="0">
            <a:scrgbClr r="0" g="0" b="0"/>
          </a:effectRef>
          <a:fontRef idx="minor"/>
        </p:style>
      </p:sp>
      <p:pic>
        <p:nvPicPr>
          <p:cNvPr id="467" name="Image 2"/>
          <p:cNvPicPr/>
          <p:nvPr/>
        </p:nvPicPr>
        <p:blipFill>
          <a:blip r:embed="rId3"/>
          <a:stretch/>
        </p:blipFill>
        <p:spPr>
          <a:xfrm>
            <a:off x="6994080" y="4632120"/>
            <a:ext cx="1643400" cy="899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alpha val="88000"/>
          </a:srgbClr>
        </a:solidFill>
        <a:effectLst/>
      </p:bgPr>
    </p:bg>
    <p:spTree>
      <p:nvGrpSpPr>
        <p:cNvPr id="1" name=""/>
        <p:cNvGrpSpPr/>
        <p:nvPr/>
      </p:nvGrpSpPr>
      <p:grpSpPr>
        <a:xfrm>
          <a:off x="0" y="0"/>
          <a:ext cx="0" cy="0"/>
          <a:chOff x="0" y="0"/>
          <a:chExt cx="0" cy="0"/>
        </a:xfrm>
      </p:grpSpPr>
      <p:sp>
        <p:nvSpPr>
          <p:cNvPr id="468" name="CustomShape 1"/>
          <p:cNvSpPr/>
          <p:nvPr/>
        </p:nvSpPr>
        <p:spPr>
          <a:xfrm>
            <a:off x="466200" y="586440"/>
            <a:ext cx="3278160" cy="354024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469" name="CustomShape 2"/>
          <p:cNvSpPr/>
          <p:nvPr/>
        </p:nvSpPr>
        <p:spPr>
          <a:xfrm>
            <a:off x="488880" y="586440"/>
            <a:ext cx="3255480" cy="32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600" b="1" strike="noStrike" spc="-1">
                <a:solidFill>
                  <a:srgbClr val="E7E6E6"/>
                </a:solidFill>
                <a:latin typeface="Arial"/>
                <a:ea typeface="DejaVu Sans"/>
              </a:rPr>
              <a:t>Renforcement des mesures de restriction sanitaire </a:t>
            </a:r>
            <a:endParaRPr lang="fr-FR" sz="3600" b="0" strike="noStrike" spc="-1">
              <a:latin typeface="Arial"/>
            </a:endParaRPr>
          </a:p>
        </p:txBody>
      </p:sp>
      <p:sp>
        <p:nvSpPr>
          <p:cNvPr id="470" name="CustomShape 3"/>
          <p:cNvSpPr/>
          <p:nvPr/>
        </p:nvSpPr>
        <p:spPr>
          <a:xfrm>
            <a:off x="466200" y="4629960"/>
            <a:ext cx="3278160" cy="171432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471" name="CustomShape 4"/>
          <p:cNvSpPr/>
          <p:nvPr/>
        </p:nvSpPr>
        <p:spPr>
          <a:xfrm>
            <a:off x="4379760" y="686880"/>
            <a:ext cx="6982560" cy="542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r>
              <a:rPr lang="fr-FR" sz="2000" b="1" strike="noStrike" spc="-1">
                <a:solidFill>
                  <a:srgbClr val="000000"/>
                </a:solidFill>
                <a:latin typeface="Calibri"/>
                <a:ea typeface="DejaVu Sans"/>
              </a:rPr>
              <a:t> </a:t>
            </a:r>
            <a:endParaRPr lang="fr-FR" sz="2000" b="0" strike="noStrike" spc="-1">
              <a:latin typeface="Arial"/>
            </a:endParaRPr>
          </a:p>
          <a:p>
            <a:pPr marL="228600" indent="-173520" algn="just">
              <a:lnSpc>
                <a:spcPct val="100000"/>
              </a:lnSpc>
              <a:spcBef>
                <a:spcPts val="1001"/>
              </a:spcBef>
            </a:pPr>
            <a:endParaRPr lang="fr-FR" sz="2000" b="0" strike="noStrike" spc="-1">
              <a:latin typeface="Arial"/>
            </a:endParaRPr>
          </a:p>
        </p:txBody>
      </p:sp>
      <p:sp>
        <p:nvSpPr>
          <p:cNvPr id="472" name="CustomShape 5"/>
          <p:cNvSpPr/>
          <p:nvPr/>
        </p:nvSpPr>
        <p:spPr>
          <a:xfrm>
            <a:off x="466200" y="4505760"/>
            <a:ext cx="3278160" cy="183852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600" b="0" strike="noStrike" spc="-1">
                <a:solidFill>
                  <a:srgbClr val="FFFFFF"/>
                </a:solidFill>
                <a:latin typeface="Arial"/>
                <a:ea typeface="DejaVu Sans"/>
              </a:rPr>
              <a:t>Les mesures de soutien à  l’économie </a:t>
            </a:r>
            <a:endParaRPr lang="fr-FR" sz="3600" b="0" strike="noStrike" spc="-1">
              <a:latin typeface="Arial"/>
            </a:endParaRPr>
          </a:p>
        </p:txBody>
      </p:sp>
      <p:sp>
        <p:nvSpPr>
          <p:cNvPr id="473" name="CustomShape 6"/>
          <p:cNvSpPr/>
          <p:nvPr/>
        </p:nvSpPr>
        <p:spPr>
          <a:xfrm>
            <a:off x="3960000" y="622440"/>
            <a:ext cx="8029440" cy="584424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gn="just">
              <a:lnSpc>
                <a:spcPct val="100000"/>
              </a:lnSpc>
            </a:pPr>
            <a:r>
              <a:rPr lang="fr-FR" sz="1400" b="0" strike="noStrike" spc="-1">
                <a:solidFill>
                  <a:srgbClr val="000000"/>
                </a:solidFill>
                <a:latin typeface="Arial"/>
                <a:ea typeface="DejaVu Sans"/>
              </a:rPr>
              <a:t>Dans le cadre du fonds de solidarité, une aide complémentaire au volet 1 à destination des entreprises est créée pour compenser leurs charges fixes. Cette aide peut couvrir, dans la limite de 10 millions d’euros, 70 % des charges fixes non couvertes par des contributions aux recettes des entreprises de plus de 50 salariés et 90 % pour les petites entreprises. </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1" u="sng" strike="noStrike" spc="-1">
                <a:solidFill>
                  <a:srgbClr val="000000"/>
                </a:solidFill>
                <a:uFillTx/>
                <a:latin typeface="Arial"/>
                <a:ea typeface="DejaVu Sans"/>
              </a:rPr>
              <a:t>Périodicité de versement </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Cette aide est versée de manière bimestrielle sur une période de 6 mois :</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	Première période d’éligibilité	:       janvier – février ;</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	Deuxième période d’éligibilité:      mars – avril	 ;</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	Troisième période d’éligibilité :      mai – juin .</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1" u="sng" strike="noStrike" spc="-1">
                <a:solidFill>
                  <a:srgbClr val="000000"/>
                </a:solidFill>
                <a:uFillTx/>
                <a:latin typeface="Arial"/>
                <a:ea typeface="DejaVu Sans"/>
              </a:rPr>
              <a:t>Critères d’éligibilité</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Les critères d’éligibilité de cette aide « coûts fixes » diffèrent en fonction de la catégorie de l’entreprise :</a:t>
            </a:r>
            <a:endParaRPr lang="fr-FR" sz="1400" b="0" strike="noStrike" spc="-1">
              <a:latin typeface="Arial"/>
            </a:endParaRPr>
          </a:p>
        </p:txBody>
      </p:sp>
      <p:pic>
        <p:nvPicPr>
          <p:cNvPr id="474" name="Image 80"/>
          <p:cNvPicPr/>
          <p:nvPr/>
        </p:nvPicPr>
        <p:blipFill>
          <a:blip r:embed="rId2"/>
          <a:stretch/>
        </p:blipFill>
        <p:spPr>
          <a:xfrm>
            <a:off x="0" y="0"/>
            <a:ext cx="593640" cy="491760"/>
          </a:xfrm>
          <a:prstGeom prst="rect">
            <a:avLst/>
          </a:prstGeom>
          <a:ln>
            <a:noFill/>
          </a:ln>
        </p:spPr>
      </p:pic>
      <p:sp>
        <p:nvSpPr>
          <p:cNvPr id="475" name="CustomShape 7"/>
          <p:cNvSpPr/>
          <p:nvPr/>
        </p:nvSpPr>
        <p:spPr>
          <a:xfrm>
            <a:off x="3960000" y="589320"/>
            <a:ext cx="8029440" cy="60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1800" b="1" u="sng" strike="noStrike" spc="-1">
                <a:solidFill>
                  <a:srgbClr val="333333"/>
                </a:solidFill>
                <a:uFillTx/>
                <a:latin typeface="Arial"/>
                <a:ea typeface="DejaVu Sans"/>
              </a:rPr>
              <a:t>Prise en charge des coûts fixes des entreprises</a:t>
            </a:r>
            <a:endParaRPr lang="fr-FR" sz="1800" b="0" strike="noStrike" spc="-1">
              <a:latin typeface="Arial"/>
            </a:endParaRPr>
          </a:p>
          <a:p>
            <a:pPr algn="ctr">
              <a:lnSpc>
                <a:spcPct val="100000"/>
              </a:lnSpc>
            </a:pPr>
            <a:r>
              <a:rPr lang="fr-FR" sz="1600" b="1" u="sng" strike="noStrike" spc="-1">
                <a:solidFill>
                  <a:srgbClr val="FFFFFF"/>
                </a:solidFill>
                <a:uFillTx/>
                <a:latin typeface="Arial"/>
                <a:ea typeface="DejaVu Sans"/>
              </a:rPr>
              <a:t> </a:t>
            </a:r>
            <a:r>
              <a:rPr lang="fr-FR" sz="1600" b="1" u="sng" strike="noStrike" spc="-1">
                <a:solidFill>
                  <a:srgbClr val="0000FF"/>
                </a:solidFill>
                <a:uFillTx/>
                <a:latin typeface="Arial"/>
                <a:ea typeface="DejaVu Sans"/>
                <a:hlinkClick r:id="rId3"/>
              </a:rPr>
              <a:t>Décret n° 2021-310 du 24 mars 2021</a:t>
            </a:r>
            <a:endParaRPr lang="fr-FR"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alpha val="88000"/>
          </a:srgbClr>
        </a:solidFill>
        <a:effectLst/>
      </p:bgPr>
    </p:bg>
    <p:spTree>
      <p:nvGrpSpPr>
        <p:cNvPr id="1" name=""/>
        <p:cNvGrpSpPr/>
        <p:nvPr/>
      </p:nvGrpSpPr>
      <p:grpSpPr>
        <a:xfrm>
          <a:off x="0" y="0"/>
          <a:ext cx="0" cy="0"/>
          <a:chOff x="0" y="0"/>
          <a:chExt cx="0" cy="0"/>
        </a:xfrm>
      </p:grpSpPr>
      <p:sp>
        <p:nvSpPr>
          <p:cNvPr id="476" name="CustomShape 1"/>
          <p:cNvSpPr/>
          <p:nvPr/>
        </p:nvSpPr>
        <p:spPr>
          <a:xfrm>
            <a:off x="466200" y="586440"/>
            <a:ext cx="3278160" cy="354024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477" name="CustomShape 2"/>
          <p:cNvSpPr/>
          <p:nvPr/>
        </p:nvSpPr>
        <p:spPr>
          <a:xfrm>
            <a:off x="488880" y="586440"/>
            <a:ext cx="3255480" cy="32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600" b="1" strike="noStrike" spc="-1">
                <a:solidFill>
                  <a:srgbClr val="E7E6E6"/>
                </a:solidFill>
                <a:latin typeface="Arial"/>
                <a:ea typeface="DejaVu Sans"/>
              </a:rPr>
              <a:t>Renforcement des mesures de restriction sanitaire </a:t>
            </a:r>
            <a:endParaRPr lang="fr-FR" sz="3600" b="0" strike="noStrike" spc="-1">
              <a:latin typeface="Arial"/>
            </a:endParaRPr>
          </a:p>
        </p:txBody>
      </p:sp>
      <p:sp>
        <p:nvSpPr>
          <p:cNvPr id="478" name="CustomShape 3"/>
          <p:cNvSpPr/>
          <p:nvPr/>
        </p:nvSpPr>
        <p:spPr>
          <a:xfrm>
            <a:off x="466200" y="4629960"/>
            <a:ext cx="3278160" cy="171432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479" name="CustomShape 4"/>
          <p:cNvSpPr/>
          <p:nvPr/>
        </p:nvSpPr>
        <p:spPr>
          <a:xfrm>
            <a:off x="4379760" y="686880"/>
            <a:ext cx="6982560" cy="542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r>
              <a:rPr lang="fr-FR" sz="2000" b="1" strike="noStrike" spc="-1">
                <a:solidFill>
                  <a:srgbClr val="000000"/>
                </a:solidFill>
                <a:latin typeface="Calibri"/>
                <a:ea typeface="DejaVu Sans"/>
              </a:rPr>
              <a:t> </a:t>
            </a:r>
            <a:endParaRPr lang="fr-FR" sz="2000" b="0" strike="noStrike" spc="-1">
              <a:latin typeface="Arial"/>
            </a:endParaRPr>
          </a:p>
          <a:p>
            <a:pPr marL="228600" indent="-173520" algn="just">
              <a:lnSpc>
                <a:spcPct val="100000"/>
              </a:lnSpc>
              <a:spcBef>
                <a:spcPts val="1001"/>
              </a:spcBef>
            </a:pPr>
            <a:endParaRPr lang="fr-FR" sz="2000" b="0" strike="noStrike" spc="-1">
              <a:latin typeface="Arial"/>
            </a:endParaRPr>
          </a:p>
        </p:txBody>
      </p:sp>
      <p:sp>
        <p:nvSpPr>
          <p:cNvPr id="480" name="CustomShape 5"/>
          <p:cNvSpPr/>
          <p:nvPr/>
        </p:nvSpPr>
        <p:spPr>
          <a:xfrm>
            <a:off x="466200" y="4505760"/>
            <a:ext cx="3278160" cy="183852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600" b="0" strike="noStrike" spc="-1">
                <a:solidFill>
                  <a:srgbClr val="FFFFFF"/>
                </a:solidFill>
                <a:latin typeface="Arial"/>
                <a:ea typeface="DejaVu Sans"/>
              </a:rPr>
              <a:t>Les mesures de soutien à  l’économie </a:t>
            </a:r>
            <a:endParaRPr lang="fr-FR" sz="3600" b="0" strike="noStrike" spc="-1">
              <a:latin typeface="Arial"/>
            </a:endParaRPr>
          </a:p>
        </p:txBody>
      </p:sp>
      <p:sp>
        <p:nvSpPr>
          <p:cNvPr id="481" name="CustomShape 6"/>
          <p:cNvSpPr/>
          <p:nvPr/>
        </p:nvSpPr>
        <p:spPr>
          <a:xfrm>
            <a:off x="3960000" y="586440"/>
            <a:ext cx="8029440" cy="584424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gn="just">
              <a:lnSpc>
                <a:spcPct val="100000"/>
              </a:lnSpc>
            </a:pPr>
            <a:r>
              <a:rPr lang="fr-FR" sz="1600" b="1" u="sng" strike="noStrike" spc="-1">
                <a:solidFill>
                  <a:srgbClr val="000000"/>
                </a:solidFill>
                <a:uFillTx/>
                <a:latin typeface="Arial"/>
                <a:ea typeface="DejaVu Sans"/>
              </a:rPr>
              <a:t>Cas n° 1 :</a:t>
            </a:r>
            <a:r>
              <a:rPr lang="fr-FR" sz="1600" b="0" strike="noStrike" spc="-1">
                <a:solidFill>
                  <a:srgbClr val="000000"/>
                </a:solidFill>
                <a:latin typeface="Arial"/>
                <a:ea typeface="DejaVu Sans"/>
              </a:rPr>
              <a:t>	</a:t>
            </a:r>
            <a:r>
              <a:rPr lang="fr-FR" sz="1600" b="1" u="sng" strike="noStrike" spc="-1">
                <a:solidFill>
                  <a:srgbClr val="000000"/>
                </a:solidFill>
                <a:uFillTx/>
                <a:latin typeface="Arial"/>
                <a:ea typeface="DejaVu Sans"/>
              </a:rPr>
              <a:t>Pour les entreprises de taille importante </a:t>
            </a: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r>
              <a:rPr lang="fr-FR" sz="1600" b="0" strike="noStrike" spc="-1">
                <a:solidFill>
                  <a:srgbClr val="000000"/>
                </a:solidFill>
                <a:latin typeface="Arial"/>
                <a:ea typeface="DejaVu Sans"/>
              </a:rPr>
              <a:t>1	Avoir perçu le fonds de solidarité pour au moins un des deux mois de la 		période d’éligibilité;</a:t>
            </a: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r>
              <a:rPr lang="fr-FR" sz="1600" b="0" strike="noStrike" spc="-1">
                <a:solidFill>
                  <a:srgbClr val="000000"/>
                </a:solidFill>
                <a:latin typeface="Arial"/>
                <a:ea typeface="DejaVu Sans"/>
              </a:rPr>
              <a:t>2	Avoir été créée au moins deux ans avant le premier jour de la période 		d’éligibilité;</a:t>
            </a: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r>
              <a:rPr lang="fr-FR" sz="1600" b="0" strike="noStrike" spc="-1">
                <a:solidFill>
                  <a:srgbClr val="000000"/>
                </a:solidFill>
                <a:latin typeface="Arial"/>
                <a:ea typeface="DejaVu Sans"/>
              </a:rPr>
              <a:t>3	Avoir une perte de chiffre d’affaires d’au moins 50 % sur la période 			d’éligibilité (c’est-à-dire sur la période de 	deux mois) par rapport au chiffre 	d’affaires réalisé sur la période de référence correspondant aux deux 			mêmes mois de l’année 2019;</a:t>
            </a: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r>
              <a:rPr lang="fr-FR" sz="1600" b="0" strike="noStrike" spc="-1">
                <a:solidFill>
                  <a:srgbClr val="000000"/>
                </a:solidFill>
                <a:latin typeface="Arial"/>
                <a:ea typeface="DejaVu Sans"/>
              </a:rPr>
              <a:t>4	Avoir un Excédent Brut d’Exploitation (EBE) négatif sur la période 			d’éligibilité;</a:t>
            </a:r>
            <a:endParaRPr lang="fr-FR" sz="1600" b="0" strike="noStrike" spc="-1">
              <a:latin typeface="Arial"/>
            </a:endParaRPr>
          </a:p>
        </p:txBody>
      </p:sp>
      <p:pic>
        <p:nvPicPr>
          <p:cNvPr id="482" name="Image 80"/>
          <p:cNvPicPr/>
          <p:nvPr/>
        </p:nvPicPr>
        <p:blipFill>
          <a:blip r:embed="rId2"/>
          <a:stretch/>
        </p:blipFill>
        <p:spPr>
          <a:xfrm>
            <a:off x="0" y="0"/>
            <a:ext cx="593640" cy="491760"/>
          </a:xfrm>
          <a:prstGeom prst="rect">
            <a:avLst/>
          </a:prstGeom>
          <a:ln>
            <a:noFill/>
          </a:ln>
        </p:spPr>
      </p:pic>
      <p:sp>
        <p:nvSpPr>
          <p:cNvPr id="483" name="CustomShape 7"/>
          <p:cNvSpPr/>
          <p:nvPr/>
        </p:nvSpPr>
        <p:spPr>
          <a:xfrm>
            <a:off x="3960000" y="589320"/>
            <a:ext cx="8029440" cy="60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1800" b="1" u="sng" strike="noStrike" spc="-1">
                <a:solidFill>
                  <a:srgbClr val="333333"/>
                </a:solidFill>
                <a:uFillTx/>
                <a:latin typeface="Arial"/>
                <a:ea typeface="DejaVu Sans"/>
              </a:rPr>
              <a:t>Prise en charge des coûts fixes des entreprises</a:t>
            </a:r>
            <a:endParaRPr lang="fr-FR" sz="1800" b="0" strike="noStrike" spc="-1">
              <a:latin typeface="Arial"/>
            </a:endParaRPr>
          </a:p>
          <a:p>
            <a:pPr algn="ctr">
              <a:lnSpc>
                <a:spcPct val="100000"/>
              </a:lnSpc>
            </a:pPr>
            <a:r>
              <a:rPr lang="fr-FR" sz="1600" b="1" u="sng" strike="noStrike" spc="-1">
                <a:solidFill>
                  <a:srgbClr val="FFFFFF"/>
                </a:solidFill>
                <a:uFillTx/>
                <a:latin typeface="Arial"/>
                <a:ea typeface="DejaVu Sans"/>
              </a:rPr>
              <a:t> </a:t>
            </a:r>
            <a:r>
              <a:rPr lang="fr-FR" sz="1600" b="1" u="sng" strike="noStrike" spc="-1">
                <a:solidFill>
                  <a:srgbClr val="0000FF"/>
                </a:solidFill>
                <a:uFillTx/>
                <a:latin typeface="Arial"/>
                <a:ea typeface="DejaVu Sans"/>
                <a:hlinkClick r:id="rId3"/>
              </a:rPr>
              <a:t>Décret n° 2021-310 du 24 mars 2021</a:t>
            </a:r>
            <a:endParaRPr lang="fr-FR"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alpha val="88000"/>
          </a:srgbClr>
        </a:solidFill>
        <a:effectLst/>
      </p:bgPr>
    </p:bg>
    <p:spTree>
      <p:nvGrpSpPr>
        <p:cNvPr id="1" name=""/>
        <p:cNvGrpSpPr/>
        <p:nvPr/>
      </p:nvGrpSpPr>
      <p:grpSpPr>
        <a:xfrm>
          <a:off x="0" y="0"/>
          <a:ext cx="0" cy="0"/>
          <a:chOff x="0" y="0"/>
          <a:chExt cx="0" cy="0"/>
        </a:xfrm>
      </p:grpSpPr>
      <p:sp>
        <p:nvSpPr>
          <p:cNvPr id="484" name="CustomShape 1"/>
          <p:cNvSpPr/>
          <p:nvPr/>
        </p:nvSpPr>
        <p:spPr>
          <a:xfrm>
            <a:off x="466200" y="586440"/>
            <a:ext cx="3278160" cy="354024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485" name="CustomShape 2"/>
          <p:cNvSpPr/>
          <p:nvPr/>
        </p:nvSpPr>
        <p:spPr>
          <a:xfrm>
            <a:off x="488880" y="586440"/>
            <a:ext cx="3255480" cy="32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600" b="1" strike="noStrike" spc="-1">
                <a:solidFill>
                  <a:srgbClr val="E7E6E6"/>
                </a:solidFill>
                <a:latin typeface="Arial"/>
                <a:ea typeface="DejaVu Sans"/>
              </a:rPr>
              <a:t>Renforcement des mesures de restriction sanitaire </a:t>
            </a:r>
            <a:endParaRPr lang="fr-FR" sz="3600" b="0" strike="noStrike" spc="-1">
              <a:latin typeface="Arial"/>
            </a:endParaRPr>
          </a:p>
        </p:txBody>
      </p:sp>
      <p:sp>
        <p:nvSpPr>
          <p:cNvPr id="486" name="CustomShape 3"/>
          <p:cNvSpPr/>
          <p:nvPr/>
        </p:nvSpPr>
        <p:spPr>
          <a:xfrm>
            <a:off x="466200" y="4629960"/>
            <a:ext cx="3278160" cy="171432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487" name="CustomShape 4"/>
          <p:cNvSpPr/>
          <p:nvPr/>
        </p:nvSpPr>
        <p:spPr>
          <a:xfrm>
            <a:off x="4379760" y="686880"/>
            <a:ext cx="6982560" cy="542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r>
              <a:rPr lang="fr-FR" sz="2000" b="1" strike="noStrike" spc="-1">
                <a:solidFill>
                  <a:srgbClr val="000000"/>
                </a:solidFill>
                <a:latin typeface="Calibri"/>
                <a:ea typeface="DejaVu Sans"/>
              </a:rPr>
              <a:t> </a:t>
            </a:r>
            <a:endParaRPr lang="fr-FR" sz="2000" b="0" strike="noStrike" spc="-1">
              <a:latin typeface="Arial"/>
            </a:endParaRPr>
          </a:p>
          <a:p>
            <a:pPr marL="228600" indent="-173520" algn="just">
              <a:lnSpc>
                <a:spcPct val="100000"/>
              </a:lnSpc>
              <a:spcBef>
                <a:spcPts val="1001"/>
              </a:spcBef>
            </a:pPr>
            <a:endParaRPr lang="fr-FR" sz="2000" b="0" strike="noStrike" spc="-1">
              <a:latin typeface="Arial"/>
            </a:endParaRPr>
          </a:p>
        </p:txBody>
      </p:sp>
      <p:sp>
        <p:nvSpPr>
          <p:cNvPr id="488" name="CustomShape 5"/>
          <p:cNvSpPr/>
          <p:nvPr/>
        </p:nvSpPr>
        <p:spPr>
          <a:xfrm>
            <a:off x="466200" y="4505760"/>
            <a:ext cx="3278160" cy="183852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600" b="0" strike="noStrike" spc="-1">
                <a:solidFill>
                  <a:srgbClr val="FFFFFF"/>
                </a:solidFill>
                <a:latin typeface="Arial"/>
                <a:ea typeface="DejaVu Sans"/>
              </a:rPr>
              <a:t>Les mesures de soutien à  l’économie </a:t>
            </a:r>
            <a:endParaRPr lang="fr-FR" sz="3600" b="0" strike="noStrike" spc="-1">
              <a:latin typeface="Arial"/>
            </a:endParaRPr>
          </a:p>
        </p:txBody>
      </p:sp>
      <p:sp>
        <p:nvSpPr>
          <p:cNvPr id="489" name="CustomShape 6"/>
          <p:cNvSpPr/>
          <p:nvPr/>
        </p:nvSpPr>
        <p:spPr>
          <a:xfrm>
            <a:off x="3960000" y="586440"/>
            <a:ext cx="8029440" cy="584424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600" b="1" u="sng" strike="noStrike" spc="-1">
                <a:solidFill>
                  <a:srgbClr val="000000"/>
                </a:solidFill>
                <a:uFillTx/>
                <a:latin typeface="Arial"/>
                <a:ea typeface="DejaVu Sans"/>
              </a:rPr>
              <a:t>Cas n° 1 :</a:t>
            </a:r>
            <a:r>
              <a:rPr lang="fr-FR" sz="1600" b="0" strike="noStrike" spc="-1">
                <a:solidFill>
                  <a:srgbClr val="000000"/>
                </a:solidFill>
                <a:latin typeface="Arial"/>
                <a:ea typeface="DejaVu Sans"/>
              </a:rPr>
              <a:t>	</a:t>
            </a:r>
            <a:r>
              <a:rPr lang="fr-FR" sz="1600" b="1" u="sng" strike="noStrike" spc="-1">
                <a:solidFill>
                  <a:srgbClr val="000000"/>
                </a:solidFill>
                <a:uFillTx/>
                <a:latin typeface="Arial"/>
                <a:ea typeface="DejaVu Sans"/>
              </a:rPr>
              <a:t>Pour les entreprises de taille importante </a:t>
            </a: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r>
              <a:rPr lang="fr-FR" sz="1400" b="0" strike="noStrike" spc="-1">
                <a:solidFill>
                  <a:srgbClr val="000000"/>
                </a:solidFill>
                <a:latin typeface="Arial"/>
                <a:ea typeface="DejaVu Sans"/>
              </a:rPr>
              <a:t>5	Avoir un chiffre d’affaires (CA) mensuel de référence supérieur à 1 M€ pour au moins un des deux mois de la période éligible, ou avoir réalisé en 2019 un chiffre d’affaires annuel supérieur à douze millions d’euros, ou faire partie d'un groupe dont le chiffre d'affaires annuel 2019 est supérieur à douze millions d'euros, sous réserve d’être dans une des situations suivantes :</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200" b="0" strike="noStrike" spc="-1">
                <a:solidFill>
                  <a:srgbClr val="000000"/>
                </a:solidFill>
                <a:latin typeface="Arial"/>
                <a:ea typeface="DejaVu Sans"/>
              </a:rPr>
              <a:t>	•	être interdite d’accueil du public de manière ininterrompue au cours de la période d’éligibilité, 	sur au moins un mois calendaire parmi les deux mois de la période d’éligibilité;</a:t>
            </a:r>
            <a:endParaRPr lang="fr-FR" sz="1200" b="0" strike="noStrike" spc="-1">
              <a:latin typeface="Arial"/>
            </a:endParaRPr>
          </a:p>
          <a:p>
            <a:pPr algn="just">
              <a:lnSpc>
                <a:spcPct val="100000"/>
              </a:lnSpc>
            </a:pPr>
            <a:endParaRPr lang="fr-FR" sz="1200" b="0" strike="noStrike" spc="-1">
              <a:latin typeface="Arial"/>
            </a:endParaRPr>
          </a:p>
          <a:p>
            <a:pPr algn="just">
              <a:lnSpc>
                <a:spcPct val="100000"/>
              </a:lnSpc>
            </a:pPr>
            <a:r>
              <a:rPr lang="fr-FR" sz="1200" b="0" strike="noStrike" spc="-1">
                <a:solidFill>
                  <a:srgbClr val="000000"/>
                </a:solidFill>
                <a:latin typeface="Arial"/>
                <a:ea typeface="DejaVu Sans"/>
              </a:rPr>
              <a:t>	•	ou exercer son activité principale dans un secteur mentionné à l’annexe 1 du décret du 30 		mars 2020 relatif au fonds de solidarité dans sa rédaction en vigueur au 11 mars 2021;</a:t>
            </a:r>
            <a:endParaRPr lang="fr-FR" sz="1200" b="0" strike="noStrike" spc="-1">
              <a:latin typeface="Arial"/>
            </a:endParaRPr>
          </a:p>
          <a:p>
            <a:pPr algn="just">
              <a:lnSpc>
                <a:spcPct val="100000"/>
              </a:lnSpc>
            </a:pPr>
            <a:endParaRPr lang="fr-FR" sz="1200" b="0" strike="noStrike" spc="-1">
              <a:latin typeface="Arial"/>
            </a:endParaRPr>
          </a:p>
          <a:p>
            <a:pPr algn="just">
              <a:lnSpc>
                <a:spcPct val="100000"/>
              </a:lnSpc>
            </a:pPr>
            <a:r>
              <a:rPr lang="fr-FR" sz="1200" b="0" strike="noStrike" spc="-1">
                <a:solidFill>
                  <a:srgbClr val="000000"/>
                </a:solidFill>
                <a:latin typeface="Arial"/>
                <a:ea typeface="DejaVu Sans"/>
              </a:rPr>
              <a:t>	•	ou exercer son activité principale dans un secteur mentionné à l’annexe 2 du décret du 30 		mars 2020 relatif au fonds de solidarité dans sa rédaction en vigueur au 11 mars 2021;</a:t>
            </a:r>
            <a:endParaRPr lang="fr-FR" sz="1200" b="0" strike="noStrike" spc="-1">
              <a:latin typeface="Arial"/>
            </a:endParaRPr>
          </a:p>
          <a:p>
            <a:pPr algn="just">
              <a:lnSpc>
                <a:spcPct val="100000"/>
              </a:lnSpc>
            </a:pPr>
            <a:endParaRPr lang="fr-FR" sz="1200" b="0" strike="noStrike" spc="-1">
              <a:latin typeface="Arial"/>
            </a:endParaRPr>
          </a:p>
          <a:p>
            <a:pPr algn="just">
              <a:lnSpc>
                <a:spcPct val="100000"/>
              </a:lnSpc>
            </a:pPr>
            <a:r>
              <a:rPr lang="fr-FR" sz="1200" b="0" strike="noStrike" spc="-1">
                <a:solidFill>
                  <a:srgbClr val="000000"/>
                </a:solidFill>
                <a:latin typeface="Arial"/>
                <a:ea typeface="DejaVu Sans"/>
              </a:rPr>
              <a:t>	•	ou exercer son activité principale dans le commerce de détail, à l’exception des automobiles 	et des motocycles, ou la location de biens immobiliers résidentiels, et sont domiciliées dans une 		commune mentionnée à l’annexe 3 du décret du 30mars 2020 précité ;</a:t>
            </a:r>
            <a:endParaRPr lang="fr-FR" sz="1200" b="0" strike="noStrike" spc="-1">
              <a:latin typeface="Arial"/>
            </a:endParaRPr>
          </a:p>
          <a:p>
            <a:pPr algn="just">
              <a:lnSpc>
                <a:spcPct val="100000"/>
              </a:lnSpc>
            </a:pPr>
            <a:endParaRPr lang="fr-FR" sz="1200" b="0" strike="noStrike" spc="-1">
              <a:latin typeface="Arial"/>
            </a:endParaRPr>
          </a:p>
          <a:p>
            <a:pPr algn="just">
              <a:lnSpc>
                <a:spcPct val="100000"/>
              </a:lnSpc>
            </a:pPr>
            <a:r>
              <a:rPr lang="fr-FR" sz="1200" b="0" strike="noStrike" spc="-1">
                <a:solidFill>
                  <a:srgbClr val="000000"/>
                </a:solidFill>
                <a:latin typeface="Arial"/>
                <a:ea typeface="DejaVu Sans"/>
              </a:rPr>
              <a:t>	•	ou exercer son activité principale dans le commerce de détail et avoir au moins un de ses 		magasins de vente situé dans un centre commercial comportant un ou plusieurs bâtiments dont la 	surface commerciale utile est supérieure ou égale à vingt mille mètres carrés, faisant l’objet d’une 		interdiction d’accueil du public sans 	interruption sur au moins un mois calendaire parmi les deux 		mois de la période éligible.</a:t>
            </a:r>
            <a:endParaRPr lang="fr-FR" sz="1200" b="0" strike="noStrike" spc="-1">
              <a:latin typeface="Arial"/>
            </a:endParaRPr>
          </a:p>
        </p:txBody>
      </p:sp>
      <p:pic>
        <p:nvPicPr>
          <p:cNvPr id="490" name="Image 80"/>
          <p:cNvPicPr/>
          <p:nvPr/>
        </p:nvPicPr>
        <p:blipFill>
          <a:blip r:embed="rId2"/>
          <a:stretch/>
        </p:blipFill>
        <p:spPr>
          <a:xfrm>
            <a:off x="0" y="0"/>
            <a:ext cx="593640" cy="491760"/>
          </a:xfrm>
          <a:prstGeom prst="rect">
            <a:avLst/>
          </a:prstGeom>
          <a:ln>
            <a:noFill/>
          </a:ln>
        </p:spPr>
      </p:pic>
      <p:sp>
        <p:nvSpPr>
          <p:cNvPr id="491" name="CustomShape 7"/>
          <p:cNvSpPr/>
          <p:nvPr/>
        </p:nvSpPr>
        <p:spPr>
          <a:xfrm>
            <a:off x="3960000" y="589320"/>
            <a:ext cx="8029440" cy="60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1800" b="1" u="sng" strike="noStrike" spc="-1">
                <a:solidFill>
                  <a:srgbClr val="333333"/>
                </a:solidFill>
                <a:uFillTx/>
                <a:latin typeface="Arial"/>
                <a:ea typeface="DejaVu Sans"/>
              </a:rPr>
              <a:t>Prise en charge des coûts fixes des entreprises</a:t>
            </a:r>
            <a:endParaRPr lang="fr-FR" sz="1800" b="0" strike="noStrike" spc="-1">
              <a:latin typeface="Arial"/>
            </a:endParaRPr>
          </a:p>
          <a:p>
            <a:pPr algn="ctr">
              <a:lnSpc>
                <a:spcPct val="100000"/>
              </a:lnSpc>
            </a:pPr>
            <a:r>
              <a:rPr lang="fr-FR" sz="1600" b="1" u="sng" strike="noStrike" spc="-1">
                <a:solidFill>
                  <a:srgbClr val="FFFFFF"/>
                </a:solidFill>
                <a:uFillTx/>
                <a:latin typeface="Arial"/>
                <a:ea typeface="DejaVu Sans"/>
              </a:rPr>
              <a:t> </a:t>
            </a:r>
            <a:r>
              <a:rPr lang="fr-FR" sz="1600" b="1" u="sng" strike="noStrike" spc="-1">
                <a:solidFill>
                  <a:srgbClr val="0000FF"/>
                </a:solidFill>
                <a:uFillTx/>
                <a:latin typeface="Arial"/>
                <a:ea typeface="DejaVu Sans"/>
                <a:hlinkClick r:id="rId3"/>
              </a:rPr>
              <a:t>Décret n° 2021-310 du 24 mars 2021</a:t>
            </a:r>
            <a:endParaRPr lang="fr-FR"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alpha val="88000"/>
          </a:srgbClr>
        </a:solidFill>
        <a:effectLst/>
      </p:bgPr>
    </p:bg>
    <p:spTree>
      <p:nvGrpSpPr>
        <p:cNvPr id="1" name=""/>
        <p:cNvGrpSpPr/>
        <p:nvPr/>
      </p:nvGrpSpPr>
      <p:grpSpPr>
        <a:xfrm>
          <a:off x="0" y="0"/>
          <a:ext cx="0" cy="0"/>
          <a:chOff x="0" y="0"/>
          <a:chExt cx="0" cy="0"/>
        </a:xfrm>
      </p:grpSpPr>
      <p:sp>
        <p:nvSpPr>
          <p:cNvPr id="492" name="CustomShape 1"/>
          <p:cNvSpPr/>
          <p:nvPr/>
        </p:nvSpPr>
        <p:spPr>
          <a:xfrm>
            <a:off x="466200" y="586440"/>
            <a:ext cx="3278160" cy="354024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493" name="CustomShape 2"/>
          <p:cNvSpPr/>
          <p:nvPr/>
        </p:nvSpPr>
        <p:spPr>
          <a:xfrm>
            <a:off x="488880" y="586440"/>
            <a:ext cx="3255480" cy="32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600" b="1" strike="noStrike" spc="-1">
                <a:solidFill>
                  <a:srgbClr val="E7E6E6"/>
                </a:solidFill>
                <a:latin typeface="Arial"/>
                <a:ea typeface="DejaVu Sans"/>
              </a:rPr>
              <a:t>Renforcement des mesures de restriction sanitaire </a:t>
            </a:r>
            <a:endParaRPr lang="fr-FR" sz="3600" b="0" strike="noStrike" spc="-1">
              <a:latin typeface="Arial"/>
            </a:endParaRPr>
          </a:p>
        </p:txBody>
      </p:sp>
      <p:sp>
        <p:nvSpPr>
          <p:cNvPr id="494" name="CustomShape 3"/>
          <p:cNvSpPr/>
          <p:nvPr/>
        </p:nvSpPr>
        <p:spPr>
          <a:xfrm>
            <a:off x="466200" y="4629960"/>
            <a:ext cx="3278160" cy="171432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495" name="CustomShape 4"/>
          <p:cNvSpPr/>
          <p:nvPr/>
        </p:nvSpPr>
        <p:spPr>
          <a:xfrm>
            <a:off x="4379760" y="686880"/>
            <a:ext cx="6982560" cy="542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r>
              <a:rPr lang="fr-FR" sz="2000" b="1" strike="noStrike" spc="-1">
                <a:solidFill>
                  <a:srgbClr val="000000"/>
                </a:solidFill>
                <a:latin typeface="Calibri"/>
                <a:ea typeface="DejaVu Sans"/>
              </a:rPr>
              <a:t> </a:t>
            </a:r>
            <a:endParaRPr lang="fr-FR" sz="2000" b="0" strike="noStrike" spc="-1">
              <a:latin typeface="Arial"/>
            </a:endParaRPr>
          </a:p>
          <a:p>
            <a:pPr marL="228600" indent="-173520" algn="just">
              <a:lnSpc>
                <a:spcPct val="100000"/>
              </a:lnSpc>
              <a:spcBef>
                <a:spcPts val="1001"/>
              </a:spcBef>
            </a:pPr>
            <a:endParaRPr lang="fr-FR" sz="2000" b="0" strike="noStrike" spc="-1">
              <a:latin typeface="Arial"/>
            </a:endParaRPr>
          </a:p>
        </p:txBody>
      </p:sp>
      <p:sp>
        <p:nvSpPr>
          <p:cNvPr id="496" name="CustomShape 5"/>
          <p:cNvSpPr/>
          <p:nvPr/>
        </p:nvSpPr>
        <p:spPr>
          <a:xfrm>
            <a:off x="466200" y="4505760"/>
            <a:ext cx="3278160" cy="183852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600" b="0" strike="noStrike" spc="-1">
                <a:solidFill>
                  <a:srgbClr val="FFFFFF"/>
                </a:solidFill>
                <a:latin typeface="Arial"/>
                <a:ea typeface="DejaVu Sans"/>
              </a:rPr>
              <a:t>Les mesures de soutien à  l’économie </a:t>
            </a:r>
            <a:endParaRPr lang="fr-FR" sz="3600" b="0" strike="noStrike" spc="-1">
              <a:latin typeface="Arial"/>
            </a:endParaRPr>
          </a:p>
        </p:txBody>
      </p:sp>
      <p:sp>
        <p:nvSpPr>
          <p:cNvPr id="497" name="CustomShape 6"/>
          <p:cNvSpPr/>
          <p:nvPr/>
        </p:nvSpPr>
        <p:spPr>
          <a:xfrm>
            <a:off x="3960000" y="586440"/>
            <a:ext cx="8029440" cy="584424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600" b="1" u="sng" strike="noStrike" spc="-1">
                <a:solidFill>
                  <a:srgbClr val="000000"/>
                </a:solidFill>
                <a:uFillTx/>
                <a:latin typeface="Arial"/>
                <a:ea typeface="DejaVu Sans"/>
              </a:rPr>
              <a:t>Cas n° 1 :</a:t>
            </a:r>
            <a:r>
              <a:rPr lang="fr-FR" sz="1600" b="0" strike="noStrike" spc="-1">
                <a:solidFill>
                  <a:srgbClr val="000000"/>
                </a:solidFill>
                <a:latin typeface="Arial"/>
                <a:ea typeface="DejaVu Sans"/>
              </a:rPr>
              <a:t>	</a:t>
            </a:r>
            <a:r>
              <a:rPr lang="fr-FR" sz="1600" b="1" u="sng" strike="noStrike" spc="-1">
                <a:solidFill>
                  <a:srgbClr val="000000"/>
                </a:solidFill>
                <a:uFillTx/>
                <a:latin typeface="Arial"/>
                <a:ea typeface="DejaVu Sans"/>
              </a:rPr>
              <a:t>Pour les entreprises de taille importante </a:t>
            </a: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r>
              <a:rPr lang="fr-FR" sz="1400" b="0" strike="noStrike" spc="-1">
                <a:solidFill>
                  <a:srgbClr val="000000"/>
                </a:solidFill>
                <a:latin typeface="Arial"/>
                <a:ea typeface="DejaVu Sans"/>
              </a:rPr>
              <a:t>5	Avoir un chiffre d’affaires (CA) mensuel de référence supérieur à 1 M€ pour au moins un des deux mois de la période éligible, ou avoir réalisé en 2019 un chiffre d’affaires annuel supérieur à douze millions d’euros, ou faire partie d'un groupe dont le chiffre d'affaires annuel 2019 est supérieur à douze millions d'euros, sous réserve d’être dans une des situations suivantes :</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200" b="0" strike="noStrike" spc="-1">
                <a:solidFill>
                  <a:srgbClr val="000000"/>
                </a:solidFill>
                <a:latin typeface="Arial"/>
                <a:ea typeface="DejaVu Sans"/>
              </a:rPr>
              <a:t>	•	être interdite d’accueil du public de manière ininterrompue au cours de la période d’éligibilité, 	sur au moins un mois calendaire parmi les deux mois de la période d’éligibilité;</a:t>
            </a:r>
            <a:endParaRPr lang="fr-FR" sz="1200" b="0" strike="noStrike" spc="-1">
              <a:latin typeface="Arial"/>
            </a:endParaRPr>
          </a:p>
          <a:p>
            <a:pPr algn="just">
              <a:lnSpc>
                <a:spcPct val="100000"/>
              </a:lnSpc>
            </a:pPr>
            <a:endParaRPr lang="fr-FR" sz="1200" b="0" strike="noStrike" spc="-1">
              <a:latin typeface="Arial"/>
            </a:endParaRPr>
          </a:p>
          <a:p>
            <a:pPr algn="just">
              <a:lnSpc>
                <a:spcPct val="100000"/>
              </a:lnSpc>
            </a:pPr>
            <a:r>
              <a:rPr lang="fr-FR" sz="1200" b="0" strike="noStrike" spc="-1">
                <a:solidFill>
                  <a:srgbClr val="000000"/>
                </a:solidFill>
                <a:latin typeface="Arial"/>
                <a:ea typeface="DejaVu Sans"/>
              </a:rPr>
              <a:t>	•	ou exercer son activité principale dans un secteur mentionné à l’annexe 1 du décret du 30 		mars 2020 relatif au fonds de solidarité dans sa rédaction en vigueur au 11 mars 2021;</a:t>
            </a:r>
            <a:endParaRPr lang="fr-FR" sz="1200" b="0" strike="noStrike" spc="-1">
              <a:latin typeface="Arial"/>
            </a:endParaRPr>
          </a:p>
          <a:p>
            <a:pPr algn="just">
              <a:lnSpc>
                <a:spcPct val="100000"/>
              </a:lnSpc>
            </a:pPr>
            <a:endParaRPr lang="fr-FR" sz="1200" b="0" strike="noStrike" spc="-1">
              <a:latin typeface="Arial"/>
            </a:endParaRPr>
          </a:p>
          <a:p>
            <a:pPr algn="just">
              <a:lnSpc>
                <a:spcPct val="100000"/>
              </a:lnSpc>
            </a:pPr>
            <a:r>
              <a:rPr lang="fr-FR" sz="1200" b="0" strike="noStrike" spc="-1">
                <a:solidFill>
                  <a:srgbClr val="000000"/>
                </a:solidFill>
                <a:latin typeface="Arial"/>
                <a:ea typeface="DejaVu Sans"/>
              </a:rPr>
              <a:t>	•	ou exercer son activité principale dans un secteur mentionné à l’annexe 2 du décret du 30 		mars 2020 relatif au fonds de solidarité dans sa rédaction en vigueur au 11 mars 2021;</a:t>
            </a:r>
            <a:endParaRPr lang="fr-FR" sz="1200" b="0" strike="noStrike" spc="-1">
              <a:latin typeface="Arial"/>
            </a:endParaRPr>
          </a:p>
          <a:p>
            <a:pPr algn="just">
              <a:lnSpc>
                <a:spcPct val="100000"/>
              </a:lnSpc>
            </a:pPr>
            <a:endParaRPr lang="fr-FR" sz="1200" b="0" strike="noStrike" spc="-1">
              <a:latin typeface="Arial"/>
            </a:endParaRPr>
          </a:p>
          <a:p>
            <a:pPr algn="just">
              <a:lnSpc>
                <a:spcPct val="100000"/>
              </a:lnSpc>
            </a:pPr>
            <a:r>
              <a:rPr lang="fr-FR" sz="1200" b="0" strike="noStrike" spc="-1">
                <a:solidFill>
                  <a:srgbClr val="000000"/>
                </a:solidFill>
                <a:latin typeface="Arial"/>
                <a:ea typeface="DejaVu Sans"/>
              </a:rPr>
              <a:t>	•	ou exercer son activité principale dans le commerce de détail, à l’exception des automobiles 	et des motocycles, ou la location de biens immobiliers résidentiels, et sont domiciliées dans une commune mentionnée à l’annexe 3 du décret du 30mars 2020 précité ;</a:t>
            </a:r>
            <a:endParaRPr lang="fr-FR" sz="1200" b="0" strike="noStrike" spc="-1">
              <a:latin typeface="Arial"/>
            </a:endParaRPr>
          </a:p>
          <a:p>
            <a:pPr algn="just">
              <a:lnSpc>
                <a:spcPct val="100000"/>
              </a:lnSpc>
            </a:pPr>
            <a:endParaRPr lang="fr-FR" sz="1200" b="0" strike="noStrike" spc="-1">
              <a:latin typeface="Arial"/>
            </a:endParaRPr>
          </a:p>
          <a:p>
            <a:pPr algn="just">
              <a:lnSpc>
                <a:spcPct val="100000"/>
              </a:lnSpc>
            </a:pPr>
            <a:r>
              <a:rPr lang="fr-FR" sz="1200" b="0" strike="noStrike" spc="-1">
                <a:solidFill>
                  <a:srgbClr val="000000"/>
                </a:solidFill>
                <a:latin typeface="Arial"/>
                <a:ea typeface="DejaVu Sans"/>
              </a:rPr>
              <a:t>	•	ou exercer son activité principale dans le commerce de détail et avoir au moins un de ses 		magasins de vente situé dans un centre commercial comportant un ou plusieurs bâtiments dont la 	surface commerciale utile est supérieure ou égale à vingt mille mètres carrés, faisant l’objet d’une interdiction d’accueil du public sans interruption sur au moins un mois calendaire parmi les deux mois de la période éligible.</a:t>
            </a:r>
            <a:endParaRPr lang="fr-FR" sz="1200" b="0" strike="noStrike" spc="-1">
              <a:latin typeface="Arial"/>
            </a:endParaRPr>
          </a:p>
        </p:txBody>
      </p:sp>
      <p:pic>
        <p:nvPicPr>
          <p:cNvPr id="498" name="Image 80"/>
          <p:cNvPicPr/>
          <p:nvPr/>
        </p:nvPicPr>
        <p:blipFill>
          <a:blip r:embed="rId2"/>
          <a:stretch/>
        </p:blipFill>
        <p:spPr>
          <a:xfrm>
            <a:off x="0" y="0"/>
            <a:ext cx="593640" cy="491760"/>
          </a:xfrm>
          <a:prstGeom prst="rect">
            <a:avLst/>
          </a:prstGeom>
          <a:ln>
            <a:noFill/>
          </a:ln>
        </p:spPr>
      </p:pic>
      <p:sp>
        <p:nvSpPr>
          <p:cNvPr id="499" name="CustomShape 7"/>
          <p:cNvSpPr/>
          <p:nvPr/>
        </p:nvSpPr>
        <p:spPr>
          <a:xfrm>
            <a:off x="3960000" y="589320"/>
            <a:ext cx="8029440" cy="60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1800" b="1" u="sng" strike="noStrike" spc="-1">
                <a:solidFill>
                  <a:srgbClr val="333333"/>
                </a:solidFill>
                <a:uFillTx/>
                <a:latin typeface="Arial"/>
                <a:ea typeface="DejaVu Sans"/>
              </a:rPr>
              <a:t>Prise en charge des coûts fixes des entreprises</a:t>
            </a:r>
            <a:endParaRPr lang="fr-FR" sz="1800" b="0" strike="noStrike" spc="-1">
              <a:latin typeface="Arial"/>
            </a:endParaRPr>
          </a:p>
          <a:p>
            <a:pPr algn="ctr">
              <a:lnSpc>
                <a:spcPct val="100000"/>
              </a:lnSpc>
            </a:pPr>
            <a:r>
              <a:rPr lang="fr-FR" sz="1600" b="1" u="sng" strike="noStrike" spc="-1">
                <a:solidFill>
                  <a:srgbClr val="FFFFFF"/>
                </a:solidFill>
                <a:uFillTx/>
                <a:latin typeface="Arial"/>
                <a:ea typeface="DejaVu Sans"/>
              </a:rPr>
              <a:t> </a:t>
            </a:r>
            <a:r>
              <a:rPr lang="fr-FR" sz="1600" b="1" u="sng" strike="noStrike" spc="-1">
                <a:solidFill>
                  <a:srgbClr val="0000FF"/>
                </a:solidFill>
                <a:uFillTx/>
                <a:latin typeface="Arial"/>
                <a:ea typeface="DejaVu Sans"/>
                <a:hlinkClick r:id="rId3"/>
              </a:rPr>
              <a:t>Décret n° 2021-310 du 24 mars 2021</a:t>
            </a:r>
            <a:endParaRPr lang="fr-FR"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alpha val="88000"/>
          </a:srgbClr>
        </a:solidFill>
        <a:effectLst/>
      </p:bgPr>
    </p:bg>
    <p:spTree>
      <p:nvGrpSpPr>
        <p:cNvPr id="1" name=""/>
        <p:cNvGrpSpPr/>
        <p:nvPr/>
      </p:nvGrpSpPr>
      <p:grpSpPr>
        <a:xfrm>
          <a:off x="0" y="0"/>
          <a:ext cx="0" cy="0"/>
          <a:chOff x="0" y="0"/>
          <a:chExt cx="0" cy="0"/>
        </a:xfrm>
      </p:grpSpPr>
      <p:sp>
        <p:nvSpPr>
          <p:cNvPr id="500" name="CustomShape 1"/>
          <p:cNvSpPr/>
          <p:nvPr/>
        </p:nvSpPr>
        <p:spPr>
          <a:xfrm>
            <a:off x="466200" y="586440"/>
            <a:ext cx="3278160" cy="354024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501" name="CustomShape 2"/>
          <p:cNvSpPr/>
          <p:nvPr/>
        </p:nvSpPr>
        <p:spPr>
          <a:xfrm>
            <a:off x="488880" y="586440"/>
            <a:ext cx="3255480" cy="32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600" b="1" strike="noStrike" spc="-1">
                <a:solidFill>
                  <a:srgbClr val="E7E6E6"/>
                </a:solidFill>
                <a:latin typeface="Arial"/>
                <a:ea typeface="DejaVu Sans"/>
              </a:rPr>
              <a:t>Renforcement des mesures de restriction sanitaire </a:t>
            </a:r>
            <a:endParaRPr lang="fr-FR" sz="3600" b="0" strike="noStrike" spc="-1">
              <a:latin typeface="Arial"/>
            </a:endParaRPr>
          </a:p>
        </p:txBody>
      </p:sp>
      <p:sp>
        <p:nvSpPr>
          <p:cNvPr id="502" name="CustomShape 3"/>
          <p:cNvSpPr/>
          <p:nvPr/>
        </p:nvSpPr>
        <p:spPr>
          <a:xfrm>
            <a:off x="466200" y="4629960"/>
            <a:ext cx="3278160" cy="171432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503" name="CustomShape 4"/>
          <p:cNvSpPr/>
          <p:nvPr/>
        </p:nvSpPr>
        <p:spPr>
          <a:xfrm>
            <a:off x="4379760" y="686880"/>
            <a:ext cx="6982560" cy="542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r>
              <a:rPr lang="fr-FR" sz="2000" b="1" strike="noStrike" spc="-1">
                <a:solidFill>
                  <a:srgbClr val="000000"/>
                </a:solidFill>
                <a:latin typeface="Calibri"/>
                <a:ea typeface="DejaVu Sans"/>
              </a:rPr>
              <a:t> </a:t>
            </a:r>
            <a:endParaRPr lang="fr-FR" sz="2000" b="0" strike="noStrike" spc="-1">
              <a:latin typeface="Arial"/>
            </a:endParaRPr>
          </a:p>
          <a:p>
            <a:pPr marL="228600" indent="-173520" algn="just">
              <a:lnSpc>
                <a:spcPct val="100000"/>
              </a:lnSpc>
              <a:spcBef>
                <a:spcPts val="1001"/>
              </a:spcBef>
            </a:pPr>
            <a:endParaRPr lang="fr-FR" sz="2000" b="0" strike="noStrike" spc="-1">
              <a:latin typeface="Arial"/>
            </a:endParaRPr>
          </a:p>
        </p:txBody>
      </p:sp>
      <p:sp>
        <p:nvSpPr>
          <p:cNvPr id="504" name="CustomShape 5"/>
          <p:cNvSpPr/>
          <p:nvPr/>
        </p:nvSpPr>
        <p:spPr>
          <a:xfrm>
            <a:off x="466200" y="4505760"/>
            <a:ext cx="3278160" cy="183852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600" b="0" strike="noStrike" spc="-1">
                <a:solidFill>
                  <a:srgbClr val="FFFFFF"/>
                </a:solidFill>
                <a:latin typeface="Arial"/>
                <a:ea typeface="DejaVu Sans"/>
              </a:rPr>
              <a:t>Les mesures de soutien à  l’économie </a:t>
            </a:r>
            <a:endParaRPr lang="fr-FR" sz="3600" b="0" strike="noStrike" spc="-1">
              <a:latin typeface="Arial"/>
            </a:endParaRPr>
          </a:p>
        </p:txBody>
      </p:sp>
      <p:sp>
        <p:nvSpPr>
          <p:cNvPr id="505" name="CustomShape 6"/>
          <p:cNvSpPr/>
          <p:nvPr/>
        </p:nvSpPr>
        <p:spPr>
          <a:xfrm>
            <a:off x="3960000" y="622440"/>
            <a:ext cx="8029440" cy="584424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400" b="1" u="sng" strike="noStrike" spc="-1">
                <a:solidFill>
                  <a:srgbClr val="000000"/>
                </a:solidFill>
                <a:uFillTx/>
                <a:latin typeface="Arial"/>
                <a:ea typeface="DejaVu Sans"/>
              </a:rPr>
              <a:t>Cas n°2 :</a:t>
            </a:r>
            <a:r>
              <a:rPr lang="fr-FR" sz="1400" b="1" strike="noStrike" spc="-1">
                <a:solidFill>
                  <a:srgbClr val="000000"/>
                </a:solidFill>
                <a:latin typeface="Arial"/>
                <a:ea typeface="DejaVu Sans"/>
              </a:rPr>
              <a:t>	</a:t>
            </a:r>
            <a:r>
              <a:rPr lang="fr-FR" sz="1400" b="1" u="sng" strike="noStrike" spc="-1">
                <a:solidFill>
                  <a:srgbClr val="000000"/>
                </a:solidFill>
                <a:uFillTx/>
                <a:latin typeface="Arial"/>
                <a:ea typeface="DejaVu Sans"/>
              </a:rPr>
              <a:t>Pour les petites entreprises des secteurs ayant des coûts fixes élevés</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1	Avoir perçu le fonds de solidarité pour au moins un mois des deux mois de la période 	d’éligibilité ;</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2	Avoir été créée au moins deux ans avant le premier jour de la période d’éligibilité ;</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3	Avoir une perte de chiffre d’affaires d’au moins 50 % sur la période d’éligibilité (c’est-à-	dire sur la période de deux mois) par rapport au chiffre d’affaires réalisé sur la période de référence correspondant aux deux mêmes mois de l’année 2019 ;</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4	Avoir un Excédent Brut d’Exploitation (EBE) négatif sur la période d’éligibilité ;</a:t>
            </a:r>
            <a:endParaRPr lang="fr-FR" sz="1400" b="0" strike="noStrike" spc="-1">
              <a:latin typeface="Arial"/>
            </a:endParaRPr>
          </a:p>
        </p:txBody>
      </p:sp>
      <p:pic>
        <p:nvPicPr>
          <p:cNvPr id="506" name="Image 80"/>
          <p:cNvPicPr/>
          <p:nvPr/>
        </p:nvPicPr>
        <p:blipFill>
          <a:blip r:embed="rId2"/>
          <a:stretch/>
        </p:blipFill>
        <p:spPr>
          <a:xfrm>
            <a:off x="0" y="0"/>
            <a:ext cx="593640" cy="491760"/>
          </a:xfrm>
          <a:prstGeom prst="rect">
            <a:avLst/>
          </a:prstGeom>
          <a:ln>
            <a:noFill/>
          </a:ln>
        </p:spPr>
      </p:pic>
      <p:sp>
        <p:nvSpPr>
          <p:cNvPr id="507" name="CustomShape 7"/>
          <p:cNvSpPr/>
          <p:nvPr/>
        </p:nvSpPr>
        <p:spPr>
          <a:xfrm>
            <a:off x="3960000" y="589320"/>
            <a:ext cx="8029440" cy="60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1800" b="1" u="sng" strike="noStrike" spc="-1">
                <a:solidFill>
                  <a:srgbClr val="333333"/>
                </a:solidFill>
                <a:uFillTx/>
                <a:latin typeface="Arial"/>
                <a:ea typeface="DejaVu Sans"/>
              </a:rPr>
              <a:t>Prise en charge des coûts fixes des entreprises</a:t>
            </a:r>
            <a:endParaRPr lang="fr-FR" sz="1800" b="0" strike="noStrike" spc="-1">
              <a:latin typeface="Arial"/>
            </a:endParaRPr>
          </a:p>
          <a:p>
            <a:pPr algn="ctr">
              <a:lnSpc>
                <a:spcPct val="100000"/>
              </a:lnSpc>
            </a:pPr>
            <a:r>
              <a:rPr lang="fr-FR" sz="1600" b="1" u="sng" strike="noStrike" spc="-1">
                <a:solidFill>
                  <a:srgbClr val="FFFFFF"/>
                </a:solidFill>
                <a:uFillTx/>
                <a:latin typeface="Arial"/>
                <a:ea typeface="DejaVu Sans"/>
              </a:rPr>
              <a:t> </a:t>
            </a:r>
            <a:r>
              <a:rPr lang="fr-FR" sz="1600" b="1" u="sng" strike="noStrike" spc="-1">
                <a:solidFill>
                  <a:srgbClr val="0000FF"/>
                </a:solidFill>
                <a:uFillTx/>
                <a:latin typeface="Arial"/>
                <a:ea typeface="DejaVu Sans"/>
                <a:hlinkClick r:id="rId3"/>
              </a:rPr>
              <a:t>Décret n° 2021-310 du 24 mars 2021</a:t>
            </a:r>
            <a:endParaRPr lang="fr-FR"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alpha val="88000"/>
          </a:srgbClr>
        </a:solidFill>
        <a:effectLst/>
      </p:bgPr>
    </p:bg>
    <p:spTree>
      <p:nvGrpSpPr>
        <p:cNvPr id="1" name=""/>
        <p:cNvGrpSpPr/>
        <p:nvPr/>
      </p:nvGrpSpPr>
      <p:grpSpPr>
        <a:xfrm>
          <a:off x="0" y="0"/>
          <a:ext cx="0" cy="0"/>
          <a:chOff x="0" y="0"/>
          <a:chExt cx="0" cy="0"/>
        </a:xfrm>
      </p:grpSpPr>
      <p:sp>
        <p:nvSpPr>
          <p:cNvPr id="508" name="CustomShape 1"/>
          <p:cNvSpPr/>
          <p:nvPr/>
        </p:nvSpPr>
        <p:spPr>
          <a:xfrm>
            <a:off x="466200" y="586440"/>
            <a:ext cx="3278160" cy="354024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509" name="CustomShape 2"/>
          <p:cNvSpPr/>
          <p:nvPr/>
        </p:nvSpPr>
        <p:spPr>
          <a:xfrm>
            <a:off x="488880" y="586440"/>
            <a:ext cx="3255480" cy="32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600" b="1" strike="noStrike" spc="-1">
                <a:solidFill>
                  <a:srgbClr val="E7E6E6"/>
                </a:solidFill>
                <a:latin typeface="Arial"/>
                <a:ea typeface="DejaVu Sans"/>
              </a:rPr>
              <a:t>Renforcement des mesures de restriction sanitaire </a:t>
            </a:r>
            <a:endParaRPr lang="fr-FR" sz="3600" b="0" strike="noStrike" spc="-1">
              <a:latin typeface="Arial"/>
            </a:endParaRPr>
          </a:p>
        </p:txBody>
      </p:sp>
      <p:sp>
        <p:nvSpPr>
          <p:cNvPr id="510" name="CustomShape 3"/>
          <p:cNvSpPr/>
          <p:nvPr/>
        </p:nvSpPr>
        <p:spPr>
          <a:xfrm>
            <a:off x="466200" y="4629960"/>
            <a:ext cx="3278160" cy="171432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511" name="CustomShape 4"/>
          <p:cNvSpPr/>
          <p:nvPr/>
        </p:nvSpPr>
        <p:spPr>
          <a:xfrm>
            <a:off x="4379760" y="686880"/>
            <a:ext cx="6982560" cy="542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r>
              <a:rPr lang="fr-FR" sz="2000" b="1" strike="noStrike" spc="-1">
                <a:solidFill>
                  <a:srgbClr val="000000"/>
                </a:solidFill>
                <a:latin typeface="Calibri"/>
                <a:ea typeface="DejaVu Sans"/>
              </a:rPr>
              <a:t> </a:t>
            </a:r>
            <a:endParaRPr lang="fr-FR" sz="2000" b="0" strike="noStrike" spc="-1">
              <a:latin typeface="Arial"/>
            </a:endParaRPr>
          </a:p>
          <a:p>
            <a:pPr marL="228600" indent="-173520" algn="just">
              <a:lnSpc>
                <a:spcPct val="100000"/>
              </a:lnSpc>
              <a:spcBef>
                <a:spcPts val="1001"/>
              </a:spcBef>
            </a:pPr>
            <a:endParaRPr lang="fr-FR" sz="2000" b="0" strike="noStrike" spc="-1">
              <a:latin typeface="Arial"/>
            </a:endParaRPr>
          </a:p>
        </p:txBody>
      </p:sp>
      <p:sp>
        <p:nvSpPr>
          <p:cNvPr id="512" name="CustomShape 5"/>
          <p:cNvSpPr/>
          <p:nvPr/>
        </p:nvSpPr>
        <p:spPr>
          <a:xfrm>
            <a:off x="466200" y="4505760"/>
            <a:ext cx="3278160" cy="183852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600" b="0" strike="noStrike" spc="-1">
                <a:solidFill>
                  <a:srgbClr val="FFFFFF"/>
                </a:solidFill>
                <a:latin typeface="Arial"/>
                <a:ea typeface="DejaVu Sans"/>
              </a:rPr>
              <a:t>Les mesures de soutien à  l’économie </a:t>
            </a:r>
            <a:endParaRPr lang="fr-FR" sz="3600" b="0" strike="noStrike" spc="-1">
              <a:latin typeface="Arial"/>
            </a:endParaRPr>
          </a:p>
        </p:txBody>
      </p:sp>
      <p:sp>
        <p:nvSpPr>
          <p:cNvPr id="513" name="CustomShape 6"/>
          <p:cNvSpPr/>
          <p:nvPr/>
        </p:nvSpPr>
        <p:spPr>
          <a:xfrm>
            <a:off x="3960000" y="586440"/>
            <a:ext cx="8029440" cy="595800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400" b="1" u="sng" strike="noStrike" spc="-1">
                <a:solidFill>
                  <a:srgbClr val="000000"/>
                </a:solidFill>
                <a:uFillTx/>
                <a:latin typeface="Arial"/>
                <a:ea typeface="DejaVu Sans"/>
              </a:rPr>
              <a:t>Cas n°2 :</a:t>
            </a:r>
            <a:r>
              <a:rPr lang="fr-FR" sz="1400" b="1" strike="noStrike" spc="-1">
                <a:solidFill>
                  <a:srgbClr val="000000"/>
                </a:solidFill>
                <a:latin typeface="Arial"/>
                <a:ea typeface="DejaVu Sans"/>
              </a:rPr>
              <a:t>	</a:t>
            </a:r>
            <a:r>
              <a:rPr lang="fr-FR" sz="1400" b="1" u="sng" strike="noStrike" spc="-1">
                <a:solidFill>
                  <a:srgbClr val="000000"/>
                </a:solidFill>
                <a:uFillTx/>
                <a:latin typeface="Arial"/>
                <a:ea typeface="DejaVu Sans"/>
              </a:rPr>
              <a:t>Pour les petites entreprises des secteurs ayant des coûts fixes élevés</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5	Pas de condition de chiffre d’affaires mais l’activité principale de l’entreprise doit être 	exercée dans l’un des secteurs suivants :</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	•	Restauration traditionnelle domiciliée dans une commune mentionnée à l’annexe 		3 du décret n° 2020-	371 du 30 mars 2020 relatif au fonds de solidarité;</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	•	Hôtels et hébergements similaires domiciliés dans une commune mentionnée à 		l’annexe 3 du décret 	précité;</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	•	Hébergement touristique et autre hébergement de courte durée dans le cas des 		entreprises domiciliées dans une commune mentionnée à l‘annexe 3 du décret 			précité;</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	•	Gestion d’installations sportives couvertes et activité des centres de culture 			physique;</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	•	Autres activités récréatives et de loisirs en salles couvertes;</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	•	Gestion des jardins botaniques et zoologiques;•Établissements de thermalisme;</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	•	Activités des parcs d’attractions et parcs à thèmes.</a:t>
            </a:r>
            <a:endParaRPr lang="fr-FR" sz="1400" b="0" strike="noStrike" spc="-1">
              <a:latin typeface="Arial"/>
            </a:endParaRPr>
          </a:p>
        </p:txBody>
      </p:sp>
      <p:pic>
        <p:nvPicPr>
          <p:cNvPr id="514" name="Image 80"/>
          <p:cNvPicPr/>
          <p:nvPr/>
        </p:nvPicPr>
        <p:blipFill>
          <a:blip r:embed="rId2"/>
          <a:stretch/>
        </p:blipFill>
        <p:spPr>
          <a:xfrm>
            <a:off x="0" y="0"/>
            <a:ext cx="593640" cy="491760"/>
          </a:xfrm>
          <a:prstGeom prst="rect">
            <a:avLst/>
          </a:prstGeom>
          <a:ln>
            <a:noFill/>
          </a:ln>
        </p:spPr>
      </p:pic>
      <p:sp>
        <p:nvSpPr>
          <p:cNvPr id="515" name="CustomShape 7"/>
          <p:cNvSpPr/>
          <p:nvPr/>
        </p:nvSpPr>
        <p:spPr>
          <a:xfrm>
            <a:off x="3960000" y="589320"/>
            <a:ext cx="8029440" cy="60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1800" b="1" u="sng" strike="noStrike" spc="-1">
                <a:solidFill>
                  <a:srgbClr val="333333"/>
                </a:solidFill>
                <a:uFillTx/>
                <a:latin typeface="Arial"/>
                <a:ea typeface="DejaVu Sans"/>
              </a:rPr>
              <a:t>Prise en charge des coûts fixes des entreprises</a:t>
            </a:r>
            <a:endParaRPr lang="fr-FR" sz="1800" b="0" strike="noStrike" spc="-1">
              <a:latin typeface="Arial"/>
            </a:endParaRPr>
          </a:p>
          <a:p>
            <a:pPr algn="ctr">
              <a:lnSpc>
                <a:spcPct val="100000"/>
              </a:lnSpc>
            </a:pPr>
            <a:r>
              <a:rPr lang="fr-FR" sz="1600" b="1" u="sng" strike="noStrike" spc="-1">
                <a:solidFill>
                  <a:srgbClr val="FFFFFF"/>
                </a:solidFill>
                <a:uFillTx/>
                <a:latin typeface="Arial"/>
                <a:ea typeface="DejaVu Sans"/>
              </a:rPr>
              <a:t> </a:t>
            </a:r>
            <a:r>
              <a:rPr lang="fr-FR" sz="1600" b="1" u="sng" strike="noStrike" spc="-1">
                <a:solidFill>
                  <a:srgbClr val="0000FF"/>
                </a:solidFill>
                <a:uFillTx/>
                <a:latin typeface="Arial"/>
                <a:ea typeface="DejaVu Sans"/>
                <a:hlinkClick r:id="rId3"/>
              </a:rPr>
              <a:t>Décret n° 2021-310 du 24 mars 2021</a:t>
            </a:r>
            <a:endParaRPr lang="fr-FR"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alpha val="88000"/>
          </a:srgbClr>
        </a:solidFill>
        <a:effectLst/>
      </p:bgPr>
    </p:bg>
    <p:spTree>
      <p:nvGrpSpPr>
        <p:cNvPr id="1" name=""/>
        <p:cNvGrpSpPr/>
        <p:nvPr/>
      </p:nvGrpSpPr>
      <p:grpSpPr>
        <a:xfrm>
          <a:off x="0" y="0"/>
          <a:ext cx="0" cy="0"/>
          <a:chOff x="0" y="0"/>
          <a:chExt cx="0" cy="0"/>
        </a:xfrm>
      </p:grpSpPr>
      <p:sp>
        <p:nvSpPr>
          <p:cNvPr id="516" name="CustomShape 1"/>
          <p:cNvSpPr/>
          <p:nvPr/>
        </p:nvSpPr>
        <p:spPr>
          <a:xfrm>
            <a:off x="466200" y="586440"/>
            <a:ext cx="3278160" cy="354024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517" name="CustomShape 2"/>
          <p:cNvSpPr/>
          <p:nvPr/>
        </p:nvSpPr>
        <p:spPr>
          <a:xfrm>
            <a:off x="488880" y="586440"/>
            <a:ext cx="3255480" cy="32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600" b="1" strike="noStrike" spc="-1">
                <a:solidFill>
                  <a:srgbClr val="E7E6E6"/>
                </a:solidFill>
                <a:latin typeface="Arial"/>
                <a:ea typeface="DejaVu Sans"/>
              </a:rPr>
              <a:t>Renforcement des mesures de restriction sanitaire </a:t>
            </a:r>
            <a:endParaRPr lang="fr-FR" sz="3600" b="0" strike="noStrike" spc="-1">
              <a:latin typeface="Arial"/>
            </a:endParaRPr>
          </a:p>
        </p:txBody>
      </p:sp>
      <p:sp>
        <p:nvSpPr>
          <p:cNvPr id="518" name="CustomShape 3"/>
          <p:cNvSpPr/>
          <p:nvPr/>
        </p:nvSpPr>
        <p:spPr>
          <a:xfrm>
            <a:off x="466200" y="4629960"/>
            <a:ext cx="3278160" cy="171432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519" name="CustomShape 4"/>
          <p:cNvSpPr/>
          <p:nvPr/>
        </p:nvSpPr>
        <p:spPr>
          <a:xfrm>
            <a:off x="4379760" y="686880"/>
            <a:ext cx="6982560" cy="542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r>
              <a:rPr lang="fr-FR" sz="2000" b="1" strike="noStrike" spc="-1">
                <a:solidFill>
                  <a:srgbClr val="000000"/>
                </a:solidFill>
                <a:latin typeface="Calibri"/>
                <a:ea typeface="DejaVu Sans"/>
              </a:rPr>
              <a:t> </a:t>
            </a:r>
            <a:endParaRPr lang="fr-FR" sz="2000" b="0" strike="noStrike" spc="-1">
              <a:latin typeface="Arial"/>
            </a:endParaRPr>
          </a:p>
          <a:p>
            <a:pPr marL="228600" indent="-173520" algn="just">
              <a:lnSpc>
                <a:spcPct val="100000"/>
              </a:lnSpc>
              <a:spcBef>
                <a:spcPts val="1001"/>
              </a:spcBef>
            </a:pPr>
            <a:endParaRPr lang="fr-FR" sz="2000" b="0" strike="noStrike" spc="-1">
              <a:latin typeface="Arial"/>
            </a:endParaRPr>
          </a:p>
        </p:txBody>
      </p:sp>
      <p:sp>
        <p:nvSpPr>
          <p:cNvPr id="520" name="CustomShape 5"/>
          <p:cNvSpPr/>
          <p:nvPr/>
        </p:nvSpPr>
        <p:spPr>
          <a:xfrm>
            <a:off x="466200" y="4505760"/>
            <a:ext cx="3278160" cy="183852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600" b="0" strike="noStrike" spc="-1">
                <a:solidFill>
                  <a:srgbClr val="FFFFFF"/>
                </a:solidFill>
                <a:latin typeface="Arial"/>
                <a:ea typeface="DejaVu Sans"/>
              </a:rPr>
              <a:t>Les mesures de soutien à  l’économie </a:t>
            </a:r>
            <a:endParaRPr lang="fr-FR" sz="3600" b="0" strike="noStrike" spc="-1">
              <a:latin typeface="Arial"/>
            </a:endParaRPr>
          </a:p>
        </p:txBody>
      </p:sp>
      <p:sp>
        <p:nvSpPr>
          <p:cNvPr id="521" name="CustomShape 6"/>
          <p:cNvSpPr/>
          <p:nvPr/>
        </p:nvSpPr>
        <p:spPr>
          <a:xfrm>
            <a:off x="3960000" y="586440"/>
            <a:ext cx="8029440" cy="595800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400" b="1" u="sng" strike="noStrike" spc="-1">
                <a:solidFill>
                  <a:srgbClr val="000000"/>
                </a:solidFill>
                <a:uFillTx/>
                <a:latin typeface="Arial"/>
                <a:ea typeface="DejaVu Sans"/>
              </a:rPr>
              <a:t>Liquidation de l’aide </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u="sng" strike="noStrike" spc="-1">
                <a:solidFill>
                  <a:srgbClr val="000000"/>
                </a:solidFill>
                <a:uFillTx/>
                <a:latin typeface="Arial"/>
                <a:ea typeface="DejaVu Sans"/>
              </a:rPr>
              <a:t>- Le principe </a:t>
            </a:r>
            <a:r>
              <a:rPr lang="fr-FR" sz="1400" b="0" strike="noStrike" spc="-1">
                <a:solidFill>
                  <a:srgbClr val="000000"/>
                </a:solidFill>
                <a:latin typeface="Arial"/>
                <a:ea typeface="DejaVu Sans"/>
              </a:rPr>
              <a:t>Le montant de l’aide « coûts fixes » au titre de la période d’éligibilité est ainsi déterminé : (EBE) x 70%</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u="sng" strike="noStrike" spc="-1">
                <a:solidFill>
                  <a:srgbClr val="000000"/>
                </a:solidFill>
                <a:uFillTx/>
                <a:latin typeface="Arial"/>
                <a:ea typeface="DejaVu Sans"/>
              </a:rPr>
              <a:t>- Pour les micro ou petites entreprises</a:t>
            </a:r>
            <a:r>
              <a:rPr lang="fr-FR" sz="1400" b="0" strike="noStrike" spc="-1">
                <a:solidFill>
                  <a:srgbClr val="000000"/>
                </a:solidFill>
                <a:latin typeface="Arial"/>
                <a:ea typeface="DejaVu Sans"/>
              </a:rPr>
              <a:t>, l’aide est calculée en application de la formule suivante : (EBE) x 90%</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Une petite entreprise est définie comme une entreprise qui compte moins de 50 salariés et dont le chiffre d'affaires annuel ou le total du bilan annuel n'excède pas 10 millions d'euros.</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Une micro-entreprise est définie comme une entreprise qui compte moins de 10 salariés et dont le chiffre d'affaires annuel ou le total du bilan annuel n'excède pas deux millions d'euros. Si la petite ou micro-entreprise appartient à un groupe, le calcul de l’effectif se fait au niveau de l’ensemble des sociétés du groupe. L’aide «coûts fixes» est plafonnée à 10 M€ sur l’année 2021. </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Une entreprise peut atteindre ce plafond dès sa première demande d’aide pour la période janvier – février 2021 ou sur les deux premières périodes (janvier - février et mars - avril) ou sur toute la période de 6 mois. Le plafond est calculé au niveau du groupe.</a:t>
            </a:r>
            <a:endParaRPr lang="fr-FR" sz="1400" b="0" strike="noStrike" spc="-1">
              <a:latin typeface="Arial"/>
            </a:endParaRPr>
          </a:p>
        </p:txBody>
      </p:sp>
      <p:pic>
        <p:nvPicPr>
          <p:cNvPr id="522" name="Image 80"/>
          <p:cNvPicPr/>
          <p:nvPr/>
        </p:nvPicPr>
        <p:blipFill>
          <a:blip r:embed="rId2"/>
          <a:stretch/>
        </p:blipFill>
        <p:spPr>
          <a:xfrm>
            <a:off x="0" y="0"/>
            <a:ext cx="593640" cy="491760"/>
          </a:xfrm>
          <a:prstGeom prst="rect">
            <a:avLst/>
          </a:prstGeom>
          <a:ln>
            <a:noFill/>
          </a:ln>
        </p:spPr>
      </p:pic>
      <p:sp>
        <p:nvSpPr>
          <p:cNvPr id="523" name="CustomShape 7"/>
          <p:cNvSpPr/>
          <p:nvPr/>
        </p:nvSpPr>
        <p:spPr>
          <a:xfrm>
            <a:off x="3960000" y="589320"/>
            <a:ext cx="8029440" cy="60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1800" b="1" u="sng" strike="noStrike" spc="-1">
                <a:solidFill>
                  <a:srgbClr val="333333"/>
                </a:solidFill>
                <a:uFillTx/>
                <a:latin typeface="Arial"/>
                <a:ea typeface="DejaVu Sans"/>
              </a:rPr>
              <a:t>Prise en charge des coûts fixes des entreprises</a:t>
            </a:r>
            <a:endParaRPr lang="fr-FR" sz="1800" b="0" strike="noStrike" spc="-1">
              <a:latin typeface="Arial"/>
            </a:endParaRPr>
          </a:p>
          <a:p>
            <a:pPr algn="ctr">
              <a:lnSpc>
                <a:spcPct val="100000"/>
              </a:lnSpc>
            </a:pPr>
            <a:r>
              <a:rPr lang="fr-FR" sz="1600" b="1" u="sng" strike="noStrike" spc="-1">
                <a:solidFill>
                  <a:srgbClr val="FFFFFF"/>
                </a:solidFill>
                <a:uFillTx/>
                <a:latin typeface="Arial"/>
                <a:ea typeface="DejaVu Sans"/>
              </a:rPr>
              <a:t> </a:t>
            </a:r>
            <a:r>
              <a:rPr lang="fr-FR" sz="1600" b="1" u="sng" strike="noStrike" spc="-1">
                <a:solidFill>
                  <a:srgbClr val="0000FF"/>
                </a:solidFill>
                <a:uFillTx/>
                <a:latin typeface="Arial"/>
                <a:ea typeface="DejaVu Sans"/>
                <a:hlinkClick r:id="rId3"/>
              </a:rPr>
              <a:t>Décret n° 2021-310 du 24 mars 2021</a:t>
            </a:r>
            <a:endParaRPr lang="fr-FR"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Image 80"/>
          <p:cNvPicPr/>
          <p:nvPr/>
        </p:nvPicPr>
        <p:blipFill>
          <a:blip r:embed="rId2"/>
          <a:stretch/>
        </p:blipFill>
        <p:spPr>
          <a:xfrm>
            <a:off x="0" y="0"/>
            <a:ext cx="596160" cy="494280"/>
          </a:xfrm>
          <a:prstGeom prst="rect">
            <a:avLst/>
          </a:prstGeom>
          <a:ln>
            <a:noFill/>
          </a:ln>
        </p:spPr>
      </p:pic>
      <p:graphicFrame>
        <p:nvGraphicFramePr>
          <p:cNvPr id="259" name="Graphique 3"/>
          <p:cNvGraphicFramePr/>
          <p:nvPr/>
        </p:nvGraphicFramePr>
        <p:xfrm>
          <a:off x="550440" y="1008000"/>
          <a:ext cx="11090880" cy="48416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alpha val="88000"/>
          </a:srgbClr>
        </a:solidFill>
        <a:effectLst/>
      </p:bgPr>
    </p:bg>
    <p:spTree>
      <p:nvGrpSpPr>
        <p:cNvPr id="1" name=""/>
        <p:cNvGrpSpPr/>
        <p:nvPr/>
      </p:nvGrpSpPr>
      <p:grpSpPr>
        <a:xfrm>
          <a:off x="0" y="0"/>
          <a:ext cx="0" cy="0"/>
          <a:chOff x="0" y="0"/>
          <a:chExt cx="0" cy="0"/>
        </a:xfrm>
      </p:grpSpPr>
      <p:sp>
        <p:nvSpPr>
          <p:cNvPr id="524" name="CustomShape 1"/>
          <p:cNvSpPr/>
          <p:nvPr/>
        </p:nvSpPr>
        <p:spPr>
          <a:xfrm>
            <a:off x="466200" y="586440"/>
            <a:ext cx="3278160" cy="354024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525" name="CustomShape 2"/>
          <p:cNvSpPr/>
          <p:nvPr/>
        </p:nvSpPr>
        <p:spPr>
          <a:xfrm>
            <a:off x="488880" y="586440"/>
            <a:ext cx="3255480" cy="32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600" b="1" strike="noStrike" spc="-1">
                <a:solidFill>
                  <a:srgbClr val="E7E6E6"/>
                </a:solidFill>
                <a:latin typeface="Arial"/>
                <a:ea typeface="DejaVu Sans"/>
              </a:rPr>
              <a:t>Renforcement des mesures de restriction sanitaire </a:t>
            </a:r>
            <a:endParaRPr lang="fr-FR" sz="3600" b="0" strike="noStrike" spc="-1">
              <a:latin typeface="Arial"/>
            </a:endParaRPr>
          </a:p>
        </p:txBody>
      </p:sp>
      <p:sp>
        <p:nvSpPr>
          <p:cNvPr id="526" name="CustomShape 3"/>
          <p:cNvSpPr/>
          <p:nvPr/>
        </p:nvSpPr>
        <p:spPr>
          <a:xfrm>
            <a:off x="466200" y="4629960"/>
            <a:ext cx="3278160" cy="171432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527" name="CustomShape 4"/>
          <p:cNvSpPr/>
          <p:nvPr/>
        </p:nvSpPr>
        <p:spPr>
          <a:xfrm>
            <a:off x="4379760" y="686880"/>
            <a:ext cx="6982560" cy="542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r>
              <a:rPr lang="fr-FR" sz="2000" b="1" strike="noStrike" spc="-1">
                <a:solidFill>
                  <a:srgbClr val="000000"/>
                </a:solidFill>
                <a:latin typeface="Calibri"/>
                <a:ea typeface="DejaVu Sans"/>
              </a:rPr>
              <a:t> </a:t>
            </a:r>
            <a:endParaRPr lang="fr-FR" sz="2000" b="0" strike="noStrike" spc="-1">
              <a:latin typeface="Arial"/>
            </a:endParaRPr>
          </a:p>
          <a:p>
            <a:pPr marL="228600" indent="-173520" algn="just">
              <a:lnSpc>
                <a:spcPct val="100000"/>
              </a:lnSpc>
              <a:spcBef>
                <a:spcPts val="1001"/>
              </a:spcBef>
            </a:pPr>
            <a:endParaRPr lang="fr-FR" sz="2000" b="0" strike="noStrike" spc="-1">
              <a:latin typeface="Arial"/>
            </a:endParaRPr>
          </a:p>
        </p:txBody>
      </p:sp>
      <p:sp>
        <p:nvSpPr>
          <p:cNvPr id="528" name="CustomShape 5"/>
          <p:cNvSpPr/>
          <p:nvPr/>
        </p:nvSpPr>
        <p:spPr>
          <a:xfrm>
            <a:off x="466200" y="4505760"/>
            <a:ext cx="3278160" cy="183852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600" b="0" strike="noStrike" spc="-1">
                <a:solidFill>
                  <a:srgbClr val="FFFFFF"/>
                </a:solidFill>
                <a:latin typeface="Arial"/>
                <a:ea typeface="DejaVu Sans"/>
              </a:rPr>
              <a:t>Les mesures de soutien à  l’économie </a:t>
            </a:r>
            <a:endParaRPr lang="fr-FR" sz="3600" b="0" strike="noStrike" spc="-1">
              <a:latin typeface="Arial"/>
            </a:endParaRPr>
          </a:p>
        </p:txBody>
      </p:sp>
      <p:sp>
        <p:nvSpPr>
          <p:cNvPr id="529" name="CustomShape 6"/>
          <p:cNvSpPr/>
          <p:nvPr/>
        </p:nvSpPr>
        <p:spPr>
          <a:xfrm>
            <a:off x="3960000" y="586440"/>
            <a:ext cx="8029440" cy="595800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pic>
        <p:nvPicPr>
          <p:cNvPr id="530" name="Image 80"/>
          <p:cNvPicPr/>
          <p:nvPr/>
        </p:nvPicPr>
        <p:blipFill>
          <a:blip r:embed="rId2"/>
          <a:stretch/>
        </p:blipFill>
        <p:spPr>
          <a:xfrm>
            <a:off x="0" y="0"/>
            <a:ext cx="593640" cy="491760"/>
          </a:xfrm>
          <a:prstGeom prst="rect">
            <a:avLst/>
          </a:prstGeom>
          <a:ln>
            <a:noFill/>
          </a:ln>
        </p:spPr>
      </p:pic>
      <p:sp>
        <p:nvSpPr>
          <p:cNvPr id="531" name="CustomShape 7"/>
          <p:cNvSpPr/>
          <p:nvPr/>
        </p:nvSpPr>
        <p:spPr>
          <a:xfrm>
            <a:off x="3960000" y="589320"/>
            <a:ext cx="8029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1800" b="1" u="sng" strike="noStrike" spc="-1">
                <a:solidFill>
                  <a:srgbClr val="333333"/>
                </a:solidFill>
                <a:uFillTx/>
                <a:latin typeface="Arial"/>
                <a:ea typeface="DejaVu Sans"/>
              </a:rPr>
              <a:t>Prise en charge des coûts fixes des entreprises</a:t>
            </a:r>
            <a:endParaRPr lang="fr-FR" sz="1800" b="0" strike="noStrike" spc="-1">
              <a:latin typeface="Arial"/>
            </a:endParaRPr>
          </a:p>
          <a:p>
            <a:pPr algn="ctr">
              <a:lnSpc>
                <a:spcPct val="100000"/>
              </a:lnSpc>
            </a:pPr>
            <a:r>
              <a:rPr lang="fr-FR" sz="1600" b="1" u="sng" strike="noStrike" spc="-1">
                <a:solidFill>
                  <a:srgbClr val="FFFFFF"/>
                </a:solidFill>
                <a:uFillTx/>
                <a:latin typeface="Marianne"/>
                <a:ea typeface="DejaVu Sans"/>
              </a:rPr>
              <a:t> </a:t>
            </a:r>
            <a:r>
              <a:rPr lang="fr-FR" sz="1600" b="1" u="sng" strike="noStrike" spc="-1">
                <a:solidFill>
                  <a:srgbClr val="0000FF"/>
                </a:solidFill>
                <a:uFillTx/>
                <a:latin typeface="Marianne"/>
                <a:ea typeface="DejaVu Sans"/>
                <a:hlinkClick r:id="rId3"/>
              </a:rPr>
              <a:t>Décret n° 2021-310 du 24 mars 2021</a:t>
            </a:r>
            <a:endParaRPr lang="fr-FR" sz="1600" b="0" strike="noStrike" spc="-1">
              <a:latin typeface="Arial"/>
            </a:endParaRPr>
          </a:p>
        </p:txBody>
      </p:sp>
      <p:pic>
        <p:nvPicPr>
          <p:cNvPr id="532" name="Image 223"/>
          <p:cNvPicPr/>
          <p:nvPr/>
        </p:nvPicPr>
        <p:blipFill>
          <a:blip r:embed="rId4"/>
          <a:stretch/>
        </p:blipFill>
        <p:spPr>
          <a:xfrm>
            <a:off x="3960000" y="936000"/>
            <a:ext cx="8029440" cy="5608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alpha val="88000"/>
          </a:srgbClr>
        </a:solidFill>
        <a:effectLst/>
      </p:bgPr>
    </p:bg>
    <p:spTree>
      <p:nvGrpSpPr>
        <p:cNvPr id="1" name=""/>
        <p:cNvGrpSpPr/>
        <p:nvPr/>
      </p:nvGrpSpPr>
      <p:grpSpPr>
        <a:xfrm>
          <a:off x="0" y="0"/>
          <a:ext cx="0" cy="0"/>
          <a:chOff x="0" y="0"/>
          <a:chExt cx="0" cy="0"/>
        </a:xfrm>
      </p:grpSpPr>
      <p:sp>
        <p:nvSpPr>
          <p:cNvPr id="533" name="CustomShape 1"/>
          <p:cNvSpPr/>
          <p:nvPr/>
        </p:nvSpPr>
        <p:spPr>
          <a:xfrm>
            <a:off x="466200" y="586440"/>
            <a:ext cx="3278160" cy="354024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534" name="CustomShape 2"/>
          <p:cNvSpPr/>
          <p:nvPr/>
        </p:nvSpPr>
        <p:spPr>
          <a:xfrm>
            <a:off x="488880" y="586440"/>
            <a:ext cx="3255480" cy="32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600" b="1" strike="noStrike" spc="-1">
                <a:solidFill>
                  <a:srgbClr val="E7E6E6"/>
                </a:solidFill>
                <a:latin typeface="Arial"/>
                <a:ea typeface="DejaVu Sans"/>
              </a:rPr>
              <a:t>Renforcement des mesures de restriction sanitaire </a:t>
            </a:r>
            <a:endParaRPr lang="fr-FR" sz="3600" b="0" strike="noStrike" spc="-1">
              <a:latin typeface="Arial"/>
            </a:endParaRPr>
          </a:p>
        </p:txBody>
      </p:sp>
      <p:sp>
        <p:nvSpPr>
          <p:cNvPr id="535" name="CustomShape 3"/>
          <p:cNvSpPr/>
          <p:nvPr/>
        </p:nvSpPr>
        <p:spPr>
          <a:xfrm>
            <a:off x="466200" y="4629960"/>
            <a:ext cx="3278160" cy="171432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536" name="CustomShape 4"/>
          <p:cNvSpPr/>
          <p:nvPr/>
        </p:nvSpPr>
        <p:spPr>
          <a:xfrm>
            <a:off x="4379760" y="686880"/>
            <a:ext cx="6982560" cy="542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r>
              <a:rPr lang="fr-FR" sz="2000" b="1" strike="noStrike" spc="-1">
                <a:solidFill>
                  <a:srgbClr val="000000"/>
                </a:solidFill>
                <a:latin typeface="Calibri"/>
                <a:ea typeface="DejaVu Sans"/>
              </a:rPr>
              <a:t> </a:t>
            </a:r>
            <a:endParaRPr lang="fr-FR" sz="2000" b="0" strike="noStrike" spc="-1">
              <a:latin typeface="Arial"/>
            </a:endParaRPr>
          </a:p>
          <a:p>
            <a:pPr marL="228600" indent="-173520" algn="just">
              <a:lnSpc>
                <a:spcPct val="100000"/>
              </a:lnSpc>
              <a:spcBef>
                <a:spcPts val="1001"/>
              </a:spcBef>
            </a:pPr>
            <a:endParaRPr lang="fr-FR" sz="2000" b="0" strike="noStrike" spc="-1">
              <a:latin typeface="Arial"/>
            </a:endParaRPr>
          </a:p>
        </p:txBody>
      </p:sp>
      <p:sp>
        <p:nvSpPr>
          <p:cNvPr id="537" name="CustomShape 5"/>
          <p:cNvSpPr/>
          <p:nvPr/>
        </p:nvSpPr>
        <p:spPr>
          <a:xfrm>
            <a:off x="466200" y="4505760"/>
            <a:ext cx="3278160" cy="183852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600" b="0" strike="noStrike" spc="-1">
                <a:solidFill>
                  <a:srgbClr val="FFFFFF"/>
                </a:solidFill>
                <a:latin typeface="Arial"/>
                <a:ea typeface="DejaVu Sans"/>
              </a:rPr>
              <a:t>Les mesures de soutien à  l’économie </a:t>
            </a:r>
            <a:endParaRPr lang="fr-FR" sz="3600" b="0" strike="noStrike" spc="-1">
              <a:latin typeface="Arial"/>
            </a:endParaRPr>
          </a:p>
        </p:txBody>
      </p:sp>
      <p:sp>
        <p:nvSpPr>
          <p:cNvPr id="538" name="CustomShape 6"/>
          <p:cNvSpPr/>
          <p:nvPr/>
        </p:nvSpPr>
        <p:spPr>
          <a:xfrm>
            <a:off x="3960000" y="586440"/>
            <a:ext cx="8029440" cy="595800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400" b="1" u="sng" strike="noStrike" spc="-1">
                <a:solidFill>
                  <a:srgbClr val="000000"/>
                </a:solidFill>
                <a:uFillTx/>
                <a:latin typeface="Arial"/>
                <a:ea typeface="DejaVu Sans"/>
              </a:rPr>
              <a:t>Dates de dépôt</a:t>
            </a:r>
            <a:endParaRPr lang="fr-FR" sz="1400" b="0" strike="noStrike" spc="-1">
              <a:latin typeface="Arial"/>
            </a:endParaRPr>
          </a:p>
          <a:p>
            <a:pPr algn="just">
              <a:lnSpc>
                <a:spcPct val="100000"/>
              </a:lnSpc>
            </a:pPr>
            <a:r>
              <a:rPr lang="fr-FR" sz="1400" b="0" u="sng" strike="noStrike" spc="-1">
                <a:solidFill>
                  <a:srgbClr val="000000"/>
                </a:solidFill>
                <a:uFillTx/>
                <a:latin typeface="Arial"/>
                <a:ea typeface="DejaVu Sans"/>
              </a:rPr>
              <a:t>Pour la première période éligible (janvier - février 2021)</a:t>
            </a:r>
            <a:endParaRPr lang="fr-FR" sz="1400" b="0" strike="noStrike" spc="-1">
              <a:latin typeface="Arial"/>
            </a:endParaRPr>
          </a:p>
          <a:p>
            <a:pPr algn="just">
              <a:lnSpc>
                <a:spcPct val="100000"/>
              </a:lnSpc>
            </a:pPr>
            <a:r>
              <a:rPr lang="fr-FR" sz="1200" b="0" strike="noStrike" spc="-1">
                <a:solidFill>
                  <a:srgbClr val="000000"/>
                </a:solidFill>
                <a:latin typeface="Arial"/>
                <a:ea typeface="DejaVu Sans"/>
              </a:rPr>
              <a:t>	- Dépôt dans un délai de 15 jours suivant le versement du FDS au titre du mois de février si 			l’entreprise y est éligible, </a:t>
            </a:r>
            <a:endParaRPr lang="fr-FR" sz="1200" b="0" strike="noStrike" spc="-1">
              <a:latin typeface="Arial"/>
            </a:endParaRPr>
          </a:p>
          <a:p>
            <a:pPr algn="just">
              <a:lnSpc>
                <a:spcPct val="100000"/>
              </a:lnSpc>
            </a:pPr>
            <a:r>
              <a:rPr lang="fr-FR" sz="1200" b="0" strike="noStrike" spc="-1">
                <a:solidFill>
                  <a:srgbClr val="000000"/>
                </a:solidFill>
                <a:latin typeface="Arial"/>
                <a:ea typeface="DejaVu Sans"/>
              </a:rPr>
              <a:t>	- ou dans un délai d’un mois suivant la publication du décret relatif à l’aide «coûts fixes» 25/04/2021.</a:t>
            </a:r>
            <a:endParaRPr lang="fr-FR" sz="1200" b="0" strike="noStrike" spc="-1">
              <a:latin typeface="Arial"/>
            </a:endParaRPr>
          </a:p>
          <a:p>
            <a:pPr algn="just">
              <a:lnSpc>
                <a:spcPct val="100000"/>
              </a:lnSpc>
            </a:pPr>
            <a:endParaRPr lang="fr-FR" sz="1200" b="0" strike="noStrike" spc="-1">
              <a:latin typeface="Arial"/>
            </a:endParaRPr>
          </a:p>
          <a:p>
            <a:pPr algn="just">
              <a:lnSpc>
                <a:spcPct val="100000"/>
              </a:lnSpc>
            </a:pPr>
            <a:r>
              <a:rPr lang="fr-FR" sz="1400" b="0" u="sng" strike="noStrike" spc="-1">
                <a:solidFill>
                  <a:srgbClr val="000000"/>
                </a:solidFill>
                <a:uFillTx/>
                <a:latin typeface="Arial"/>
                <a:ea typeface="DejaVu Sans"/>
              </a:rPr>
              <a:t>Pour les autres périodes</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	</a:t>
            </a:r>
            <a:r>
              <a:rPr lang="fr-FR" sz="1200" b="0" strike="noStrike" spc="-1">
                <a:solidFill>
                  <a:srgbClr val="000000"/>
                </a:solidFill>
                <a:latin typeface="Arial"/>
                <a:ea typeface="DejaVu Sans"/>
              </a:rPr>
              <a:t>- Dépôt dans un délai de quinze jours après le versement du 2ème mois de l’aide de la période </a:t>
            </a:r>
            <a:endParaRPr lang="fr-FR" sz="1200" b="0" strike="noStrike" spc="-1">
              <a:latin typeface="Arial"/>
            </a:endParaRPr>
          </a:p>
          <a:p>
            <a:pPr algn="just">
              <a:lnSpc>
                <a:spcPct val="100000"/>
              </a:lnSpc>
            </a:pPr>
            <a:r>
              <a:rPr lang="fr-FR" sz="1200" b="0" strike="noStrike" spc="-1">
                <a:solidFill>
                  <a:srgbClr val="000000"/>
                </a:solidFill>
                <a:latin typeface="Arial"/>
                <a:ea typeface="DejaVu Sans"/>
              </a:rPr>
              <a:t>	- ou dans le mois qui suit période si l’entreprise n’a pas bénéficié du FDS volet 1 pour le 2ème mois 	de la période (respectivement 31 mai et 31 juillet 2021).</a:t>
            </a:r>
            <a:endParaRPr lang="fr-FR" sz="1200" b="0" strike="noStrike" spc="-1">
              <a:latin typeface="Arial"/>
            </a:endParaRPr>
          </a:p>
          <a:p>
            <a:pPr algn="just">
              <a:lnSpc>
                <a:spcPct val="100000"/>
              </a:lnSpc>
            </a:pPr>
            <a:endParaRPr lang="fr-FR" sz="1200" b="0" strike="noStrike" spc="-1">
              <a:latin typeface="Arial"/>
            </a:endParaRPr>
          </a:p>
          <a:p>
            <a:pPr algn="just">
              <a:lnSpc>
                <a:spcPct val="100000"/>
              </a:lnSpc>
            </a:pPr>
            <a:endParaRPr lang="fr-FR" sz="1200" b="0" strike="noStrike" spc="-1">
              <a:latin typeface="Arial"/>
            </a:endParaRPr>
          </a:p>
          <a:p>
            <a:pPr algn="just">
              <a:lnSpc>
                <a:spcPct val="100000"/>
              </a:lnSpc>
            </a:pPr>
            <a:r>
              <a:rPr lang="fr-FR" sz="1400" b="0" u="sng" strike="noStrike" spc="-1">
                <a:solidFill>
                  <a:srgbClr val="000000"/>
                </a:solidFill>
                <a:uFillTx/>
                <a:latin typeface="Arial"/>
                <a:ea typeface="DejaVu Sans"/>
              </a:rPr>
              <a:t>Pièces à produire à l’appui de la demande</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200" b="0" strike="noStrike" spc="-1">
                <a:solidFill>
                  <a:srgbClr val="000000"/>
                </a:solidFill>
                <a:latin typeface="Arial"/>
                <a:ea typeface="DejaVu Sans"/>
              </a:rPr>
              <a:t>•	1 attestation d’un expert-comptable, tiers de confiance selon le modèle mis enligne sur le site 		impots.gouv.fr; </a:t>
            </a:r>
            <a:r>
              <a:rPr lang="fr-FR" sz="1200" b="0" u="sng" strike="noStrike" spc="-1">
                <a:solidFill>
                  <a:srgbClr val="0000FF"/>
                </a:solidFill>
                <a:uFillTx/>
                <a:latin typeface="Arial"/>
                <a:ea typeface="DejaVu Sans"/>
                <a:hlinkClick r:id="rId2"/>
              </a:rPr>
              <a:t>cliquez ici</a:t>
            </a:r>
            <a:endParaRPr lang="fr-FR" sz="1200" b="0" strike="noStrike" spc="-1">
              <a:latin typeface="Arial"/>
            </a:endParaRPr>
          </a:p>
          <a:p>
            <a:pPr algn="just">
              <a:lnSpc>
                <a:spcPct val="100000"/>
              </a:lnSpc>
            </a:pPr>
            <a:endParaRPr lang="fr-FR" sz="1200" b="0" strike="noStrike" spc="-1">
              <a:latin typeface="Arial"/>
            </a:endParaRPr>
          </a:p>
          <a:p>
            <a:pPr algn="just">
              <a:lnSpc>
                <a:spcPct val="100000"/>
              </a:lnSpc>
            </a:pPr>
            <a:r>
              <a:rPr lang="fr-FR" sz="1200" b="0" strike="noStrike" spc="-1">
                <a:solidFill>
                  <a:srgbClr val="000000"/>
                </a:solidFill>
                <a:latin typeface="Arial"/>
                <a:ea typeface="DejaVu Sans"/>
              </a:rPr>
              <a:t>•	1 déclaration sur l’honneur de l’entreprise attestant qu’elle remplit les conditions prévues dans le 		décret n° 2021-310 du 24 mars 2021 selon le modèle mis en ligne sur le site impots.gouv.fr; </a:t>
            </a:r>
            <a:r>
              <a:rPr lang="fr-FR" sz="1200" b="0" u="sng" strike="noStrike" spc="-1">
                <a:solidFill>
                  <a:srgbClr val="0000FF"/>
                </a:solidFill>
                <a:uFillTx/>
                <a:latin typeface="Arial"/>
                <a:ea typeface="DejaVu Sans"/>
                <a:hlinkClick r:id="rId3"/>
              </a:rPr>
              <a:t>cliquez ici</a:t>
            </a:r>
            <a:endParaRPr lang="fr-FR" sz="1200" b="0" strike="noStrike" spc="-1">
              <a:latin typeface="Arial"/>
            </a:endParaRPr>
          </a:p>
          <a:p>
            <a:pPr algn="just">
              <a:lnSpc>
                <a:spcPct val="100000"/>
              </a:lnSpc>
            </a:pPr>
            <a:endParaRPr lang="fr-FR" sz="1200" b="0" strike="noStrike" spc="-1">
              <a:latin typeface="Arial"/>
            </a:endParaRPr>
          </a:p>
          <a:p>
            <a:pPr algn="just">
              <a:lnSpc>
                <a:spcPct val="100000"/>
              </a:lnSpc>
            </a:pPr>
            <a:r>
              <a:rPr lang="fr-FR" sz="1200" b="0" strike="noStrike" spc="-1">
                <a:solidFill>
                  <a:srgbClr val="000000"/>
                </a:solidFill>
                <a:latin typeface="Arial"/>
                <a:ea typeface="DejaVu Sans"/>
              </a:rPr>
              <a:t>•	Balances générales 2021 et 2019 (période de référence); cliquez ici</a:t>
            </a:r>
            <a:endParaRPr lang="fr-FR" sz="1200" b="0" strike="noStrike" spc="-1">
              <a:latin typeface="Arial"/>
            </a:endParaRPr>
          </a:p>
          <a:p>
            <a:pPr algn="just">
              <a:lnSpc>
                <a:spcPct val="100000"/>
              </a:lnSpc>
            </a:pPr>
            <a:endParaRPr lang="fr-FR" sz="1200" b="0" strike="noStrike" spc="-1">
              <a:latin typeface="Arial"/>
            </a:endParaRPr>
          </a:p>
          <a:p>
            <a:pPr algn="just">
              <a:lnSpc>
                <a:spcPct val="100000"/>
              </a:lnSpc>
            </a:pPr>
            <a:r>
              <a:rPr lang="fr-FR" sz="1200" b="0" strike="noStrike" spc="-1">
                <a:solidFill>
                  <a:srgbClr val="000000"/>
                </a:solidFill>
                <a:latin typeface="Arial"/>
                <a:ea typeface="DejaVu Sans"/>
              </a:rPr>
              <a:t>•	Le calcul de l’EBE; </a:t>
            </a:r>
            <a:r>
              <a:rPr lang="fr-FR" sz="1200" b="0" u="sng" strike="noStrike" spc="-1">
                <a:solidFill>
                  <a:srgbClr val="0000FF"/>
                </a:solidFill>
                <a:uFillTx/>
                <a:latin typeface="Arial"/>
                <a:ea typeface="DejaVu Sans"/>
                <a:hlinkClick r:id="rId4"/>
              </a:rPr>
              <a:t>cliquez ici</a:t>
            </a:r>
            <a:endParaRPr lang="fr-FR" sz="1200" b="0" strike="noStrike" spc="-1">
              <a:latin typeface="Arial"/>
            </a:endParaRPr>
          </a:p>
          <a:p>
            <a:pPr algn="just">
              <a:lnSpc>
                <a:spcPct val="100000"/>
              </a:lnSpc>
            </a:pPr>
            <a:endParaRPr lang="fr-FR" sz="1200" b="0" strike="noStrike" spc="-1">
              <a:latin typeface="Arial"/>
            </a:endParaRPr>
          </a:p>
          <a:p>
            <a:pPr algn="just">
              <a:lnSpc>
                <a:spcPct val="100000"/>
              </a:lnSpc>
            </a:pPr>
            <a:r>
              <a:rPr lang="fr-FR" sz="1200" b="0" strike="noStrike" spc="-1">
                <a:solidFill>
                  <a:srgbClr val="000000"/>
                </a:solidFill>
                <a:latin typeface="Arial"/>
                <a:ea typeface="DejaVu Sans"/>
              </a:rPr>
              <a:t>•	Le cas échéant une convention </a:t>
            </a:r>
            <a:endParaRPr lang="fr-FR" sz="1200" b="0" strike="noStrike" spc="-1">
              <a:latin typeface="Arial"/>
            </a:endParaRPr>
          </a:p>
        </p:txBody>
      </p:sp>
      <p:pic>
        <p:nvPicPr>
          <p:cNvPr id="539" name="Image 80"/>
          <p:cNvPicPr/>
          <p:nvPr/>
        </p:nvPicPr>
        <p:blipFill>
          <a:blip r:embed="rId5"/>
          <a:stretch/>
        </p:blipFill>
        <p:spPr>
          <a:xfrm>
            <a:off x="0" y="0"/>
            <a:ext cx="593640" cy="491760"/>
          </a:xfrm>
          <a:prstGeom prst="rect">
            <a:avLst/>
          </a:prstGeom>
          <a:ln>
            <a:noFill/>
          </a:ln>
        </p:spPr>
      </p:pic>
      <p:sp>
        <p:nvSpPr>
          <p:cNvPr id="540" name="CustomShape 7"/>
          <p:cNvSpPr/>
          <p:nvPr/>
        </p:nvSpPr>
        <p:spPr>
          <a:xfrm>
            <a:off x="3960000" y="589320"/>
            <a:ext cx="8029440" cy="60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1800" b="1" u="sng" strike="noStrike" spc="-1">
                <a:solidFill>
                  <a:srgbClr val="333333"/>
                </a:solidFill>
                <a:uFillTx/>
                <a:latin typeface="Arial"/>
                <a:ea typeface="DejaVu Sans"/>
              </a:rPr>
              <a:t>Prise en charge des coûts fixes des entreprises</a:t>
            </a:r>
            <a:endParaRPr lang="fr-FR" sz="1800" b="0" strike="noStrike" spc="-1">
              <a:latin typeface="Arial"/>
            </a:endParaRPr>
          </a:p>
          <a:p>
            <a:pPr algn="ctr">
              <a:lnSpc>
                <a:spcPct val="100000"/>
              </a:lnSpc>
            </a:pPr>
            <a:r>
              <a:rPr lang="fr-FR" sz="1600" b="1" u="sng" strike="noStrike" spc="-1">
                <a:solidFill>
                  <a:srgbClr val="FFFFFF"/>
                </a:solidFill>
                <a:uFillTx/>
                <a:latin typeface="Arial"/>
                <a:ea typeface="DejaVu Sans"/>
              </a:rPr>
              <a:t> </a:t>
            </a:r>
            <a:r>
              <a:rPr lang="fr-FR" sz="1600" b="1" u="sng" strike="noStrike" spc="-1">
                <a:solidFill>
                  <a:srgbClr val="0000FF"/>
                </a:solidFill>
                <a:uFillTx/>
                <a:latin typeface="Arial"/>
                <a:ea typeface="DejaVu Sans"/>
                <a:hlinkClick r:id="rId6"/>
              </a:rPr>
              <a:t>Décret n° 2021-310 du 24 mars 2021</a:t>
            </a:r>
            <a:endParaRPr lang="fr-FR"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alpha val="88000"/>
          </a:srgbClr>
        </a:solidFill>
        <a:effectLst/>
      </p:bgPr>
    </p:bg>
    <p:spTree>
      <p:nvGrpSpPr>
        <p:cNvPr id="1" name=""/>
        <p:cNvGrpSpPr/>
        <p:nvPr/>
      </p:nvGrpSpPr>
      <p:grpSpPr>
        <a:xfrm>
          <a:off x="0" y="0"/>
          <a:ext cx="0" cy="0"/>
          <a:chOff x="0" y="0"/>
          <a:chExt cx="0" cy="0"/>
        </a:xfrm>
      </p:grpSpPr>
      <p:sp>
        <p:nvSpPr>
          <p:cNvPr id="541" name="CustomShape 1"/>
          <p:cNvSpPr/>
          <p:nvPr/>
        </p:nvSpPr>
        <p:spPr>
          <a:xfrm>
            <a:off x="466200" y="586440"/>
            <a:ext cx="3278160" cy="354024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542" name="CustomShape 2"/>
          <p:cNvSpPr/>
          <p:nvPr/>
        </p:nvSpPr>
        <p:spPr>
          <a:xfrm>
            <a:off x="488880" y="586440"/>
            <a:ext cx="3255480" cy="32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600" b="1" strike="noStrike" spc="-1">
                <a:solidFill>
                  <a:srgbClr val="E7E6E6"/>
                </a:solidFill>
                <a:latin typeface="Arial"/>
                <a:ea typeface="DejaVu Sans"/>
              </a:rPr>
              <a:t>Renforcement des mesures de restriction sanitaire </a:t>
            </a:r>
            <a:endParaRPr lang="fr-FR" sz="3600" b="0" strike="noStrike" spc="-1">
              <a:latin typeface="Arial"/>
            </a:endParaRPr>
          </a:p>
        </p:txBody>
      </p:sp>
      <p:sp>
        <p:nvSpPr>
          <p:cNvPr id="543" name="CustomShape 3"/>
          <p:cNvSpPr/>
          <p:nvPr/>
        </p:nvSpPr>
        <p:spPr>
          <a:xfrm>
            <a:off x="466200" y="4629960"/>
            <a:ext cx="3278160" cy="171432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544" name="CustomShape 4"/>
          <p:cNvSpPr/>
          <p:nvPr/>
        </p:nvSpPr>
        <p:spPr>
          <a:xfrm>
            <a:off x="4379760" y="686880"/>
            <a:ext cx="6982560" cy="542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endParaRPr lang="fr-FR" sz="1800" b="0" strike="noStrike" spc="-1">
              <a:latin typeface="Arial"/>
            </a:endParaRPr>
          </a:p>
          <a:p>
            <a:pPr marL="228600" indent="-173520" algn="just">
              <a:lnSpc>
                <a:spcPct val="93000"/>
              </a:lnSpc>
              <a:spcBef>
                <a:spcPts val="1001"/>
              </a:spcBef>
            </a:pPr>
            <a:r>
              <a:rPr lang="fr-FR" sz="2000" b="1" strike="noStrike" spc="-1">
                <a:solidFill>
                  <a:srgbClr val="000000"/>
                </a:solidFill>
                <a:latin typeface="Calibri"/>
                <a:ea typeface="DejaVu Sans"/>
              </a:rPr>
              <a:t> </a:t>
            </a:r>
            <a:endParaRPr lang="fr-FR" sz="2000" b="0" strike="noStrike" spc="-1">
              <a:latin typeface="Arial"/>
            </a:endParaRPr>
          </a:p>
          <a:p>
            <a:pPr marL="228600" indent="-173520" algn="just">
              <a:lnSpc>
                <a:spcPct val="100000"/>
              </a:lnSpc>
              <a:spcBef>
                <a:spcPts val="1001"/>
              </a:spcBef>
            </a:pPr>
            <a:endParaRPr lang="fr-FR" sz="2000" b="0" strike="noStrike" spc="-1">
              <a:latin typeface="Arial"/>
            </a:endParaRPr>
          </a:p>
        </p:txBody>
      </p:sp>
      <p:sp>
        <p:nvSpPr>
          <p:cNvPr id="545" name="CustomShape 5"/>
          <p:cNvSpPr/>
          <p:nvPr/>
        </p:nvSpPr>
        <p:spPr>
          <a:xfrm>
            <a:off x="466200" y="4505760"/>
            <a:ext cx="3278160" cy="183852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600" b="0" strike="noStrike" spc="-1">
                <a:solidFill>
                  <a:srgbClr val="FFFFFF"/>
                </a:solidFill>
                <a:latin typeface="Arial"/>
                <a:ea typeface="DejaVu Sans"/>
              </a:rPr>
              <a:t>Les mesures de soutien à  l’économie </a:t>
            </a:r>
            <a:endParaRPr lang="fr-FR" sz="3600" b="0" strike="noStrike" spc="-1">
              <a:latin typeface="Arial"/>
            </a:endParaRPr>
          </a:p>
        </p:txBody>
      </p:sp>
      <p:sp>
        <p:nvSpPr>
          <p:cNvPr id="546" name="CustomShape 6"/>
          <p:cNvSpPr/>
          <p:nvPr/>
        </p:nvSpPr>
        <p:spPr>
          <a:xfrm>
            <a:off x="3960000" y="586440"/>
            <a:ext cx="8029440" cy="595800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400" b="1" u="sng" strike="noStrike" spc="-1">
                <a:solidFill>
                  <a:srgbClr val="000000"/>
                </a:solidFill>
                <a:uFillTx/>
                <a:latin typeface="Arial"/>
                <a:ea typeface="DejaVu Sans"/>
              </a:rPr>
              <a:t>Dépôt du formulaire sur l’espace professionnel</a:t>
            </a:r>
            <a:r>
              <a:rPr lang="fr-FR" sz="1400" b="1" strike="noStrike" spc="-1">
                <a:solidFill>
                  <a:srgbClr val="000000"/>
                </a:solidFill>
                <a:latin typeface="Arial"/>
                <a:ea typeface="DejaVu Sans"/>
              </a:rPr>
              <a:t> </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1" strike="noStrike" spc="-1">
                <a:solidFill>
                  <a:srgbClr val="000000"/>
                </a:solidFill>
                <a:latin typeface="Arial"/>
                <a:ea typeface="DejaVu Sans"/>
              </a:rPr>
              <a:t>   </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 Les informations à renseigner sur ce formulaire sont limitées car l’instruction s’appuie principalement sur les pièces justificatives jointes à la demande.</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 Aucun calcul automatique de l’aide n’a été intégré dans le formulaire.</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 Il est obligatoire d’inclure a minima une PJ pour permettre de valider le dépôt du dossier, mais sur le plan fonctionnel toutes les PJ doivent être jointes au formulaire pour que ce dernier soit valide. </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La mise en paiement des aides sera réalisée avec une périodicité bimensuelle.</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u="sng" strike="noStrike" spc="-1">
                <a:solidFill>
                  <a:srgbClr val="0000FF"/>
                </a:solidFill>
                <a:uFillTx/>
                <a:latin typeface="Arial"/>
                <a:ea typeface="DejaVu Sans"/>
                <a:hlinkClick r:id="rId2"/>
              </a:rPr>
              <a:t>Comment créer son espace professionnel</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u="sng" strike="noStrike" spc="-1">
                <a:solidFill>
                  <a:srgbClr val="0000FF"/>
                </a:solidFill>
                <a:uFillTx/>
                <a:latin typeface="Arial"/>
                <a:ea typeface="DejaVu Sans"/>
                <a:hlinkClick r:id="rId3"/>
              </a:rPr>
              <a:t>Comment saisir son formulaire coûts fixes</a:t>
            </a:r>
            <a:r>
              <a:rPr lang="fr-FR" sz="1400" b="0" strike="noStrike" spc="-1">
                <a:solidFill>
                  <a:srgbClr val="000000"/>
                </a:solidFill>
                <a:latin typeface="Arial"/>
                <a:ea typeface="DejaVu Sans"/>
              </a:rPr>
              <a:t> </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u="sng" strike="noStrike" spc="-1">
                <a:solidFill>
                  <a:srgbClr val="0000FF"/>
                </a:solidFill>
                <a:uFillTx/>
                <a:latin typeface="Arial"/>
                <a:ea typeface="DejaVu Sans"/>
                <a:hlinkClick r:id="rId4"/>
              </a:rPr>
              <a:t>La foire aux questions</a:t>
            </a:r>
            <a:endParaRPr lang="fr-FR" sz="1400" b="0" strike="noStrike" spc="-1">
              <a:latin typeface="Arial"/>
            </a:endParaRPr>
          </a:p>
        </p:txBody>
      </p:sp>
      <p:pic>
        <p:nvPicPr>
          <p:cNvPr id="547" name="Image 80"/>
          <p:cNvPicPr/>
          <p:nvPr/>
        </p:nvPicPr>
        <p:blipFill>
          <a:blip r:embed="rId5"/>
          <a:stretch/>
        </p:blipFill>
        <p:spPr>
          <a:xfrm>
            <a:off x="0" y="0"/>
            <a:ext cx="593640" cy="491760"/>
          </a:xfrm>
          <a:prstGeom prst="rect">
            <a:avLst/>
          </a:prstGeom>
          <a:ln>
            <a:noFill/>
          </a:ln>
        </p:spPr>
      </p:pic>
      <p:sp>
        <p:nvSpPr>
          <p:cNvPr id="548" name="CustomShape 7"/>
          <p:cNvSpPr/>
          <p:nvPr/>
        </p:nvSpPr>
        <p:spPr>
          <a:xfrm>
            <a:off x="3960000" y="589320"/>
            <a:ext cx="8029440" cy="357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1800" b="1" u="sng" strike="noStrike" spc="-1">
                <a:solidFill>
                  <a:srgbClr val="333333"/>
                </a:solidFill>
                <a:uFillTx/>
                <a:latin typeface="Arial"/>
                <a:ea typeface="DejaVu Sans"/>
              </a:rPr>
              <a:t>Prise en charge des coûts fixes des entreprises</a:t>
            </a:r>
            <a:endParaRPr lang="fr-FR" sz="1800" b="0" strike="noStrike" spc="-1">
              <a:latin typeface="Arial"/>
            </a:endParaRPr>
          </a:p>
        </p:txBody>
      </p:sp>
      <p:pic>
        <p:nvPicPr>
          <p:cNvPr id="549" name="Image 240"/>
          <p:cNvPicPr/>
          <p:nvPr/>
        </p:nvPicPr>
        <p:blipFill>
          <a:blip r:embed="rId6"/>
          <a:stretch/>
        </p:blipFill>
        <p:spPr>
          <a:xfrm>
            <a:off x="4032000" y="1415160"/>
            <a:ext cx="7957440" cy="1241280"/>
          </a:xfrm>
          <a:prstGeom prst="rect">
            <a:avLst/>
          </a:prstGeom>
          <a:ln>
            <a:noFill/>
          </a:ln>
        </p:spPr>
      </p:pic>
      <p:sp>
        <p:nvSpPr>
          <p:cNvPr id="550" name="CustomShape 8"/>
          <p:cNvSpPr/>
          <p:nvPr/>
        </p:nvSpPr>
        <p:spPr>
          <a:xfrm>
            <a:off x="9936000" y="1836000"/>
            <a:ext cx="2053440" cy="593280"/>
          </a:xfrm>
          <a:prstGeom prst="ellipse">
            <a:avLst/>
          </a:prstGeom>
          <a:noFill/>
          <a:ln w="36000">
            <a:solidFill>
              <a:srgbClr val="FF0000"/>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alpha val="88000"/>
          </a:srgbClr>
        </a:solidFill>
        <a:effectLst/>
      </p:bgPr>
    </p:bg>
    <p:spTree>
      <p:nvGrpSpPr>
        <p:cNvPr id="1" name=""/>
        <p:cNvGrpSpPr/>
        <p:nvPr/>
      </p:nvGrpSpPr>
      <p:grpSpPr>
        <a:xfrm>
          <a:off x="0" y="0"/>
          <a:ext cx="0" cy="0"/>
          <a:chOff x="0" y="0"/>
          <a:chExt cx="0" cy="0"/>
        </a:xfrm>
      </p:grpSpPr>
      <p:sp>
        <p:nvSpPr>
          <p:cNvPr id="551" name="CustomShape 1"/>
          <p:cNvSpPr/>
          <p:nvPr/>
        </p:nvSpPr>
        <p:spPr>
          <a:xfrm>
            <a:off x="466200" y="380520"/>
            <a:ext cx="3367800" cy="375480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552" name="CustomShape 2"/>
          <p:cNvSpPr/>
          <p:nvPr/>
        </p:nvSpPr>
        <p:spPr>
          <a:xfrm>
            <a:off x="432000" y="224280"/>
            <a:ext cx="3367800" cy="319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600" b="1" strike="noStrike" spc="-1">
                <a:solidFill>
                  <a:srgbClr val="E7E6E6"/>
                </a:solidFill>
                <a:latin typeface="Arial"/>
                <a:ea typeface="DejaVu Sans"/>
              </a:rPr>
              <a:t>Allègement des mesures de confinement </a:t>
            </a:r>
            <a:endParaRPr lang="fr-FR" sz="3600" b="0" strike="noStrike" spc="-1">
              <a:latin typeface="Arial"/>
            </a:endParaRPr>
          </a:p>
        </p:txBody>
      </p:sp>
      <p:sp>
        <p:nvSpPr>
          <p:cNvPr id="553" name="CustomShape 3"/>
          <p:cNvSpPr/>
          <p:nvPr/>
        </p:nvSpPr>
        <p:spPr>
          <a:xfrm>
            <a:off x="466200" y="4419360"/>
            <a:ext cx="3367800" cy="193356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554" name="CustomShape 4"/>
          <p:cNvSpPr/>
          <p:nvPr/>
        </p:nvSpPr>
        <p:spPr>
          <a:xfrm>
            <a:off x="3836160" y="380520"/>
            <a:ext cx="8038080" cy="639540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400" b="1" i="1" u="sng" strike="noStrike" spc="-1">
                <a:solidFill>
                  <a:srgbClr val="0000FF"/>
                </a:solidFill>
                <a:uFillTx/>
                <a:latin typeface="Marianne ExtraBold"/>
                <a:ea typeface="DejaVu Sans"/>
                <a:hlinkClick r:id="rId2"/>
              </a:rPr>
              <a:t>Accéder au tableau de bord interactif</a:t>
            </a:r>
            <a:endParaRPr lang="fr-FR" sz="1400" b="0" strike="noStrike" spc="-1">
              <a:latin typeface="Arial"/>
            </a:endParaRPr>
          </a:p>
        </p:txBody>
      </p:sp>
      <p:sp>
        <p:nvSpPr>
          <p:cNvPr id="555" name="CustomShape 5"/>
          <p:cNvSpPr/>
          <p:nvPr/>
        </p:nvSpPr>
        <p:spPr>
          <a:xfrm>
            <a:off x="4388040" y="552960"/>
            <a:ext cx="6991200" cy="557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228600" indent="-182160" algn="just">
              <a:lnSpc>
                <a:spcPct val="93000"/>
              </a:lnSpc>
              <a:spcBef>
                <a:spcPts val="1001"/>
              </a:spcBef>
            </a:pPr>
            <a:endParaRPr lang="fr-FR" sz="1800" b="0" strike="noStrike" spc="-1">
              <a:latin typeface="Arial"/>
            </a:endParaRPr>
          </a:p>
          <a:p>
            <a:pPr marL="228600" indent="-182160" algn="just">
              <a:lnSpc>
                <a:spcPct val="93000"/>
              </a:lnSpc>
              <a:spcBef>
                <a:spcPts val="1001"/>
              </a:spcBef>
            </a:pPr>
            <a:endParaRPr lang="fr-FR" sz="1800" b="0" strike="noStrike" spc="-1">
              <a:latin typeface="Arial"/>
            </a:endParaRPr>
          </a:p>
          <a:p>
            <a:pPr marL="228600" indent="-182160" algn="just">
              <a:lnSpc>
                <a:spcPct val="93000"/>
              </a:lnSpc>
              <a:spcBef>
                <a:spcPts val="1001"/>
              </a:spcBef>
            </a:pPr>
            <a:endParaRPr lang="fr-FR" sz="1800" b="0" strike="noStrike" spc="-1">
              <a:latin typeface="Arial"/>
            </a:endParaRPr>
          </a:p>
          <a:p>
            <a:pPr marL="228600" indent="-182160" algn="just">
              <a:lnSpc>
                <a:spcPct val="93000"/>
              </a:lnSpc>
              <a:spcBef>
                <a:spcPts val="1001"/>
              </a:spcBef>
            </a:pPr>
            <a:endParaRPr lang="fr-FR" sz="1800" b="0" strike="noStrike" spc="-1">
              <a:latin typeface="Arial"/>
            </a:endParaRPr>
          </a:p>
          <a:p>
            <a:pPr marL="228600" indent="-182160" algn="just">
              <a:lnSpc>
                <a:spcPct val="93000"/>
              </a:lnSpc>
              <a:spcBef>
                <a:spcPts val="1001"/>
              </a:spcBef>
            </a:pPr>
            <a:endParaRPr lang="fr-FR" sz="1800" b="0" strike="noStrike" spc="-1">
              <a:latin typeface="Arial"/>
            </a:endParaRPr>
          </a:p>
          <a:p>
            <a:pPr marL="228600" indent="-182160" algn="just">
              <a:lnSpc>
                <a:spcPct val="93000"/>
              </a:lnSpc>
              <a:spcBef>
                <a:spcPts val="1001"/>
              </a:spcBef>
            </a:pPr>
            <a:endParaRPr lang="fr-FR" sz="1800" b="0" strike="noStrike" spc="-1">
              <a:latin typeface="Arial"/>
            </a:endParaRPr>
          </a:p>
          <a:p>
            <a:pPr marL="228600" indent="-182160" algn="just">
              <a:lnSpc>
                <a:spcPct val="93000"/>
              </a:lnSpc>
              <a:spcBef>
                <a:spcPts val="1001"/>
              </a:spcBef>
            </a:pPr>
            <a:endParaRPr lang="fr-FR" sz="1800" b="0" strike="noStrike" spc="-1">
              <a:latin typeface="Arial"/>
            </a:endParaRPr>
          </a:p>
          <a:p>
            <a:pPr marL="228600" indent="-182160" algn="just">
              <a:lnSpc>
                <a:spcPct val="93000"/>
              </a:lnSpc>
              <a:spcBef>
                <a:spcPts val="1001"/>
              </a:spcBef>
            </a:pPr>
            <a:r>
              <a:rPr lang="fr-FR" sz="2000" b="1" strike="noStrike" spc="-1">
                <a:solidFill>
                  <a:srgbClr val="000000"/>
                </a:solidFill>
                <a:latin typeface="Calibri"/>
                <a:ea typeface="DejaVu Sans"/>
              </a:rPr>
              <a:t> </a:t>
            </a:r>
            <a:endParaRPr lang="fr-FR" sz="2000" b="0" strike="noStrike" spc="-1">
              <a:latin typeface="Arial"/>
            </a:endParaRPr>
          </a:p>
          <a:p>
            <a:pPr marL="228600" indent="-182160" algn="just">
              <a:lnSpc>
                <a:spcPct val="100000"/>
              </a:lnSpc>
              <a:spcBef>
                <a:spcPts val="1001"/>
              </a:spcBef>
            </a:pPr>
            <a:endParaRPr lang="fr-FR" sz="2000" b="0" strike="noStrike" spc="-1">
              <a:latin typeface="Arial"/>
            </a:endParaRPr>
          </a:p>
        </p:txBody>
      </p:sp>
      <p:sp>
        <p:nvSpPr>
          <p:cNvPr id="556" name="CustomShape 6"/>
          <p:cNvSpPr/>
          <p:nvPr/>
        </p:nvSpPr>
        <p:spPr>
          <a:xfrm>
            <a:off x="466200" y="4505760"/>
            <a:ext cx="3367800" cy="193356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600" b="0" strike="noStrike" spc="-1">
                <a:solidFill>
                  <a:srgbClr val="FFFFFF"/>
                </a:solidFill>
                <a:latin typeface="Calibri"/>
                <a:ea typeface="DejaVu Sans"/>
              </a:rPr>
              <a:t>Les Mesures de soutien à  l’économie </a:t>
            </a:r>
            <a:endParaRPr lang="fr-FR" sz="3600" b="0" strike="noStrike" spc="-1">
              <a:latin typeface="Arial"/>
            </a:endParaRPr>
          </a:p>
        </p:txBody>
      </p:sp>
      <p:pic>
        <p:nvPicPr>
          <p:cNvPr id="557" name="Image 80"/>
          <p:cNvPicPr/>
          <p:nvPr/>
        </p:nvPicPr>
        <p:blipFill>
          <a:blip r:embed="rId3"/>
          <a:stretch/>
        </p:blipFill>
        <p:spPr>
          <a:xfrm>
            <a:off x="0" y="0"/>
            <a:ext cx="599400" cy="497520"/>
          </a:xfrm>
          <a:prstGeom prst="rect">
            <a:avLst/>
          </a:prstGeom>
          <a:ln>
            <a:noFill/>
          </a:ln>
        </p:spPr>
      </p:pic>
      <p:pic>
        <p:nvPicPr>
          <p:cNvPr id="558" name="Image 332"/>
          <p:cNvPicPr/>
          <p:nvPr/>
        </p:nvPicPr>
        <p:blipFill>
          <a:blip r:embed="rId4"/>
          <a:stretch/>
        </p:blipFill>
        <p:spPr>
          <a:xfrm>
            <a:off x="3839400" y="379440"/>
            <a:ext cx="8034840" cy="626760"/>
          </a:xfrm>
          <a:prstGeom prst="rect">
            <a:avLst/>
          </a:prstGeom>
          <a:ln>
            <a:noFill/>
          </a:ln>
        </p:spPr>
      </p:pic>
      <p:pic>
        <p:nvPicPr>
          <p:cNvPr id="559" name="Image 558"/>
          <p:cNvPicPr/>
          <p:nvPr/>
        </p:nvPicPr>
        <p:blipFill>
          <a:blip r:embed="rId5"/>
          <a:stretch/>
        </p:blipFill>
        <p:spPr>
          <a:xfrm>
            <a:off x="3816360" y="5035320"/>
            <a:ext cx="4318560" cy="578880"/>
          </a:xfrm>
          <a:prstGeom prst="rect">
            <a:avLst/>
          </a:prstGeom>
          <a:ln>
            <a:noFill/>
          </a:ln>
        </p:spPr>
      </p:pic>
      <p:pic>
        <p:nvPicPr>
          <p:cNvPr id="560" name="Image 559"/>
          <p:cNvPicPr/>
          <p:nvPr/>
        </p:nvPicPr>
        <p:blipFill>
          <a:blip r:embed="rId6"/>
          <a:stretch/>
        </p:blipFill>
        <p:spPr>
          <a:xfrm>
            <a:off x="8064000" y="1080000"/>
            <a:ext cx="3661200" cy="358200"/>
          </a:xfrm>
          <a:prstGeom prst="rect">
            <a:avLst/>
          </a:prstGeom>
          <a:ln>
            <a:noFill/>
          </a:ln>
        </p:spPr>
      </p:pic>
      <p:pic>
        <p:nvPicPr>
          <p:cNvPr id="561" name="Image 560"/>
          <p:cNvPicPr/>
          <p:nvPr/>
        </p:nvPicPr>
        <p:blipFill>
          <a:blip r:embed="rId7"/>
          <a:stretch/>
        </p:blipFill>
        <p:spPr>
          <a:xfrm>
            <a:off x="8136000" y="4053600"/>
            <a:ext cx="3598920" cy="455760"/>
          </a:xfrm>
          <a:prstGeom prst="rect">
            <a:avLst/>
          </a:prstGeom>
          <a:ln>
            <a:noFill/>
          </a:ln>
        </p:spPr>
      </p:pic>
      <p:pic>
        <p:nvPicPr>
          <p:cNvPr id="562" name="Image 561"/>
          <p:cNvPicPr/>
          <p:nvPr/>
        </p:nvPicPr>
        <p:blipFill>
          <a:blip r:embed="rId8"/>
          <a:stretch/>
        </p:blipFill>
        <p:spPr>
          <a:xfrm>
            <a:off x="8064000" y="1438920"/>
            <a:ext cx="3670920" cy="779760"/>
          </a:xfrm>
          <a:prstGeom prst="rect">
            <a:avLst/>
          </a:prstGeom>
          <a:ln>
            <a:noFill/>
          </a:ln>
        </p:spPr>
      </p:pic>
      <p:pic>
        <p:nvPicPr>
          <p:cNvPr id="563" name="Image 562"/>
          <p:cNvPicPr/>
          <p:nvPr/>
        </p:nvPicPr>
        <p:blipFill>
          <a:blip r:embed="rId9"/>
          <a:stretch/>
        </p:blipFill>
        <p:spPr>
          <a:xfrm>
            <a:off x="8136000" y="4576680"/>
            <a:ext cx="3671280" cy="2199240"/>
          </a:xfrm>
          <a:prstGeom prst="rect">
            <a:avLst/>
          </a:prstGeom>
          <a:ln>
            <a:noFill/>
          </a:ln>
        </p:spPr>
      </p:pic>
      <p:pic>
        <p:nvPicPr>
          <p:cNvPr id="564" name="Image 563"/>
          <p:cNvPicPr/>
          <p:nvPr/>
        </p:nvPicPr>
        <p:blipFill>
          <a:blip r:embed="rId10"/>
          <a:stretch/>
        </p:blipFill>
        <p:spPr>
          <a:xfrm>
            <a:off x="3839400" y="1042560"/>
            <a:ext cx="4079880" cy="684720"/>
          </a:xfrm>
          <a:prstGeom prst="rect">
            <a:avLst/>
          </a:prstGeom>
          <a:ln>
            <a:noFill/>
          </a:ln>
        </p:spPr>
      </p:pic>
      <p:pic>
        <p:nvPicPr>
          <p:cNvPr id="565" name="Image 564"/>
          <p:cNvPicPr/>
          <p:nvPr/>
        </p:nvPicPr>
        <p:blipFill>
          <a:blip r:embed="rId11"/>
          <a:stretch/>
        </p:blipFill>
        <p:spPr>
          <a:xfrm>
            <a:off x="3839400" y="1733400"/>
            <a:ext cx="4075920" cy="2873880"/>
          </a:xfrm>
          <a:prstGeom prst="rect">
            <a:avLst/>
          </a:prstGeom>
          <a:ln>
            <a:noFill/>
          </a:ln>
        </p:spPr>
      </p:pic>
      <p:pic>
        <p:nvPicPr>
          <p:cNvPr id="566" name="Image 565"/>
          <p:cNvPicPr/>
          <p:nvPr/>
        </p:nvPicPr>
        <p:blipFill>
          <a:blip r:embed="rId12"/>
          <a:stretch/>
        </p:blipFill>
        <p:spPr>
          <a:xfrm>
            <a:off x="8064000" y="2291040"/>
            <a:ext cx="3777840" cy="15242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alpha val="88000"/>
          </a:srgbClr>
        </a:solidFill>
        <a:effectLst/>
      </p:bgPr>
    </p:bg>
    <p:spTree>
      <p:nvGrpSpPr>
        <p:cNvPr id="1" name=""/>
        <p:cNvGrpSpPr/>
        <p:nvPr/>
      </p:nvGrpSpPr>
      <p:grpSpPr>
        <a:xfrm>
          <a:off x="0" y="0"/>
          <a:ext cx="0" cy="0"/>
          <a:chOff x="0" y="0"/>
          <a:chExt cx="0" cy="0"/>
        </a:xfrm>
      </p:grpSpPr>
      <p:sp>
        <p:nvSpPr>
          <p:cNvPr id="567" name="CustomShape 1"/>
          <p:cNvSpPr/>
          <p:nvPr/>
        </p:nvSpPr>
        <p:spPr>
          <a:xfrm>
            <a:off x="466200" y="380520"/>
            <a:ext cx="3367800" cy="375480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568" name="CustomShape 2"/>
          <p:cNvSpPr/>
          <p:nvPr/>
        </p:nvSpPr>
        <p:spPr>
          <a:xfrm>
            <a:off x="432000" y="224280"/>
            <a:ext cx="3367800" cy="319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600" b="1" strike="noStrike" spc="-1">
                <a:solidFill>
                  <a:srgbClr val="E7E6E6"/>
                </a:solidFill>
                <a:latin typeface="Arial"/>
                <a:ea typeface="DejaVu Sans"/>
              </a:rPr>
              <a:t>Allègement des mesures de confinement </a:t>
            </a:r>
            <a:endParaRPr lang="fr-FR" sz="3600" b="0" strike="noStrike" spc="-1">
              <a:latin typeface="Arial"/>
            </a:endParaRPr>
          </a:p>
        </p:txBody>
      </p:sp>
      <p:sp>
        <p:nvSpPr>
          <p:cNvPr id="569" name="CustomShape 3"/>
          <p:cNvSpPr/>
          <p:nvPr/>
        </p:nvSpPr>
        <p:spPr>
          <a:xfrm>
            <a:off x="466200" y="4419360"/>
            <a:ext cx="3367800" cy="193356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570" name="CustomShape 4"/>
          <p:cNvSpPr/>
          <p:nvPr/>
        </p:nvSpPr>
        <p:spPr>
          <a:xfrm>
            <a:off x="3871080" y="307440"/>
            <a:ext cx="8038080" cy="639540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400" b="0" strike="noStrike" spc="-1">
                <a:solidFill>
                  <a:srgbClr val="000000"/>
                </a:solidFill>
                <a:latin typeface="Arial"/>
                <a:ea typeface="DejaVu Sans"/>
              </a:rPr>
              <a:t> </a:t>
            </a:r>
            <a:endParaRPr lang="fr-FR" sz="1400" b="0" strike="noStrike" spc="-1">
              <a:latin typeface="Arial"/>
            </a:endParaRPr>
          </a:p>
        </p:txBody>
      </p:sp>
      <p:sp>
        <p:nvSpPr>
          <p:cNvPr id="571" name="CustomShape 5"/>
          <p:cNvSpPr/>
          <p:nvPr/>
        </p:nvSpPr>
        <p:spPr>
          <a:xfrm>
            <a:off x="4388040" y="552960"/>
            <a:ext cx="6991200" cy="557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228600" indent="-182160" algn="just">
              <a:lnSpc>
                <a:spcPct val="93000"/>
              </a:lnSpc>
              <a:spcBef>
                <a:spcPts val="1001"/>
              </a:spcBef>
            </a:pPr>
            <a:endParaRPr lang="fr-FR" sz="1800" b="0" strike="noStrike" spc="-1">
              <a:latin typeface="Arial"/>
            </a:endParaRPr>
          </a:p>
          <a:p>
            <a:pPr marL="228600" indent="-182160" algn="just">
              <a:lnSpc>
                <a:spcPct val="93000"/>
              </a:lnSpc>
              <a:spcBef>
                <a:spcPts val="1001"/>
              </a:spcBef>
            </a:pPr>
            <a:endParaRPr lang="fr-FR" sz="1800" b="0" strike="noStrike" spc="-1">
              <a:latin typeface="Arial"/>
            </a:endParaRPr>
          </a:p>
          <a:p>
            <a:pPr marL="228600" indent="-182160" algn="just">
              <a:lnSpc>
                <a:spcPct val="93000"/>
              </a:lnSpc>
              <a:spcBef>
                <a:spcPts val="1001"/>
              </a:spcBef>
            </a:pPr>
            <a:endParaRPr lang="fr-FR" sz="1800" b="0" strike="noStrike" spc="-1">
              <a:latin typeface="Arial"/>
            </a:endParaRPr>
          </a:p>
          <a:p>
            <a:pPr marL="228600" indent="-182160" algn="just">
              <a:lnSpc>
                <a:spcPct val="93000"/>
              </a:lnSpc>
              <a:spcBef>
                <a:spcPts val="1001"/>
              </a:spcBef>
            </a:pPr>
            <a:endParaRPr lang="fr-FR" sz="1800" b="0" strike="noStrike" spc="-1">
              <a:latin typeface="Arial"/>
            </a:endParaRPr>
          </a:p>
          <a:p>
            <a:pPr marL="228600" indent="-182160" algn="just">
              <a:lnSpc>
                <a:spcPct val="93000"/>
              </a:lnSpc>
              <a:spcBef>
                <a:spcPts val="1001"/>
              </a:spcBef>
            </a:pPr>
            <a:endParaRPr lang="fr-FR" sz="1800" b="0" strike="noStrike" spc="-1">
              <a:latin typeface="Arial"/>
            </a:endParaRPr>
          </a:p>
          <a:p>
            <a:pPr marL="228600" indent="-182160" algn="just">
              <a:lnSpc>
                <a:spcPct val="93000"/>
              </a:lnSpc>
              <a:spcBef>
                <a:spcPts val="1001"/>
              </a:spcBef>
            </a:pPr>
            <a:endParaRPr lang="fr-FR" sz="1800" b="0" strike="noStrike" spc="-1">
              <a:latin typeface="Arial"/>
            </a:endParaRPr>
          </a:p>
          <a:p>
            <a:pPr marL="228600" indent="-182160" algn="just">
              <a:lnSpc>
                <a:spcPct val="93000"/>
              </a:lnSpc>
              <a:spcBef>
                <a:spcPts val="1001"/>
              </a:spcBef>
            </a:pPr>
            <a:endParaRPr lang="fr-FR" sz="1800" b="0" strike="noStrike" spc="-1">
              <a:latin typeface="Arial"/>
            </a:endParaRPr>
          </a:p>
          <a:p>
            <a:pPr marL="228600" indent="-182160" algn="just">
              <a:lnSpc>
                <a:spcPct val="93000"/>
              </a:lnSpc>
              <a:spcBef>
                <a:spcPts val="1001"/>
              </a:spcBef>
            </a:pPr>
            <a:r>
              <a:rPr lang="fr-FR" sz="2000" b="1" strike="noStrike" spc="-1">
                <a:solidFill>
                  <a:srgbClr val="000000"/>
                </a:solidFill>
                <a:latin typeface="Calibri"/>
                <a:ea typeface="DejaVu Sans"/>
              </a:rPr>
              <a:t> </a:t>
            </a:r>
            <a:endParaRPr lang="fr-FR" sz="2000" b="0" strike="noStrike" spc="-1">
              <a:latin typeface="Arial"/>
            </a:endParaRPr>
          </a:p>
          <a:p>
            <a:pPr marL="228600" indent="-182160" algn="just">
              <a:lnSpc>
                <a:spcPct val="100000"/>
              </a:lnSpc>
              <a:spcBef>
                <a:spcPts val="1001"/>
              </a:spcBef>
            </a:pPr>
            <a:endParaRPr lang="fr-FR" sz="2000" b="0" strike="noStrike" spc="-1">
              <a:latin typeface="Arial"/>
            </a:endParaRPr>
          </a:p>
        </p:txBody>
      </p:sp>
      <p:sp>
        <p:nvSpPr>
          <p:cNvPr id="572" name="CustomShape 6"/>
          <p:cNvSpPr/>
          <p:nvPr/>
        </p:nvSpPr>
        <p:spPr>
          <a:xfrm>
            <a:off x="466200" y="4505760"/>
            <a:ext cx="3367800" cy="193356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600" b="0" strike="noStrike" spc="-1">
                <a:solidFill>
                  <a:srgbClr val="FFFFFF"/>
                </a:solidFill>
                <a:latin typeface="Calibri"/>
                <a:ea typeface="DejaVu Sans"/>
              </a:rPr>
              <a:t>Les Mesures de soutien à  l’économie </a:t>
            </a:r>
            <a:endParaRPr lang="fr-FR" sz="3600" b="0" strike="noStrike" spc="-1">
              <a:latin typeface="Arial"/>
            </a:endParaRPr>
          </a:p>
        </p:txBody>
      </p:sp>
      <p:pic>
        <p:nvPicPr>
          <p:cNvPr id="573" name="Image 80"/>
          <p:cNvPicPr/>
          <p:nvPr/>
        </p:nvPicPr>
        <p:blipFill>
          <a:blip r:embed="rId2"/>
          <a:stretch/>
        </p:blipFill>
        <p:spPr>
          <a:xfrm>
            <a:off x="0" y="0"/>
            <a:ext cx="599400" cy="497520"/>
          </a:xfrm>
          <a:prstGeom prst="rect">
            <a:avLst/>
          </a:prstGeom>
          <a:ln>
            <a:noFill/>
          </a:ln>
        </p:spPr>
      </p:pic>
      <p:sp>
        <p:nvSpPr>
          <p:cNvPr id="574" name="CustomShape 7"/>
          <p:cNvSpPr/>
          <p:nvPr/>
        </p:nvSpPr>
        <p:spPr>
          <a:xfrm>
            <a:off x="4680000" y="307440"/>
            <a:ext cx="597024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400" b="1" u="sng" strike="noStrike" spc="-1">
                <a:solidFill>
                  <a:srgbClr val="383D3C"/>
                </a:solidFill>
                <a:uFillTx/>
                <a:latin typeface="Marianne"/>
                <a:ea typeface="DejaVu Sans"/>
              </a:rPr>
              <a:t>Reports d'échéances fiscales en Vaucluse</a:t>
            </a:r>
            <a:endParaRPr lang="fr-FR" sz="1400" b="0" strike="noStrike" spc="-1">
              <a:latin typeface="Arial"/>
            </a:endParaRPr>
          </a:p>
          <a:p>
            <a:pPr algn="ctr">
              <a:lnSpc>
                <a:spcPct val="100000"/>
              </a:lnSpc>
            </a:pPr>
            <a:r>
              <a:rPr lang="fr-FR" sz="1400" b="1" i="1" strike="noStrike" spc="-1">
                <a:solidFill>
                  <a:srgbClr val="383D3C"/>
                </a:solidFill>
                <a:latin typeface="Marianne ExtraBold"/>
                <a:ea typeface="DejaVu Sans"/>
              </a:rPr>
              <a:t>Données inchangées au 19/04/2021</a:t>
            </a:r>
            <a:endParaRPr lang="fr-FR" sz="1400" b="0" strike="noStrike" spc="-1">
              <a:latin typeface="Arial"/>
            </a:endParaRPr>
          </a:p>
          <a:p>
            <a:pPr algn="ctr">
              <a:lnSpc>
                <a:spcPct val="100000"/>
              </a:lnSpc>
            </a:pPr>
            <a:r>
              <a:rPr lang="fr-FR" sz="1400" b="1" strike="noStrike" spc="-1">
                <a:solidFill>
                  <a:srgbClr val="383D3C"/>
                </a:solidFill>
                <a:latin typeface="Marianne"/>
                <a:ea typeface="DejaVu Sans"/>
              </a:rPr>
              <a:t>Montant : 10,11 M€ 		nombre 824 aides </a:t>
            </a:r>
            <a:endParaRPr lang="fr-FR" sz="1400" b="0" strike="noStrike" spc="-1">
              <a:latin typeface="Arial"/>
            </a:endParaRPr>
          </a:p>
        </p:txBody>
      </p:sp>
      <p:sp>
        <p:nvSpPr>
          <p:cNvPr id="575" name="CustomShape 8"/>
          <p:cNvSpPr/>
          <p:nvPr/>
        </p:nvSpPr>
        <p:spPr>
          <a:xfrm>
            <a:off x="4377960" y="1045440"/>
            <a:ext cx="6851880" cy="1368360"/>
          </a:xfrm>
          <a:prstGeom prst="rect">
            <a:avLst/>
          </a:prstGeom>
          <a:noFill/>
          <a:ln>
            <a:solidFill>
              <a:srgbClr val="3465A4"/>
            </a:solid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000000"/>
                </a:solidFill>
                <a:latin typeface="Marianne"/>
                <a:ea typeface="DejaVu Sans"/>
              </a:rPr>
              <a:t>Top 3 des reports d'échéances fiscales ventilés par code section NAF (en M€)</a:t>
            </a:r>
            <a:endParaRPr lang="fr-FR" sz="1400" b="0" strike="noStrike" spc="-1">
              <a:latin typeface="Arial"/>
            </a:endParaRPr>
          </a:p>
          <a:p>
            <a:pPr>
              <a:lnSpc>
                <a:spcPct val="100000"/>
              </a:lnSpc>
            </a:pPr>
            <a:endParaRPr lang="fr-FR" sz="1400" b="0" strike="noStrike" spc="-1">
              <a:latin typeface="Arial"/>
            </a:endParaRPr>
          </a:p>
          <a:p>
            <a:pPr>
              <a:lnSpc>
                <a:spcPct val="100000"/>
              </a:lnSpc>
            </a:pPr>
            <a:r>
              <a:rPr lang="fr-FR" sz="1400" b="0" strike="noStrike" spc="-1">
                <a:solidFill>
                  <a:srgbClr val="000000"/>
                </a:solidFill>
                <a:latin typeface="Marianne"/>
                <a:ea typeface="DejaVu Sans"/>
              </a:rPr>
              <a:t>Commerce	 			: 3,5 M€	|</a:t>
            </a:r>
            <a:endParaRPr lang="fr-FR" sz="1400" b="0" strike="noStrike" spc="-1">
              <a:latin typeface="Arial"/>
            </a:endParaRPr>
          </a:p>
          <a:p>
            <a:pPr>
              <a:lnSpc>
                <a:spcPct val="100000"/>
              </a:lnSpc>
            </a:pPr>
            <a:r>
              <a:rPr lang="fr-FR" sz="1400" b="0" strike="noStrike" spc="-1">
                <a:solidFill>
                  <a:srgbClr val="000000"/>
                </a:solidFill>
                <a:latin typeface="Marianne"/>
                <a:ea typeface="DejaVu Sans"/>
              </a:rPr>
              <a:t>Construction	 			: 1,4 M€	|	60 % du total</a:t>
            </a:r>
            <a:endParaRPr lang="fr-FR" sz="1400" b="0" strike="noStrike" spc="-1">
              <a:latin typeface="Arial"/>
            </a:endParaRPr>
          </a:p>
          <a:p>
            <a:pPr>
              <a:lnSpc>
                <a:spcPct val="100000"/>
              </a:lnSpc>
            </a:pPr>
            <a:r>
              <a:rPr lang="fr-FR" sz="1400" b="0" strike="noStrike" spc="-1">
                <a:solidFill>
                  <a:srgbClr val="000000"/>
                </a:solidFill>
                <a:latin typeface="Marianne"/>
                <a:ea typeface="DejaVu Sans"/>
              </a:rPr>
              <a:t>Hébergement / Restauration	: 1,1 M€ 	|</a:t>
            </a:r>
            <a:endParaRPr lang="fr-FR" sz="1400" b="0" strike="noStrike" spc="-1">
              <a:latin typeface="Arial"/>
            </a:endParaRPr>
          </a:p>
          <a:p>
            <a:pPr>
              <a:lnSpc>
                <a:spcPct val="100000"/>
              </a:lnSpc>
            </a:pPr>
            <a:endParaRPr lang="fr-FR" sz="1400" b="0" strike="noStrike" spc="-1">
              <a:latin typeface="Arial"/>
            </a:endParaRPr>
          </a:p>
        </p:txBody>
      </p:sp>
      <p:sp>
        <p:nvSpPr>
          <p:cNvPr id="576" name="CustomShape 9"/>
          <p:cNvSpPr/>
          <p:nvPr/>
        </p:nvSpPr>
        <p:spPr>
          <a:xfrm>
            <a:off x="4741920" y="2429640"/>
            <a:ext cx="6307920" cy="78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u="sng" strike="noStrike" spc="-1">
                <a:solidFill>
                  <a:srgbClr val="383D3C"/>
                </a:solidFill>
                <a:uFillTx/>
                <a:latin typeface="Marianne"/>
                <a:ea typeface="DejaVu Sans"/>
              </a:rPr>
              <a:t>Prêts garantis par l'Etat – PGE en Vaucluse</a:t>
            </a:r>
            <a:endParaRPr lang="fr-FR" sz="1600" b="0" strike="noStrike" spc="-1">
              <a:latin typeface="Arial"/>
            </a:endParaRPr>
          </a:p>
          <a:p>
            <a:pPr algn="ctr">
              <a:lnSpc>
                <a:spcPct val="100000"/>
              </a:lnSpc>
            </a:pPr>
            <a:r>
              <a:rPr lang="fr-FR" sz="1400" b="1" i="1" strike="noStrike" spc="-1">
                <a:solidFill>
                  <a:srgbClr val="383D3C"/>
                </a:solidFill>
                <a:latin typeface="Marianne ExtraBold"/>
                <a:ea typeface="DejaVu Sans"/>
              </a:rPr>
              <a:t>Données actualisées au 19/04/2021</a:t>
            </a:r>
            <a:endParaRPr lang="fr-FR" sz="1400" b="0" strike="noStrike" spc="-1">
              <a:latin typeface="Arial"/>
            </a:endParaRPr>
          </a:p>
          <a:p>
            <a:pPr algn="ctr">
              <a:lnSpc>
                <a:spcPct val="100000"/>
              </a:lnSpc>
            </a:pPr>
            <a:r>
              <a:rPr lang="fr-FR" sz="1600" b="0" strike="noStrike" spc="-1">
                <a:solidFill>
                  <a:srgbClr val="383D3C"/>
                </a:solidFill>
                <a:latin typeface="Marianne"/>
                <a:ea typeface="DejaVu Sans"/>
              </a:rPr>
              <a:t>Montant : 1 037,56 M€		nombre : 7 818 aides </a:t>
            </a:r>
            <a:endParaRPr lang="fr-FR" sz="1600" b="0" strike="noStrike" spc="-1">
              <a:latin typeface="Arial"/>
            </a:endParaRPr>
          </a:p>
        </p:txBody>
      </p:sp>
      <p:sp>
        <p:nvSpPr>
          <p:cNvPr id="577" name="CustomShape 10"/>
          <p:cNvSpPr/>
          <p:nvPr/>
        </p:nvSpPr>
        <p:spPr>
          <a:xfrm>
            <a:off x="4464000" y="3187080"/>
            <a:ext cx="6851880" cy="1368360"/>
          </a:xfrm>
          <a:prstGeom prst="rect">
            <a:avLst/>
          </a:prstGeom>
          <a:noFill/>
          <a:ln>
            <a:solidFill>
              <a:srgbClr val="3465A4"/>
            </a:solid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400" b="0" strike="noStrike" spc="-1">
                <a:solidFill>
                  <a:srgbClr val="000000"/>
                </a:solidFill>
                <a:latin typeface="Marianne"/>
                <a:ea typeface="DejaVu Sans"/>
              </a:rPr>
              <a:t>PGE ventilés par code section NAF (en M€)</a:t>
            </a:r>
            <a:endParaRPr lang="fr-FR" sz="1400" b="0" strike="noStrike" spc="-1">
              <a:latin typeface="Arial"/>
            </a:endParaRPr>
          </a:p>
          <a:p>
            <a:pPr>
              <a:lnSpc>
                <a:spcPct val="100000"/>
              </a:lnSpc>
            </a:pPr>
            <a:endParaRPr lang="fr-FR" sz="1400" b="0" strike="noStrike" spc="-1">
              <a:latin typeface="Arial"/>
            </a:endParaRPr>
          </a:p>
          <a:p>
            <a:pPr>
              <a:lnSpc>
                <a:spcPct val="100000"/>
              </a:lnSpc>
            </a:pPr>
            <a:r>
              <a:rPr lang="fr-FR" sz="1400" b="0" strike="noStrike" spc="-1">
                <a:solidFill>
                  <a:srgbClr val="000000"/>
                </a:solidFill>
                <a:latin typeface="Marianne"/>
                <a:ea typeface="DejaVu Sans"/>
              </a:rPr>
              <a:t>Commerce	 			: 288,8 M€	</a:t>
            </a:r>
            <a:endParaRPr lang="fr-FR" sz="1400" b="0" strike="noStrike" spc="-1">
              <a:latin typeface="Arial"/>
            </a:endParaRPr>
          </a:p>
          <a:p>
            <a:pPr>
              <a:lnSpc>
                <a:spcPct val="100000"/>
              </a:lnSpc>
            </a:pPr>
            <a:r>
              <a:rPr lang="fr-FR" sz="1400" b="0" strike="noStrike" spc="-1">
                <a:solidFill>
                  <a:srgbClr val="000000"/>
                </a:solidFill>
                <a:latin typeface="Marianne"/>
                <a:ea typeface="DejaVu Sans"/>
              </a:rPr>
              <a:t>Construction	 			: 94,3 M€		</a:t>
            </a:r>
            <a:endParaRPr lang="fr-FR" sz="1400" b="0" strike="noStrike" spc="-1">
              <a:latin typeface="Arial"/>
            </a:endParaRPr>
          </a:p>
          <a:p>
            <a:pPr>
              <a:lnSpc>
                <a:spcPct val="100000"/>
              </a:lnSpc>
            </a:pPr>
            <a:r>
              <a:rPr lang="fr-FR" sz="1400" b="0" strike="noStrike" spc="-1">
                <a:solidFill>
                  <a:srgbClr val="000000"/>
                </a:solidFill>
                <a:latin typeface="Marianne"/>
                <a:ea typeface="DejaVu Sans"/>
              </a:rPr>
              <a:t>Hébergement / Restauration	: 84,8 M€</a:t>
            </a:r>
            <a:endParaRPr lang="fr-FR" sz="1400" b="0" strike="noStrike" spc="-1">
              <a:latin typeface="Arial"/>
            </a:endParaRPr>
          </a:p>
          <a:p>
            <a:pPr>
              <a:lnSpc>
                <a:spcPct val="100000"/>
              </a:lnSpc>
            </a:pPr>
            <a:endParaRPr lang="fr-FR" sz="1400" b="0" strike="noStrike" spc="-1">
              <a:latin typeface="Arial"/>
            </a:endParaRPr>
          </a:p>
        </p:txBody>
      </p:sp>
      <p:pic>
        <p:nvPicPr>
          <p:cNvPr id="578" name="Image 577"/>
          <p:cNvPicPr/>
          <p:nvPr/>
        </p:nvPicPr>
        <p:blipFill>
          <a:blip r:embed="rId3"/>
          <a:stretch/>
        </p:blipFill>
        <p:spPr>
          <a:xfrm>
            <a:off x="3843720" y="4680000"/>
            <a:ext cx="8065440" cy="2022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CustomShape 1"/>
          <p:cNvSpPr/>
          <p:nvPr/>
        </p:nvSpPr>
        <p:spPr>
          <a:xfrm>
            <a:off x="72000" y="432000"/>
            <a:ext cx="2151720" cy="3825360"/>
          </a:xfrm>
          <a:prstGeom prst="rect">
            <a:avLst/>
          </a:prstGeom>
          <a:solidFill>
            <a:srgbClr val="595959"/>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2000" b="1" strike="noStrike" spc="-1">
                <a:solidFill>
                  <a:srgbClr val="FFFFFF"/>
                </a:solidFill>
                <a:latin typeface="Calibri Light"/>
                <a:ea typeface="DejaVu Sans"/>
              </a:rPr>
              <a:t>Point de situation épidémiologique</a:t>
            </a:r>
            <a:endParaRPr lang="fr-FR" sz="2000" b="0" strike="noStrike" spc="-1">
              <a:latin typeface="Arial"/>
            </a:endParaRPr>
          </a:p>
        </p:txBody>
      </p:sp>
      <p:sp>
        <p:nvSpPr>
          <p:cNvPr id="261" name="CustomShape 2"/>
          <p:cNvSpPr/>
          <p:nvPr/>
        </p:nvSpPr>
        <p:spPr>
          <a:xfrm>
            <a:off x="484920" y="504000"/>
            <a:ext cx="3366360" cy="2724480"/>
          </a:xfrm>
          <a:prstGeom prst="rect">
            <a:avLst/>
          </a:prstGeom>
          <a:noFill/>
          <a:ln>
            <a:noFill/>
          </a:ln>
        </p:spPr>
        <p:style>
          <a:lnRef idx="0">
            <a:scrgbClr r="0" g="0" b="0"/>
          </a:lnRef>
          <a:fillRef idx="0">
            <a:scrgbClr r="0" g="0" b="0"/>
          </a:fillRef>
          <a:effectRef idx="0">
            <a:scrgbClr r="0" g="0" b="0"/>
          </a:effectRef>
          <a:fontRef idx="minor"/>
        </p:style>
      </p:sp>
      <p:sp>
        <p:nvSpPr>
          <p:cNvPr id="262" name="CustomShape 3"/>
          <p:cNvSpPr/>
          <p:nvPr/>
        </p:nvSpPr>
        <p:spPr>
          <a:xfrm>
            <a:off x="72000" y="4577400"/>
            <a:ext cx="2151720" cy="203832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263" name="CustomShape 4"/>
          <p:cNvSpPr/>
          <p:nvPr/>
        </p:nvSpPr>
        <p:spPr>
          <a:xfrm>
            <a:off x="7248240" y="980640"/>
            <a:ext cx="3398400" cy="59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1" strike="noStrike" spc="-1">
                <a:solidFill>
                  <a:srgbClr val="1F497D"/>
                </a:solidFill>
                <a:latin typeface="Calibri Light"/>
                <a:ea typeface="DejaVu Sans"/>
              </a:rPr>
              <a:t> </a:t>
            </a:r>
            <a:endParaRPr lang="fr-FR" sz="3200" b="0" strike="noStrike" spc="-1">
              <a:latin typeface="Arial"/>
            </a:endParaRPr>
          </a:p>
        </p:txBody>
      </p:sp>
      <p:sp>
        <p:nvSpPr>
          <p:cNvPr id="264" name="CustomShape 5"/>
          <p:cNvSpPr/>
          <p:nvPr/>
        </p:nvSpPr>
        <p:spPr>
          <a:xfrm>
            <a:off x="72000" y="4577400"/>
            <a:ext cx="1935720" cy="193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600" b="1" strike="noStrike" spc="-1">
                <a:solidFill>
                  <a:srgbClr val="FFFFFF"/>
                </a:solidFill>
                <a:latin typeface="Calibri Light"/>
                <a:ea typeface="DejaVu Sans"/>
              </a:rPr>
              <a:t>Un virus circulant partout en Vaucluse</a:t>
            </a:r>
            <a:endParaRPr lang="fr-FR" sz="2600" b="0" strike="noStrike" spc="-1">
              <a:latin typeface="Arial"/>
            </a:endParaRPr>
          </a:p>
        </p:txBody>
      </p:sp>
      <p:graphicFrame>
        <p:nvGraphicFramePr>
          <p:cNvPr id="265" name="Table 6"/>
          <p:cNvGraphicFramePr/>
          <p:nvPr/>
        </p:nvGraphicFramePr>
        <p:xfrm>
          <a:off x="2409480" y="1575360"/>
          <a:ext cx="9677160" cy="4663440"/>
        </p:xfrm>
        <a:graphic>
          <a:graphicData uri="http://schemas.openxmlformats.org/drawingml/2006/table">
            <a:tbl>
              <a:tblPr/>
              <a:tblGrid>
                <a:gridCol w="3581640"/>
                <a:gridCol w="761760"/>
                <a:gridCol w="761760"/>
                <a:gridCol w="761760"/>
                <a:gridCol w="761760"/>
                <a:gridCol w="761760"/>
                <a:gridCol w="761760"/>
                <a:gridCol w="761760"/>
                <a:gridCol w="763200"/>
              </a:tblGrid>
              <a:tr h="485640">
                <a:tc>
                  <a:txBody>
                    <a:bodyPr/>
                    <a:lstStyle/>
                    <a:p>
                      <a:pPr>
                        <a:lnSpc>
                          <a:spcPct val="100000"/>
                        </a:lnSpc>
                      </a:pPr>
                      <a:r>
                        <a:rPr lang="fr-FR" sz="1400" b="1" strike="noStrike" spc="-1">
                          <a:solidFill>
                            <a:srgbClr val="C00000"/>
                          </a:solidFill>
                          <a:latin typeface="Calibri"/>
                        </a:rPr>
                        <a:t>Période analysée : 2021-04-19 - 2021-04-25 Semaine 16</a:t>
                      </a:r>
                      <a:endParaRPr lang="fr-FR" sz="14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gridSpan="4">
                  <a:txBody>
                    <a:bodyPr/>
                    <a:lstStyle/>
                    <a:p>
                      <a:pPr algn="ctr">
                        <a:lnSpc>
                          <a:spcPct val="100000"/>
                        </a:lnSpc>
                      </a:pPr>
                      <a:r>
                        <a:rPr lang="fr-FR" sz="1100" b="1" strike="noStrike" spc="-1">
                          <a:solidFill>
                            <a:srgbClr val="C00000"/>
                          </a:solidFill>
                          <a:latin typeface="Calibri"/>
                        </a:rPr>
                        <a:t>TOUS AGES</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gridSpan="4">
                  <a:txBody>
                    <a:bodyPr/>
                    <a:lstStyle/>
                    <a:p>
                      <a:pPr algn="ctr">
                        <a:lnSpc>
                          <a:spcPct val="100000"/>
                        </a:lnSpc>
                      </a:pPr>
                      <a:r>
                        <a:rPr lang="fr-FR" sz="1100" b="1" strike="noStrike" spc="-1">
                          <a:solidFill>
                            <a:srgbClr val="C00000"/>
                          </a:solidFill>
                          <a:latin typeface="Calibri"/>
                        </a:rPr>
                        <a:t>65 ANS ET PLUS</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r>
              <a:tr h="190440">
                <a:tc>
                  <a:txBody>
                    <a:bodyPr/>
                    <a:lstStyle/>
                    <a:p>
                      <a:pPr>
                        <a:lnSpc>
                          <a:spcPct val="100000"/>
                        </a:lnSpc>
                      </a:pPr>
                      <a:r>
                        <a:rPr lang="fr-FR" sz="1100" b="1" strike="noStrike" spc="-1">
                          <a:solidFill>
                            <a:srgbClr val="000000"/>
                          </a:solidFill>
                          <a:latin typeface="Calibri"/>
                        </a:rPr>
                        <a:t>EPCI</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1" strike="noStrike" spc="-1">
                          <a:solidFill>
                            <a:srgbClr val="000000"/>
                          </a:solidFill>
                          <a:latin typeface="Calibri"/>
                        </a:rPr>
                        <a:t>TEST</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a:lstStyle/>
                    <a:p>
                      <a:pPr algn="ctr">
                        <a:lnSpc>
                          <a:spcPct val="100000"/>
                        </a:lnSpc>
                      </a:pPr>
                      <a:r>
                        <a:rPr lang="fr-FR" sz="1100" b="1" strike="noStrike" spc="-1">
                          <a:solidFill>
                            <a:srgbClr val="000000"/>
                          </a:solidFill>
                          <a:latin typeface="Calibri"/>
                        </a:rPr>
                        <a:t>POS</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a:lstStyle/>
                    <a:p>
                      <a:pPr algn="ctr">
                        <a:lnSpc>
                          <a:spcPct val="100000"/>
                        </a:lnSpc>
                      </a:pPr>
                      <a:r>
                        <a:rPr lang="fr-FR" sz="1100" b="1" strike="noStrike" spc="-1">
                          <a:solidFill>
                            <a:srgbClr val="000000"/>
                          </a:solidFill>
                          <a:latin typeface="Calibri"/>
                        </a:rPr>
                        <a:t>INC</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a:lstStyle/>
                    <a:p>
                      <a:pPr algn="ctr">
                        <a:lnSpc>
                          <a:spcPct val="100000"/>
                        </a:lnSpc>
                      </a:pPr>
                      <a:r>
                        <a:rPr lang="fr-FR" sz="1100" b="1" strike="noStrike" spc="-1">
                          <a:solidFill>
                            <a:srgbClr val="000000"/>
                          </a:solidFill>
                          <a:latin typeface="Calibri"/>
                        </a:rPr>
                        <a:t>TX POS</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a:lstStyle/>
                    <a:p>
                      <a:pPr algn="ctr">
                        <a:lnSpc>
                          <a:spcPct val="100000"/>
                        </a:lnSpc>
                      </a:pPr>
                      <a:r>
                        <a:rPr lang="fr-FR" sz="1100" b="1" strike="noStrike" spc="-1">
                          <a:solidFill>
                            <a:srgbClr val="000000"/>
                          </a:solidFill>
                          <a:latin typeface="Calibri"/>
                        </a:rPr>
                        <a:t>TEST</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a:lstStyle/>
                    <a:p>
                      <a:pPr algn="ctr">
                        <a:lnSpc>
                          <a:spcPct val="100000"/>
                        </a:lnSpc>
                      </a:pPr>
                      <a:r>
                        <a:rPr lang="fr-FR" sz="1100" b="1" strike="noStrike" spc="-1">
                          <a:solidFill>
                            <a:srgbClr val="000000"/>
                          </a:solidFill>
                          <a:latin typeface="Calibri"/>
                        </a:rPr>
                        <a:t>POS</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a:lstStyle/>
                    <a:p>
                      <a:pPr algn="ctr">
                        <a:lnSpc>
                          <a:spcPct val="100000"/>
                        </a:lnSpc>
                      </a:pPr>
                      <a:r>
                        <a:rPr lang="fr-FR" sz="1100" b="1" strike="noStrike" spc="-1">
                          <a:solidFill>
                            <a:srgbClr val="000000"/>
                          </a:solidFill>
                          <a:latin typeface="Calibri"/>
                        </a:rPr>
                        <a:t>INC</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c>
                  <a:txBody>
                    <a:bodyPr/>
                    <a:lstStyle/>
                    <a:p>
                      <a:pPr algn="ctr">
                        <a:lnSpc>
                          <a:spcPct val="100000"/>
                        </a:lnSpc>
                      </a:pPr>
                      <a:r>
                        <a:rPr lang="fr-FR" sz="1100" b="1" strike="noStrike" spc="-1">
                          <a:solidFill>
                            <a:srgbClr val="000000"/>
                          </a:solidFill>
                          <a:latin typeface="Calibri"/>
                        </a:rPr>
                        <a:t>TX POS</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E699"/>
                    </a:solidFill>
                  </a:tcPr>
                </a:tc>
              </a:tr>
              <a:tr h="190440">
                <a:tc>
                  <a:txBody>
                    <a:bodyPr/>
                    <a:lstStyle/>
                    <a:p>
                      <a:pPr>
                        <a:lnSpc>
                          <a:spcPct val="100000"/>
                        </a:lnSpc>
                      </a:pPr>
                      <a:r>
                        <a:rPr lang="fr-FR" sz="1100" b="0" strike="noStrike" spc="-1">
                          <a:solidFill>
                            <a:srgbClr val="C00000"/>
                          </a:solidFill>
                          <a:latin typeface="Calibri"/>
                        </a:rPr>
                        <a:t>CA du Grand Avignon (COGA)</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a:lstStyle/>
                    <a:p>
                      <a:pPr algn="ctr">
                        <a:lnSpc>
                          <a:spcPct val="100000"/>
                        </a:lnSpc>
                      </a:pPr>
                      <a:r>
                        <a:rPr lang="fr-FR" sz="1100" b="0" strike="noStrike" spc="-1">
                          <a:solidFill>
                            <a:srgbClr val="C00000"/>
                          </a:solidFill>
                          <a:latin typeface="Calibri"/>
                        </a:rPr>
                        <a:t>5291</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a:lstStyle/>
                    <a:p>
                      <a:pPr algn="ctr">
                        <a:lnSpc>
                          <a:spcPct val="100000"/>
                        </a:lnSpc>
                      </a:pPr>
                      <a:r>
                        <a:rPr lang="fr-FR" sz="1100" b="0" strike="noStrike" spc="-1">
                          <a:solidFill>
                            <a:srgbClr val="C00000"/>
                          </a:solidFill>
                          <a:latin typeface="Calibri"/>
                        </a:rPr>
                        <a:t>735</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a:lstStyle/>
                    <a:p>
                      <a:pPr algn="ctr">
                        <a:lnSpc>
                          <a:spcPct val="100000"/>
                        </a:lnSpc>
                      </a:pPr>
                      <a:r>
                        <a:rPr lang="fr-FR" sz="1100" b="0" strike="noStrike" spc="-1">
                          <a:solidFill>
                            <a:srgbClr val="C00000"/>
                          </a:solidFill>
                          <a:latin typeface="Calibri"/>
                        </a:rPr>
                        <a:t>379</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a:lstStyle/>
                    <a:p>
                      <a:pPr algn="ctr">
                        <a:lnSpc>
                          <a:spcPct val="100000"/>
                        </a:lnSpc>
                      </a:pPr>
                      <a:r>
                        <a:rPr lang="fr-FR" sz="1100" b="0" strike="noStrike" spc="-1">
                          <a:solidFill>
                            <a:srgbClr val="C00000"/>
                          </a:solidFill>
                          <a:latin typeface="Calibri"/>
                        </a:rPr>
                        <a:t>13,9</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a:lstStyle/>
                    <a:p>
                      <a:pPr algn="ctr">
                        <a:lnSpc>
                          <a:spcPct val="100000"/>
                        </a:lnSpc>
                      </a:pPr>
                      <a:r>
                        <a:rPr lang="fr-FR" sz="1100" b="0" strike="noStrike" spc="-1">
                          <a:solidFill>
                            <a:srgbClr val="C00000"/>
                          </a:solidFill>
                          <a:latin typeface="Calibri"/>
                        </a:rPr>
                        <a:t>916</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a:lstStyle/>
                    <a:p>
                      <a:pPr algn="ctr">
                        <a:lnSpc>
                          <a:spcPct val="100000"/>
                        </a:lnSpc>
                      </a:pPr>
                      <a:r>
                        <a:rPr lang="fr-FR" sz="1100" b="0" strike="noStrike" spc="-1">
                          <a:solidFill>
                            <a:srgbClr val="C00000"/>
                          </a:solidFill>
                          <a:latin typeface="Calibri"/>
                        </a:rPr>
                        <a:t>92</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a:lstStyle/>
                    <a:p>
                      <a:pPr algn="ctr">
                        <a:lnSpc>
                          <a:spcPct val="100000"/>
                        </a:lnSpc>
                      </a:pPr>
                      <a:r>
                        <a:rPr lang="fr-FR" sz="1100" b="0" strike="noStrike" spc="-1">
                          <a:solidFill>
                            <a:srgbClr val="C00000"/>
                          </a:solidFill>
                          <a:latin typeface="Calibri"/>
                        </a:rPr>
                        <a:t>225</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a:lstStyle/>
                    <a:p>
                      <a:pPr algn="ctr">
                        <a:lnSpc>
                          <a:spcPct val="100000"/>
                        </a:lnSpc>
                      </a:pPr>
                      <a:r>
                        <a:rPr lang="fr-FR" sz="1100" b="0" strike="noStrike" spc="-1">
                          <a:solidFill>
                            <a:srgbClr val="C00000"/>
                          </a:solidFill>
                          <a:latin typeface="Calibri"/>
                        </a:rPr>
                        <a:t>10</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r>
              <a:tr h="190440">
                <a:tc>
                  <a:txBody>
                    <a:bodyPr/>
                    <a:lstStyle/>
                    <a:p>
                      <a:pPr>
                        <a:lnSpc>
                          <a:spcPct val="100000"/>
                        </a:lnSpc>
                      </a:pPr>
                      <a:r>
                        <a:rPr lang="fr-FR" sz="1100" b="0" strike="noStrike" spc="-1">
                          <a:solidFill>
                            <a:srgbClr val="000000"/>
                          </a:solidFill>
                          <a:latin typeface="Calibri"/>
                        </a:rPr>
                        <a:t>CA Ventoux-Comtat-Venaissin (COVE)</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2201</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266</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382</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12,1</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466</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26</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153</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5,6</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190440">
                <a:tc>
                  <a:txBody>
                    <a:bodyPr/>
                    <a:lstStyle/>
                    <a:p>
                      <a:pPr>
                        <a:lnSpc>
                          <a:spcPct val="100000"/>
                        </a:lnSpc>
                      </a:pPr>
                      <a:r>
                        <a:rPr lang="fr-FR" sz="1100" b="0" strike="noStrike" spc="-1">
                          <a:solidFill>
                            <a:srgbClr val="000000"/>
                          </a:solidFill>
                          <a:latin typeface="Calibri"/>
                        </a:rPr>
                        <a:t>CA Luberon Monts de Vaucluse</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1727</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185</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334</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10,7</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299</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25</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190</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8,4</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190440">
                <a:tc>
                  <a:txBody>
                    <a:bodyPr/>
                    <a:lstStyle/>
                    <a:p>
                      <a:pPr>
                        <a:lnSpc>
                          <a:spcPct val="100000"/>
                        </a:lnSpc>
                      </a:pPr>
                      <a:r>
                        <a:rPr lang="fr-FR" sz="1100" b="0" strike="noStrike" spc="-1">
                          <a:solidFill>
                            <a:srgbClr val="000000"/>
                          </a:solidFill>
                          <a:latin typeface="Calibri"/>
                        </a:rPr>
                        <a:t>CC des Sorgues du Comtat</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1562</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241</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488</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15,4</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246</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31</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300</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12,6</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190440">
                <a:tc>
                  <a:txBody>
                    <a:bodyPr/>
                    <a:lstStyle/>
                    <a:p>
                      <a:pPr>
                        <a:lnSpc>
                          <a:spcPct val="100000"/>
                        </a:lnSpc>
                      </a:pPr>
                      <a:r>
                        <a:rPr lang="fr-FR" sz="1100" b="0" strike="noStrike" spc="-1">
                          <a:solidFill>
                            <a:srgbClr val="000000"/>
                          </a:solidFill>
                          <a:latin typeface="Calibri"/>
                        </a:rPr>
                        <a:t>CC du Pays Réuni d'Orange</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928</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78</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174</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8,4</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155</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12</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121</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7,7</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190440">
                <a:tc>
                  <a:txBody>
                    <a:bodyPr/>
                    <a:lstStyle/>
                    <a:p>
                      <a:pPr>
                        <a:lnSpc>
                          <a:spcPct val="100000"/>
                        </a:lnSpc>
                      </a:pPr>
                      <a:r>
                        <a:rPr lang="fr-FR" sz="1100" b="0" strike="noStrike" spc="-1">
                          <a:solidFill>
                            <a:srgbClr val="000000"/>
                          </a:solidFill>
                          <a:latin typeface="Calibri"/>
                        </a:rPr>
                        <a:t>CC du Pays des Sorgues et des Monts de Vaucluse</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1014</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129</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386</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12,8</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243</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25</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317</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10,2</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190440">
                <a:tc>
                  <a:txBody>
                    <a:bodyPr/>
                    <a:lstStyle/>
                    <a:p>
                      <a:pPr>
                        <a:lnSpc>
                          <a:spcPct val="100000"/>
                        </a:lnSpc>
                      </a:pPr>
                      <a:r>
                        <a:rPr lang="fr-FR" sz="1100" b="0" strike="noStrike" spc="-1">
                          <a:solidFill>
                            <a:srgbClr val="000000"/>
                          </a:solidFill>
                          <a:latin typeface="Calibri"/>
                        </a:rPr>
                        <a:t>CC Pays d'Apt-Luberon</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899</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111</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374</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12,4</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259</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22</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260</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8,5</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190440">
                <a:tc>
                  <a:txBody>
                    <a:bodyPr/>
                    <a:lstStyle/>
                    <a:p>
                      <a:pPr>
                        <a:lnSpc>
                          <a:spcPct val="100000"/>
                        </a:lnSpc>
                      </a:pPr>
                      <a:r>
                        <a:rPr lang="fr-FR" sz="1100" b="0" strike="noStrike" spc="-1">
                          <a:solidFill>
                            <a:srgbClr val="000000"/>
                          </a:solidFill>
                          <a:latin typeface="Calibri"/>
                        </a:rPr>
                        <a:t>CC Territoriale Sud-Luberon</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641</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58</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232</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9,1</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102</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6</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109</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5,9</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190440">
                <a:tc>
                  <a:txBody>
                    <a:bodyPr/>
                    <a:lstStyle/>
                    <a:p>
                      <a:pPr>
                        <a:lnSpc>
                          <a:spcPct val="100000"/>
                        </a:lnSpc>
                      </a:pPr>
                      <a:r>
                        <a:rPr lang="fr-FR" sz="1100" b="0" strike="noStrike" spc="-1">
                          <a:solidFill>
                            <a:srgbClr val="000000"/>
                          </a:solidFill>
                          <a:latin typeface="Calibri"/>
                        </a:rPr>
                        <a:t>CC Rhône Lez Provence</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623</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72</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298</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11,5</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98</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7</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130</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7,1</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190440">
                <a:tc>
                  <a:txBody>
                    <a:bodyPr/>
                    <a:lstStyle/>
                    <a:p>
                      <a:pPr>
                        <a:lnSpc>
                          <a:spcPct val="100000"/>
                        </a:lnSpc>
                      </a:pPr>
                      <a:r>
                        <a:rPr lang="fr-FR" sz="1100" b="0" strike="noStrike" spc="-1">
                          <a:solidFill>
                            <a:srgbClr val="000000"/>
                          </a:solidFill>
                          <a:latin typeface="Calibri"/>
                        </a:rPr>
                        <a:t>CC Enclave des Papes-Pays de Grignan</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523</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63</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275</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12,1</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107</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7</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111</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6,5</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190440">
                <a:tc>
                  <a:txBody>
                    <a:bodyPr/>
                    <a:lstStyle/>
                    <a:p>
                      <a:pPr>
                        <a:lnSpc>
                          <a:spcPct val="100000"/>
                        </a:lnSpc>
                      </a:pPr>
                      <a:r>
                        <a:rPr lang="fr-FR" sz="1100" b="0" strike="noStrike" spc="-1">
                          <a:solidFill>
                            <a:srgbClr val="000000"/>
                          </a:solidFill>
                          <a:latin typeface="Calibri"/>
                        </a:rPr>
                        <a:t>CC Aygues-Ouvèze en Provence (CCAOP)</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412</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25</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130</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6,1</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98</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7</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177</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7,2</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190440">
                <a:tc>
                  <a:txBody>
                    <a:bodyPr/>
                    <a:lstStyle/>
                    <a:p>
                      <a:pPr>
                        <a:lnSpc>
                          <a:spcPct val="100000"/>
                        </a:lnSpc>
                      </a:pPr>
                      <a:r>
                        <a:rPr lang="fr-FR" sz="1100" b="0" strike="noStrike" spc="-1">
                          <a:solidFill>
                            <a:srgbClr val="000000"/>
                          </a:solidFill>
                          <a:latin typeface="Calibri"/>
                        </a:rPr>
                        <a:t>CC Vaison Ventoux</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333</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34</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200</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10,1</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62</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5</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93</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7,6</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190440">
                <a:tc>
                  <a:txBody>
                    <a:bodyPr/>
                    <a:lstStyle/>
                    <a:p>
                      <a:pPr>
                        <a:lnSpc>
                          <a:spcPct val="100000"/>
                        </a:lnSpc>
                      </a:pPr>
                      <a:r>
                        <a:rPr lang="fr-FR" sz="1100" b="0" strike="noStrike" spc="-1">
                          <a:solidFill>
                            <a:srgbClr val="000000"/>
                          </a:solidFill>
                          <a:latin typeface="Calibri"/>
                        </a:rPr>
                        <a:t>CC Ventoux Sud</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370</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51</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542</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13,8</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72</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12</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552</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16,6</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190440">
                <a:tc>
                  <a:txBody>
                    <a:bodyPr/>
                    <a:lstStyle/>
                    <a:p>
                      <a:pPr>
                        <a:lnSpc>
                          <a:spcPct val="100000"/>
                        </a:lnSpc>
                      </a:pPr>
                      <a:r>
                        <a:rPr lang="fr-FR" sz="1100" b="0" strike="noStrike" spc="-1">
                          <a:solidFill>
                            <a:srgbClr val="000000"/>
                          </a:solidFill>
                          <a:latin typeface="Calibri"/>
                        </a:rPr>
                        <a:t> </a:t>
                      </a:r>
                      <a:endParaRPr lang="fr-FR" sz="1100" b="0" strike="noStrike" spc="-1">
                        <a:latin typeface="Times New Roman"/>
                      </a:endParaRPr>
                    </a:p>
                  </a:txBody>
                  <a:tcPr marL="9360" marR="9360">
                    <a:lnT w="6480">
                      <a:solidFill>
                        <a:srgbClr val="000000"/>
                      </a:solidFill>
                    </a:lnT>
                    <a:lnB w="6480">
                      <a:solidFill>
                        <a:srgbClr val="000000"/>
                      </a:solidFill>
                    </a:lnB>
                    <a:solidFill>
                      <a:srgbClr val="FFFFFF"/>
                    </a:solidFill>
                  </a:tcPr>
                </a:tc>
                <a:tc>
                  <a:txBody>
                    <a:bodyPr/>
                    <a:lstStyle/>
                    <a:p>
                      <a:pPr>
                        <a:lnSpc>
                          <a:spcPct val="100000"/>
                        </a:lnSpc>
                      </a:pPr>
                      <a:r>
                        <a:rPr lang="fr-FR" sz="1100" b="0" strike="noStrike" spc="-1">
                          <a:solidFill>
                            <a:srgbClr val="000000"/>
                          </a:solidFill>
                          <a:latin typeface="Calibri"/>
                        </a:rPr>
                        <a:t> </a:t>
                      </a:r>
                      <a:endParaRPr lang="fr-FR" sz="1100" b="0" strike="noStrike" spc="-1">
                        <a:latin typeface="Times New Roman"/>
                      </a:endParaRPr>
                    </a:p>
                  </a:txBody>
                  <a:tcPr marL="9360" marR="9360">
                    <a:lnT w="6480">
                      <a:solidFill>
                        <a:srgbClr val="000000"/>
                      </a:solidFill>
                    </a:lnT>
                    <a:lnB w="6480">
                      <a:solidFill>
                        <a:srgbClr val="000000"/>
                      </a:solidFill>
                    </a:lnB>
                    <a:solidFill>
                      <a:srgbClr val="FFFFFF"/>
                    </a:solidFill>
                  </a:tcPr>
                </a:tc>
                <a:tc>
                  <a:txBody>
                    <a:bodyPr/>
                    <a:lstStyle/>
                    <a:p>
                      <a:pPr>
                        <a:lnSpc>
                          <a:spcPct val="100000"/>
                        </a:lnSpc>
                      </a:pPr>
                      <a:r>
                        <a:rPr lang="fr-FR" sz="1100" b="0" strike="noStrike" spc="-1">
                          <a:solidFill>
                            <a:srgbClr val="000000"/>
                          </a:solidFill>
                          <a:latin typeface="Calibri"/>
                        </a:rPr>
                        <a:t> </a:t>
                      </a:r>
                      <a:endParaRPr lang="fr-FR" sz="1100" b="0" strike="noStrike" spc="-1">
                        <a:latin typeface="Times New Roman"/>
                      </a:endParaRPr>
                    </a:p>
                  </a:txBody>
                  <a:tcPr marL="9360" marR="9360">
                    <a:lnT w="6480">
                      <a:solidFill>
                        <a:srgbClr val="000000"/>
                      </a:solidFill>
                    </a:lnT>
                    <a:lnB w="6480">
                      <a:solidFill>
                        <a:srgbClr val="000000"/>
                      </a:solidFill>
                    </a:lnB>
                    <a:solidFill>
                      <a:srgbClr val="FFFFFF"/>
                    </a:solidFill>
                  </a:tcPr>
                </a:tc>
                <a:tc>
                  <a:txBody>
                    <a:bodyPr/>
                    <a:lstStyle/>
                    <a:p>
                      <a:pPr>
                        <a:lnSpc>
                          <a:spcPct val="100000"/>
                        </a:lnSpc>
                      </a:pPr>
                      <a:r>
                        <a:rPr lang="fr-FR" sz="1100" b="0" strike="noStrike" spc="-1">
                          <a:solidFill>
                            <a:srgbClr val="000000"/>
                          </a:solidFill>
                          <a:latin typeface="Calibri"/>
                        </a:rPr>
                        <a:t> </a:t>
                      </a:r>
                      <a:endParaRPr lang="fr-FR" sz="1100" b="0" strike="noStrike" spc="-1">
                        <a:latin typeface="Times New Roman"/>
                      </a:endParaRPr>
                    </a:p>
                  </a:txBody>
                  <a:tcPr marL="9360" marR="9360">
                    <a:lnT w="6480">
                      <a:solidFill>
                        <a:srgbClr val="000000"/>
                      </a:solidFill>
                    </a:lnT>
                    <a:lnB w="6480">
                      <a:solidFill>
                        <a:srgbClr val="000000"/>
                      </a:solidFill>
                    </a:lnB>
                    <a:solidFill>
                      <a:srgbClr val="FFFFFF"/>
                    </a:solidFill>
                  </a:tcPr>
                </a:tc>
                <a:tc>
                  <a:txBody>
                    <a:bodyPr/>
                    <a:lstStyle/>
                    <a:p>
                      <a:pPr>
                        <a:lnSpc>
                          <a:spcPct val="100000"/>
                        </a:lnSpc>
                      </a:pPr>
                      <a:r>
                        <a:rPr lang="fr-FR" sz="1100" b="0" strike="noStrike" spc="-1">
                          <a:solidFill>
                            <a:srgbClr val="000000"/>
                          </a:solidFill>
                          <a:latin typeface="Calibri"/>
                        </a:rPr>
                        <a:t> </a:t>
                      </a:r>
                      <a:endParaRPr lang="fr-FR" sz="1100" b="0" strike="noStrike" spc="-1">
                        <a:latin typeface="Times New Roman"/>
                      </a:endParaRPr>
                    </a:p>
                  </a:txBody>
                  <a:tcPr marL="9360" marR="9360">
                    <a:lnT w="6480">
                      <a:solidFill>
                        <a:srgbClr val="000000"/>
                      </a:solidFill>
                    </a:lnT>
                    <a:lnB w="6480">
                      <a:solidFill>
                        <a:srgbClr val="000000"/>
                      </a:solidFill>
                    </a:lnB>
                    <a:solidFill>
                      <a:srgbClr val="FFFFFF"/>
                    </a:solidFill>
                  </a:tcPr>
                </a:tc>
                <a:tc>
                  <a:txBody>
                    <a:bodyPr/>
                    <a:lstStyle/>
                    <a:p>
                      <a:pPr>
                        <a:lnSpc>
                          <a:spcPct val="100000"/>
                        </a:lnSpc>
                      </a:pPr>
                      <a:r>
                        <a:rPr lang="fr-FR" sz="1100" b="0" strike="noStrike" spc="-1">
                          <a:solidFill>
                            <a:srgbClr val="000000"/>
                          </a:solidFill>
                          <a:latin typeface="Calibri"/>
                        </a:rPr>
                        <a:t> </a:t>
                      </a:r>
                      <a:endParaRPr lang="fr-FR" sz="1100" b="0" strike="noStrike" spc="-1">
                        <a:latin typeface="Times New Roman"/>
                      </a:endParaRPr>
                    </a:p>
                  </a:txBody>
                  <a:tcPr marL="9360" marR="9360">
                    <a:lnT w="6480">
                      <a:solidFill>
                        <a:srgbClr val="000000"/>
                      </a:solidFill>
                    </a:lnT>
                    <a:lnB w="6480">
                      <a:solidFill>
                        <a:srgbClr val="000000"/>
                      </a:solidFill>
                    </a:lnB>
                    <a:solidFill>
                      <a:srgbClr val="FFFFFF"/>
                    </a:solidFill>
                  </a:tcPr>
                </a:tc>
                <a:tc>
                  <a:txBody>
                    <a:bodyPr/>
                    <a:lstStyle/>
                    <a:p>
                      <a:pPr>
                        <a:lnSpc>
                          <a:spcPct val="100000"/>
                        </a:lnSpc>
                      </a:pPr>
                      <a:r>
                        <a:rPr lang="fr-FR" sz="1100" b="0" strike="noStrike" spc="-1">
                          <a:solidFill>
                            <a:srgbClr val="000000"/>
                          </a:solidFill>
                          <a:latin typeface="Calibri"/>
                        </a:rPr>
                        <a:t> </a:t>
                      </a:r>
                      <a:endParaRPr lang="fr-FR" sz="1100" b="0" strike="noStrike" spc="-1">
                        <a:latin typeface="Times New Roman"/>
                      </a:endParaRPr>
                    </a:p>
                  </a:txBody>
                  <a:tcPr marL="9360" marR="9360">
                    <a:lnT w="6480">
                      <a:solidFill>
                        <a:srgbClr val="000000"/>
                      </a:solidFill>
                    </a:lnT>
                    <a:lnB w="6480">
                      <a:solidFill>
                        <a:srgbClr val="000000"/>
                      </a:solidFill>
                    </a:lnB>
                    <a:solidFill>
                      <a:srgbClr val="FFFFFF"/>
                    </a:solidFill>
                  </a:tcPr>
                </a:tc>
                <a:tc>
                  <a:txBody>
                    <a:bodyPr/>
                    <a:lstStyle/>
                    <a:p>
                      <a:pPr>
                        <a:lnSpc>
                          <a:spcPct val="100000"/>
                        </a:lnSpc>
                      </a:pPr>
                      <a:r>
                        <a:rPr lang="fr-FR" sz="1100" b="0" strike="noStrike" spc="-1">
                          <a:solidFill>
                            <a:srgbClr val="000000"/>
                          </a:solidFill>
                          <a:latin typeface="Calibri"/>
                        </a:rPr>
                        <a:t> </a:t>
                      </a:r>
                      <a:endParaRPr lang="fr-FR" sz="1100" b="0" strike="noStrike" spc="-1">
                        <a:latin typeface="Times New Roman"/>
                      </a:endParaRPr>
                    </a:p>
                  </a:txBody>
                  <a:tcPr marL="9360" marR="9360">
                    <a:lnT w="6480">
                      <a:solidFill>
                        <a:srgbClr val="000000"/>
                      </a:solidFill>
                    </a:lnT>
                    <a:lnB w="6480">
                      <a:solidFill>
                        <a:srgbClr val="000000"/>
                      </a:solidFill>
                    </a:lnB>
                    <a:solidFill>
                      <a:srgbClr val="FFFFFF"/>
                    </a:solidFill>
                  </a:tcPr>
                </a:tc>
                <a:tc>
                  <a:txBody>
                    <a:bodyPr/>
                    <a:lstStyle/>
                    <a:p>
                      <a:pPr>
                        <a:lnSpc>
                          <a:spcPct val="100000"/>
                        </a:lnSpc>
                      </a:pPr>
                      <a:r>
                        <a:rPr lang="fr-FR" sz="1100" b="0" strike="noStrike" spc="-1">
                          <a:solidFill>
                            <a:srgbClr val="000000"/>
                          </a:solidFill>
                          <a:latin typeface="Calibri"/>
                        </a:rPr>
                        <a:t> </a:t>
                      </a:r>
                      <a:endParaRPr lang="fr-FR" sz="1100" b="0" strike="noStrike" spc="-1">
                        <a:latin typeface="Times New Roman"/>
                      </a:endParaRPr>
                    </a:p>
                  </a:txBody>
                  <a:tcPr marL="9360" marR="9360">
                    <a:lnT w="6480">
                      <a:solidFill>
                        <a:srgbClr val="000000"/>
                      </a:solidFill>
                    </a:lnT>
                    <a:lnB w="6480">
                      <a:solidFill>
                        <a:srgbClr val="000000"/>
                      </a:solidFill>
                    </a:lnB>
                    <a:solidFill>
                      <a:srgbClr val="FFFFFF"/>
                    </a:solidFill>
                  </a:tcPr>
                </a:tc>
              </a:tr>
              <a:tr h="191160">
                <a:tc>
                  <a:txBody>
                    <a:bodyPr/>
                    <a:lstStyle/>
                    <a:p>
                      <a:pPr>
                        <a:lnSpc>
                          <a:spcPct val="100000"/>
                        </a:lnSpc>
                      </a:pPr>
                      <a:r>
                        <a:rPr lang="fr-FR" sz="1100" b="0" strike="noStrike" spc="-1">
                          <a:solidFill>
                            <a:srgbClr val="000000"/>
                          </a:solidFill>
                          <a:latin typeface="Calibri"/>
                        </a:rPr>
                        <a:t>Pertuis </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583</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56</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273</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Calibri"/>
                        </a:rPr>
                        <a:t>9,5</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nSpc>
                          <a:spcPct val="100000"/>
                        </a:lnSpc>
                      </a:pPr>
                      <a:r>
                        <a:rPr lang="fr-FR" sz="1100" b="0" strike="noStrike" spc="-1">
                          <a:solidFill>
                            <a:srgbClr val="000000"/>
                          </a:solidFill>
                          <a:latin typeface="Calibri"/>
                        </a:rPr>
                        <a:t> </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nSpc>
                          <a:spcPct val="100000"/>
                        </a:lnSpc>
                      </a:pPr>
                      <a:r>
                        <a:rPr lang="fr-FR" sz="1100" b="0" strike="noStrike" spc="-1">
                          <a:solidFill>
                            <a:srgbClr val="000000"/>
                          </a:solidFill>
                          <a:latin typeface="Calibri"/>
                        </a:rPr>
                        <a:t> </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nSpc>
                          <a:spcPct val="100000"/>
                        </a:lnSpc>
                      </a:pPr>
                      <a:r>
                        <a:rPr lang="fr-FR" sz="1100" b="0" strike="noStrike" spc="-1">
                          <a:solidFill>
                            <a:srgbClr val="000000"/>
                          </a:solidFill>
                          <a:latin typeface="Calibri"/>
                        </a:rPr>
                        <a:t> </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nSpc>
                          <a:spcPct val="100000"/>
                        </a:lnSpc>
                      </a:pPr>
                      <a:r>
                        <a:rPr lang="fr-FR" sz="1100" b="0" strike="noStrike" spc="-1">
                          <a:solidFill>
                            <a:srgbClr val="000000"/>
                          </a:solidFill>
                          <a:latin typeface="Calibri"/>
                        </a:rPr>
                        <a:t> </a:t>
                      </a:r>
                      <a:endParaRPr lang="fr-FR" sz="1100" b="0" strike="noStrike" spc="-1">
                        <a:latin typeface="Times New Roman"/>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Image 265"/>
          <p:cNvPicPr/>
          <p:nvPr/>
        </p:nvPicPr>
        <p:blipFill>
          <a:blip r:embed="rId2"/>
          <a:stretch/>
        </p:blipFill>
        <p:spPr>
          <a:xfrm>
            <a:off x="1161000" y="220680"/>
            <a:ext cx="9307080" cy="6581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Image 80"/>
          <p:cNvPicPr/>
          <p:nvPr/>
        </p:nvPicPr>
        <p:blipFill>
          <a:blip r:embed="rId3"/>
          <a:stretch/>
        </p:blipFill>
        <p:spPr>
          <a:xfrm>
            <a:off x="0" y="0"/>
            <a:ext cx="596160" cy="494280"/>
          </a:xfrm>
          <a:prstGeom prst="rect">
            <a:avLst/>
          </a:prstGeom>
          <a:ln>
            <a:noFill/>
          </a:ln>
        </p:spPr>
      </p:pic>
      <p:sp>
        <p:nvSpPr>
          <p:cNvPr id="268" name="CustomShape 1"/>
          <p:cNvSpPr/>
          <p:nvPr/>
        </p:nvSpPr>
        <p:spPr>
          <a:xfrm>
            <a:off x="6120000" y="441360"/>
            <a:ext cx="3620520" cy="102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47500" lnSpcReduction="10000"/>
          </a:bodyPr>
          <a:lstStyle/>
          <a:p>
            <a:pPr>
              <a:lnSpc>
                <a:spcPct val="90000"/>
              </a:lnSpc>
            </a:pPr>
            <a:r>
              <a:rPr lang="fr-FR" sz="3700" b="1" strike="noStrike" spc="-1">
                <a:solidFill>
                  <a:srgbClr val="000000"/>
                </a:solidFill>
                <a:latin typeface="Calibri Light"/>
                <a:ea typeface="DejaVu Sans"/>
              </a:rPr>
              <a:t>Point de situation épidémiologique</a:t>
            </a:r>
            <a:endParaRPr lang="fr-FR" sz="3700" b="0" strike="noStrike" spc="-1">
              <a:latin typeface="Arial"/>
            </a:endParaRPr>
          </a:p>
          <a:p>
            <a:pPr>
              <a:lnSpc>
                <a:spcPct val="90000"/>
              </a:lnSpc>
            </a:pPr>
            <a:endParaRPr lang="fr-FR" sz="3700" b="0" strike="noStrike" spc="-1">
              <a:latin typeface="Arial"/>
            </a:endParaRPr>
          </a:p>
          <a:p>
            <a:pPr>
              <a:lnSpc>
                <a:spcPct val="90000"/>
              </a:lnSpc>
            </a:pPr>
            <a:r>
              <a:rPr lang="fr-FR" sz="3700" b="1" strike="noStrike" spc="-1">
                <a:solidFill>
                  <a:srgbClr val="000000"/>
                </a:solidFill>
                <a:latin typeface="Calibri Light"/>
                <a:ea typeface="DejaVu Sans"/>
              </a:rPr>
              <a:t>Prise en charge sanitaire</a:t>
            </a:r>
            <a:r>
              <a:t/>
            </a:r>
            <a:br/>
            <a:endParaRPr lang="fr-FR" sz="3700" b="0" strike="noStrike" spc="-1">
              <a:latin typeface="Arial"/>
            </a:endParaRPr>
          </a:p>
        </p:txBody>
      </p:sp>
      <p:sp>
        <p:nvSpPr>
          <p:cNvPr id="269" name="CustomShape 2"/>
          <p:cNvSpPr/>
          <p:nvPr/>
        </p:nvSpPr>
        <p:spPr>
          <a:xfrm>
            <a:off x="288000" y="2185560"/>
            <a:ext cx="4242960" cy="4221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6500" lnSpcReduction="10000"/>
          </a:bodyPr>
          <a:lstStyle/>
          <a:p>
            <a:pPr marL="33840">
              <a:lnSpc>
                <a:spcPct val="110000"/>
              </a:lnSpc>
              <a:spcBef>
                <a:spcPts val="1001"/>
              </a:spcBef>
              <a:spcAft>
                <a:spcPts val="1426"/>
              </a:spcAft>
            </a:pPr>
            <a:r>
              <a:rPr lang="fr-FR" sz="1800" b="0" i="1" strike="noStrike" spc="-1">
                <a:solidFill>
                  <a:srgbClr val="000000"/>
                </a:solidFill>
                <a:latin typeface="Arial"/>
                <a:ea typeface="DejaVu Sans"/>
              </a:rPr>
              <a:t>Données  arrêtées sur les extractions réalisées le 26/04 à 13h50</a:t>
            </a:r>
            <a:endParaRPr lang="fr-FR" sz="1800" b="0" strike="noStrike" spc="-1">
              <a:latin typeface="Arial"/>
            </a:endParaRPr>
          </a:p>
          <a:p>
            <a:pPr marL="33840">
              <a:lnSpc>
                <a:spcPct val="110000"/>
              </a:lnSpc>
              <a:spcBef>
                <a:spcPts val="1001"/>
              </a:spcBef>
              <a:spcAft>
                <a:spcPts val="1426"/>
              </a:spcAft>
            </a:pPr>
            <a:r>
              <a:rPr lang="fr-FR" sz="2000" b="1" strike="noStrike" spc="-1">
                <a:solidFill>
                  <a:srgbClr val="000000"/>
                </a:solidFill>
                <a:latin typeface="Arial"/>
                <a:ea typeface="DejaVu Sans"/>
              </a:rPr>
              <a:t>Rappel : </a:t>
            </a:r>
            <a:r>
              <a:rPr lang="fr-FR" sz="2000" b="0" strike="noStrike" spc="-1">
                <a:solidFill>
                  <a:srgbClr val="000000"/>
                </a:solidFill>
                <a:latin typeface="Arial"/>
                <a:ea typeface="DejaVu Sans"/>
              </a:rPr>
              <a:t>Le </a:t>
            </a:r>
            <a:r>
              <a:rPr lang="fr-FR" sz="2000" b="1" strike="noStrike" spc="-1">
                <a:solidFill>
                  <a:srgbClr val="000000"/>
                </a:solidFill>
                <a:latin typeface="Arial"/>
                <a:ea typeface="DejaVu Sans"/>
              </a:rPr>
              <a:t>pic</a:t>
            </a:r>
            <a:r>
              <a:rPr lang="fr-FR" sz="2000" b="0" strike="noStrike" spc="-1">
                <a:solidFill>
                  <a:srgbClr val="000000"/>
                </a:solidFill>
                <a:latin typeface="Arial"/>
                <a:ea typeface="DejaVu Sans"/>
              </a:rPr>
              <a:t> du nombre de personnes hospitalisées pour Covid a eu lieu le </a:t>
            </a:r>
            <a:r>
              <a:rPr lang="fr-FR" sz="2000" b="1" strike="noStrike" spc="-1">
                <a:solidFill>
                  <a:srgbClr val="000000"/>
                </a:solidFill>
                <a:latin typeface="Arial"/>
                <a:ea typeface="DejaVu Sans"/>
              </a:rPr>
              <a:t>17 novembre</a:t>
            </a:r>
            <a:r>
              <a:rPr lang="fr-FR" sz="2000" b="0" strike="noStrike" spc="-1">
                <a:solidFill>
                  <a:srgbClr val="000000"/>
                </a:solidFill>
                <a:latin typeface="Arial"/>
                <a:ea typeface="DejaVu Sans"/>
              </a:rPr>
              <a:t>, avec </a:t>
            </a:r>
            <a:r>
              <a:rPr lang="fr-FR" sz="2000" b="1" strike="noStrike" spc="-1">
                <a:solidFill>
                  <a:srgbClr val="000000"/>
                </a:solidFill>
                <a:latin typeface="Arial"/>
                <a:ea typeface="DejaVu Sans"/>
              </a:rPr>
              <a:t>526 personnes hospitalisées.</a:t>
            </a:r>
            <a:r>
              <a:rPr lang="fr-FR" sz="2000" b="0" strike="noStrike" spc="-1">
                <a:solidFill>
                  <a:srgbClr val="000000"/>
                </a:solidFill>
                <a:latin typeface="Arial"/>
                <a:ea typeface="DejaVu Sans"/>
              </a:rPr>
              <a:t> </a:t>
            </a:r>
            <a:endParaRPr lang="fr-FR" sz="2000" b="0" strike="noStrike" spc="-1">
              <a:latin typeface="Arial"/>
            </a:endParaRPr>
          </a:p>
          <a:p>
            <a:pPr marL="33840">
              <a:lnSpc>
                <a:spcPct val="110000"/>
              </a:lnSpc>
              <a:spcBef>
                <a:spcPts val="1001"/>
              </a:spcBef>
              <a:spcAft>
                <a:spcPts val="1426"/>
              </a:spcAft>
            </a:pPr>
            <a:r>
              <a:rPr lang="fr-FR" sz="2000" b="1" strike="noStrike" spc="-1">
                <a:solidFill>
                  <a:srgbClr val="000000"/>
                </a:solidFill>
                <a:latin typeface="Arial"/>
                <a:ea typeface="DejaVu Sans"/>
              </a:rPr>
              <a:t>Aujourd’hui 309 personnes sont hospitalisées </a:t>
            </a:r>
            <a:r>
              <a:rPr lang="fr-FR" sz="2000" b="0" strike="noStrike" spc="-1">
                <a:solidFill>
                  <a:srgbClr val="000000"/>
                </a:solidFill>
                <a:latin typeface="Arial"/>
                <a:ea typeface="DejaVu Sans"/>
              </a:rPr>
              <a:t>dont :</a:t>
            </a:r>
            <a:endParaRPr lang="fr-FR" sz="2000" b="0" strike="noStrike" spc="-1">
              <a:latin typeface="Arial"/>
            </a:endParaRPr>
          </a:p>
          <a:p>
            <a:pPr marL="376920" indent="-337320">
              <a:lnSpc>
                <a:spcPct val="110000"/>
              </a:lnSpc>
              <a:spcBef>
                <a:spcPts val="1001"/>
              </a:spcBef>
              <a:spcAft>
                <a:spcPts val="1426"/>
              </a:spcAft>
              <a:buClr>
                <a:srgbClr val="000000"/>
              </a:buClr>
              <a:buFont typeface="Arial"/>
              <a:buChar char="•"/>
            </a:pPr>
            <a:r>
              <a:rPr lang="fr-FR" sz="2000" b="0" strike="noStrike" spc="-1">
                <a:solidFill>
                  <a:srgbClr val="000000"/>
                </a:solidFill>
                <a:latin typeface="Arial"/>
                <a:ea typeface="DejaVu Sans"/>
              </a:rPr>
              <a:t>31 en réanimation et soins intensifs </a:t>
            </a:r>
            <a:endParaRPr lang="fr-FR" sz="2000" b="0" strike="noStrike" spc="-1">
              <a:latin typeface="Arial"/>
            </a:endParaRPr>
          </a:p>
          <a:p>
            <a:pPr marL="376920" indent="-337320">
              <a:lnSpc>
                <a:spcPct val="110000"/>
              </a:lnSpc>
              <a:spcBef>
                <a:spcPts val="1001"/>
              </a:spcBef>
              <a:spcAft>
                <a:spcPts val="1426"/>
              </a:spcAft>
              <a:buClr>
                <a:srgbClr val="000000"/>
              </a:buClr>
              <a:buFont typeface="Arial"/>
              <a:buChar char="•"/>
            </a:pPr>
            <a:r>
              <a:rPr lang="fr-FR" sz="2000" b="0" strike="noStrike" spc="-1">
                <a:solidFill>
                  <a:srgbClr val="000000"/>
                </a:solidFill>
                <a:latin typeface="Arial"/>
                <a:ea typeface="DejaVu Sans"/>
              </a:rPr>
              <a:t>175 en hospitalisation conventionnelle </a:t>
            </a:r>
            <a:endParaRPr lang="fr-FR" sz="2000" b="0" strike="noStrike" spc="-1">
              <a:latin typeface="Arial"/>
            </a:endParaRPr>
          </a:p>
          <a:p>
            <a:pPr marL="376920" indent="-337320">
              <a:lnSpc>
                <a:spcPct val="110000"/>
              </a:lnSpc>
              <a:spcBef>
                <a:spcPts val="1001"/>
              </a:spcBef>
              <a:spcAft>
                <a:spcPts val="1426"/>
              </a:spcAft>
              <a:buClr>
                <a:srgbClr val="000000"/>
              </a:buClr>
              <a:buFont typeface="Arial"/>
              <a:buChar char="•"/>
            </a:pPr>
            <a:r>
              <a:rPr lang="fr-FR" sz="2000" b="0" strike="noStrike" spc="-1">
                <a:solidFill>
                  <a:srgbClr val="000000"/>
                </a:solidFill>
                <a:latin typeface="Arial"/>
                <a:ea typeface="DejaVu Sans"/>
              </a:rPr>
              <a:t>103 en soins de suite et réadaptation.</a:t>
            </a:r>
            <a:endParaRPr lang="fr-FR" sz="2000" b="0" strike="noStrike" spc="-1">
              <a:latin typeface="Arial"/>
            </a:endParaRPr>
          </a:p>
        </p:txBody>
      </p:sp>
      <p:sp>
        <p:nvSpPr>
          <p:cNvPr id="270" name="CustomShape 3"/>
          <p:cNvSpPr/>
          <p:nvPr/>
        </p:nvSpPr>
        <p:spPr>
          <a:xfrm>
            <a:off x="4638960" y="0"/>
            <a:ext cx="7503120" cy="6808320"/>
          </a:xfrm>
          <a:prstGeom prst="rect">
            <a:avLst/>
          </a:prstGeom>
          <a:solidFill>
            <a:srgbClr val="C8CACA"/>
          </a:solidFill>
          <a:ln w="25560">
            <a:noFill/>
          </a:ln>
        </p:spPr>
        <p:style>
          <a:lnRef idx="0">
            <a:scrgbClr r="0" g="0" b="0"/>
          </a:lnRef>
          <a:fillRef idx="0">
            <a:scrgbClr r="0" g="0" b="0"/>
          </a:fillRef>
          <a:effectRef idx="0">
            <a:scrgbClr r="0" g="0" b="0"/>
          </a:effectRef>
          <a:fontRef idx="minor"/>
        </p:style>
      </p:sp>
      <p:sp>
        <p:nvSpPr>
          <p:cNvPr id="271" name="CustomShape 4"/>
          <p:cNvSpPr/>
          <p:nvPr/>
        </p:nvSpPr>
        <p:spPr>
          <a:xfrm>
            <a:off x="4683600" y="332640"/>
            <a:ext cx="7303680" cy="5916240"/>
          </a:xfrm>
          <a:prstGeom prst="roundRect">
            <a:avLst>
              <a:gd name="adj" fmla="val 0"/>
            </a:avLst>
          </a:prstGeom>
          <a:solidFill>
            <a:srgbClr val="FFFFFF"/>
          </a:solidFill>
          <a:ln w="9360">
            <a:solidFill>
              <a:srgbClr val="C8CACA"/>
            </a:solidFill>
            <a:round/>
          </a:ln>
          <a:effectLst>
            <a:outerShdw dist="19080" dir="5400000">
              <a:srgbClr val="000000">
                <a:alpha val="63000"/>
              </a:srgbClr>
            </a:outerShdw>
          </a:effectLst>
        </p:spPr>
        <p:style>
          <a:lnRef idx="0">
            <a:scrgbClr r="0" g="0" b="0"/>
          </a:lnRef>
          <a:fillRef idx="0">
            <a:scrgbClr r="0" g="0" b="0"/>
          </a:fillRef>
          <a:effectRef idx="0">
            <a:scrgbClr r="0" g="0" b="0"/>
          </a:effectRef>
          <a:fontRef idx="minor"/>
        </p:style>
      </p:sp>
      <p:sp>
        <p:nvSpPr>
          <p:cNvPr id="272" name="CustomShape 5"/>
          <p:cNvSpPr/>
          <p:nvPr/>
        </p:nvSpPr>
        <p:spPr>
          <a:xfrm>
            <a:off x="288000" y="648360"/>
            <a:ext cx="4081320" cy="1175760"/>
          </a:xfrm>
          <a:prstGeom prst="rect">
            <a:avLst/>
          </a:prstGeom>
          <a:solidFill>
            <a:srgbClr val="595959"/>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fr-FR" sz="3200" b="0" strike="noStrike" spc="-1">
                <a:solidFill>
                  <a:srgbClr val="FFFFFF"/>
                </a:solidFill>
                <a:latin typeface="Arial"/>
                <a:ea typeface="Arial Hebrew"/>
              </a:rPr>
              <a:t>Point de situation épidémiologique</a:t>
            </a:r>
            <a:endParaRPr lang="fr-FR" sz="3200" b="0" strike="noStrike" spc="-1">
              <a:latin typeface="Arial"/>
            </a:endParaRPr>
          </a:p>
        </p:txBody>
      </p:sp>
      <p:graphicFrame>
        <p:nvGraphicFramePr>
          <p:cNvPr id="273" name="Graphique 8"/>
          <p:cNvGraphicFramePr/>
          <p:nvPr/>
        </p:nvGraphicFramePr>
        <p:xfrm>
          <a:off x="4728240" y="952920"/>
          <a:ext cx="7259040" cy="463536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Image 80"/>
          <p:cNvPicPr/>
          <p:nvPr/>
        </p:nvPicPr>
        <p:blipFill>
          <a:blip r:embed="rId2"/>
          <a:stretch/>
        </p:blipFill>
        <p:spPr>
          <a:xfrm>
            <a:off x="0" y="0"/>
            <a:ext cx="596160" cy="494280"/>
          </a:xfrm>
          <a:prstGeom prst="rect">
            <a:avLst/>
          </a:prstGeom>
          <a:ln>
            <a:noFill/>
          </a:ln>
        </p:spPr>
      </p:pic>
      <p:sp>
        <p:nvSpPr>
          <p:cNvPr id="275" name="CustomShape 1"/>
          <p:cNvSpPr/>
          <p:nvPr/>
        </p:nvSpPr>
        <p:spPr>
          <a:xfrm>
            <a:off x="6120000" y="441360"/>
            <a:ext cx="3619800" cy="102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47500" lnSpcReduction="10000"/>
          </a:bodyPr>
          <a:lstStyle/>
          <a:p>
            <a:pPr>
              <a:lnSpc>
                <a:spcPct val="90000"/>
              </a:lnSpc>
            </a:pPr>
            <a:r>
              <a:rPr lang="fr-FR" sz="3700" b="1" strike="noStrike" spc="-1">
                <a:solidFill>
                  <a:srgbClr val="000000"/>
                </a:solidFill>
                <a:latin typeface="Calibri Light"/>
                <a:ea typeface="DejaVu Sans"/>
              </a:rPr>
              <a:t>Point de situation épidémiologique</a:t>
            </a:r>
            <a:endParaRPr lang="fr-FR" sz="3700" b="0" strike="noStrike" spc="-1">
              <a:latin typeface="Arial"/>
            </a:endParaRPr>
          </a:p>
          <a:p>
            <a:pPr>
              <a:lnSpc>
                <a:spcPct val="90000"/>
              </a:lnSpc>
            </a:pPr>
            <a:endParaRPr lang="fr-FR" sz="3700" b="0" strike="noStrike" spc="-1">
              <a:latin typeface="Arial"/>
            </a:endParaRPr>
          </a:p>
          <a:p>
            <a:pPr>
              <a:lnSpc>
                <a:spcPct val="90000"/>
              </a:lnSpc>
            </a:pPr>
            <a:r>
              <a:rPr lang="fr-FR" sz="3700" b="1" strike="noStrike" spc="-1">
                <a:solidFill>
                  <a:srgbClr val="000000"/>
                </a:solidFill>
                <a:latin typeface="Calibri Light"/>
                <a:ea typeface="DejaVu Sans"/>
              </a:rPr>
              <a:t>Prise en charge sanitaire</a:t>
            </a:r>
            <a:r>
              <a:t/>
            </a:r>
            <a:br/>
            <a:endParaRPr lang="fr-FR" sz="3700" b="0" strike="noStrike" spc="-1">
              <a:latin typeface="Arial"/>
            </a:endParaRPr>
          </a:p>
        </p:txBody>
      </p:sp>
      <p:sp>
        <p:nvSpPr>
          <p:cNvPr id="276" name="CustomShape 2"/>
          <p:cNvSpPr/>
          <p:nvPr/>
        </p:nvSpPr>
        <p:spPr>
          <a:xfrm>
            <a:off x="172440" y="2019600"/>
            <a:ext cx="4242240" cy="5131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1001"/>
              </a:spcBef>
              <a:spcAft>
                <a:spcPts val="1426"/>
              </a:spcAft>
            </a:pPr>
            <a:endParaRPr lang="fr-FR" sz="1800" b="0" strike="noStrike" spc="-1">
              <a:latin typeface="Arial"/>
            </a:endParaRPr>
          </a:p>
          <a:p>
            <a:pPr algn="just">
              <a:lnSpc>
                <a:spcPct val="100000"/>
              </a:lnSpc>
              <a:spcBef>
                <a:spcPts val="1001"/>
              </a:spcBef>
              <a:spcAft>
                <a:spcPts val="1426"/>
              </a:spcAft>
            </a:pPr>
            <a:endParaRPr lang="fr-FR" sz="1800" b="0" strike="noStrike" spc="-1">
              <a:latin typeface="Arial"/>
            </a:endParaRPr>
          </a:p>
          <a:p>
            <a:pPr algn="just">
              <a:lnSpc>
                <a:spcPct val="100000"/>
              </a:lnSpc>
              <a:spcBef>
                <a:spcPts val="1001"/>
              </a:spcBef>
              <a:spcAft>
                <a:spcPts val="1426"/>
              </a:spcAft>
            </a:pPr>
            <a:endParaRPr lang="fr-FR" sz="1800" b="0" strike="noStrike" spc="-1">
              <a:latin typeface="Arial"/>
            </a:endParaRPr>
          </a:p>
        </p:txBody>
      </p:sp>
      <p:sp>
        <p:nvSpPr>
          <p:cNvPr id="277" name="CustomShape 3"/>
          <p:cNvSpPr/>
          <p:nvPr/>
        </p:nvSpPr>
        <p:spPr>
          <a:xfrm>
            <a:off x="4653360" y="0"/>
            <a:ext cx="7502400" cy="6807600"/>
          </a:xfrm>
          <a:prstGeom prst="rect">
            <a:avLst/>
          </a:prstGeom>
          <a:solidFill>
            <a:srgbClr val="C8CACA"/>
          </a:solidFill>
          <a:ln w="25560">
            <a:noFill/>
          </a:ln>
        </p:spPr>
        <p:style>
          <a:lnRef idx="0">
            <a:scrgbClr r="0" g="0" b="0"/>
          </a:lnRef>
          <a:fillRef idx="0">
            <a:scrgbClr r="0" g="0" b="0"/>
          </a:fillRef>
          <a:effectRef idx="0">
            <a:scrgbClr r="0" g="0" b="0"/>
          </a:effectRef>
          <a:fontRef idx="minor"/>
        </p:style>
      </p:sp>
      <p:sp>
        <p:nvSpPr>
          <p:cNvPr id="278" name="CustomShape 4"/>
          <p:cNvSpPr/>
          <p:nvPr/>
        </p:nvSpPr>
        <p:spPr>
          <a:xfrm>
            <a:off x="4809600" y="211320"/>
            <a:ext cx="7189920" cy="6455160"/>
          </a:xfrm>
          <a:prstGeom prst="roundRect">
            <a:avLst>
              <a:gd name="adj" fmla="val 0"/>
            </a:avLst>
          </a:prstGeom>
          <a:solidFill>
            <a:srgbClr val="FFFFFF"/>
          </a:solidFill>
          <a:ln w="9360">
            <a:solidFill>
              <a:srgbClr val="C8CACA"/>
            </a:solidFill>
            <a:round/>
          </a:ln>
          <a:effectLst>
            <a:outerShdw dist="19080" dir="5400000">
              <a:srgbClr val="000000">
                <a:alpha val="63000"/>
              </a:srgbClr>
            </a:outerShdw>
          </a:effectLst>
        </p:spPr>
        <p:style>
          <a:lnRef idx="0">
            <a:scrgbClr r="0" g="0" b="0"/>
          </a:lnRef>
          <a:fillRef idx="0">
            <a:scrgbClr r="0" g="0" b="0"/>
          </a:fillRef>
          <a:effectRef idx="0">
            <a:scrgbClr r="0" g="0" b="0"/>
          </a:effectRef>
          <a:fontRef idx="minor"/>
        </p:style>
      </p:sp>
      <p:sp>
        <p:nvSpPr>
          <p:cNvPr id="279" name="CustomShape 5"/>
          <p:cNvSpPr/>
          <p:nvPr/>
        </p:nvSpPr>
        <p:spPr>
          <a:xfrm>
            <a:off x="172440" y="1946520"/>
            <a:ext cx="4314240" cy="469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600" b="0" i="1" strike="noStrike" spc="-1">
                <a:solidFill>
                  <a:srgbClr val="000000"/>
                </a:solidFill>
                <a:latin typeface="Arial"/>
                <a:ea typeface="DejaVu Sans"/>
              </a:rPr>
              <a:t> </a:t>
            </a:r>
            <a:r>
              <a:rPr lang="fr-FR" sz="1800" b="0" i="1" strike="noStrike" spc="-1">
                <a:solidFill>
                  <a:srgbClr val="000000"/>
                </a:solidFill>
                <a:latin typeface="Arial"/>
                <a:ea typeface="DejaVu Sans"/>
              </a:rPr>
              <a:t>Données arrêtées sur les extractions réalisées le 26/04 à 14h.</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2400" b="1" strike="noStrike" spc="-1">
                <a:solidFill>
                  <a:srgbClr val="000000"/>
                </a:solidFill>
                <a:latin typeface="Arial"/>
                <a:ea typeface="DejaVu Sans"/>
              </a:rPr>
              <a:t>996 décès </a:t>
            </a:r>
            <a:r>
              <a:rPr lang="fr-FR" sz="2400" b="0" strike="noStrike" spc="-1">
                <a:solidFill>
                  <a:srgbClr val="000000"/>
                </a:solidFill>
                <a:latin typeface="Arial"/>
                <a:ea typeface="DejaVu Sans"/>
              </a:rPr>
              <a:t>en tout depuis le début de l’épidémie </a:t>
            </a:r>
            <a:r>
              <a:rPr lang="fr-FR" sz="2400" b="1" strike="noStrike" spc="-1">
                <a:solidFill>
                  <a:srgbClr val="000000"/>
                </a:solidFill>
                <a:latin typeface="Arial"/>
                <a:ea typeface="DejaVu Sans"/>
              </a:rPr>
              <a:t>:</a:t>
            </a:r>
            <a:endParaRPr lang="fr-FR" sz="2400" b="0" strike="noStrike" spc="-1">
              <a:latin typeface="Arial"/>
            </a:endParaRPr>
          </a:p>
          <a:p>
            <a:pPr>
              <a:lnSpc>
                <a:spcPct val="100000"/>
              </a:lnSpc>
            </a:pPr>
            <a:endParaRPr lang="fr-FR" sz="2400" b="0" strike="noStrike" spc="-1">
              <a:latin typeface="Arial"/>
            </a:endParaRPr>
          </a:p>
          <a:p>
            <a:pPr marL="343080" indent="-324720">
              <a:lnSpc>
                <a:spcPct val="100000"/>
              </a:lnSpc>
              <a:buClr>
                <a:srgbClr val="000000"/>
              </a:buClr>
              <a:buFont typeface="Arial"/>
              <a:buChar char="•"/>
            </a:pPr>
            <a:r>
              <a:rPr lang="fr-FR" sz="2400" b="1" strike="noStrike" spc="-1">
                <a:solidFill>
                  <a:srgbClr val="000000"/>
                </a:solidFill>
                <a:latin typeface="Arial"/>
                <a:ea typeface="DejaVu Sans"/>
              </a:rPr>
              <a:t>811 décès au total à l'hôpital</a:t>
            </a:r>
            <a:r>
              <a:rPr lang="fr-FR" sz="2400" b="0" strike="noStrike" spc="-1">
                <a:solidFill>
                  <a:srgbClr val="000000"/>
                </a:solidFill>
                <a:latin typeface="Arial"/>
                <a:ea typeface="DejaVu Sans"/>
              </a:rPr>
              <a:t>, dont 25 la semaine 16</a:t>
            </a:r>
            <a:r>
              <a:rPr lang="fr-FR" sz="2400" b="1" strike="noStrike" spc="-1">
                <a:solidFill>
                  <a:srgbClr val="000000"/>
                </a:solidFill>
                <a:latin typeface="Arial"/>
                <a:ea typeface="DejaVu Sans"/>
              </a:rPr>
              <a:t>; </a:t>
            </a:r>
            <a:endParaRPr lang="fr-FR" sz="2400" b="0" strike="noStrike" spc="-1">
              <a:latin typeface="Arial"/>
            </a:endParaRPr>
          </a:p>
          <a:p>
            <a:pPr marL="343080" indent="-324720">
              <a:lnSpc>
                <a:spcPct val="100000"/>
              </a:lnSpc>
              <a:buClr>
                <a:srgbClr val="000000"/>
              </a:buClr>
              <a:buFont typeface="Arial"/>
              <a:buChar char="•"/>
            </a:pPr>
            <a:r>
              <a:rPr lang="fr-FR" sz="2400" b="1" strike="noStrike" spc="-1">
                <a:solidFill>
                  <a:srgbClr val="000000"/>
                </a:solidFill>
                <a:latin typeface="Arial"/>
                <a:ea typeface="DejaVu Sans"/>
              </a:rPr>
              <a:t>185 en EHPAD, </a:t>
            </a:r>
            <a:r>
              <a:rPr lang="fr-FR" sz="2400" b="0" strike="noStrike" spc="-1">
                <a:solidFill>
                  <a:srgbClr val="000000"/>
                </a:solidFill>
                <a:latin typeface="Arial"/>
                <a:ea typeface="DejaVu Sans"/>
              </a:rPr>
              <a:t>(données S16 en cours de consolidation) </a:t>
            </a:r>
            <a:endParaRPr lang="fr-FR" sz="2400" b="0" strike="noStrike" spc="-1">
              <a:latin typeface="Arial"/>
            </a:endParaRPr>
          </a:p>
          <a:p>
            <a:pPr>
              <a:lnSpc>
                <a:spcPct val="100000"/>
              </a:lnSpc>
            </a:pPr>
            <a:endParaRPr lang="fr-FR" sz="2400" b="0" strike="noStrike" spc="-1">
              <a:latin typeface="Arial"/>
            </a:endParaRPr>
          </a:p>
          <a:p>
            <a:pPr algn="just">
              <a:lnSpc>
                <a:spcPct val="100000"/>
              </a:lnSpc>
              <a:spcBef>
                <a:spcPts val="1001"/>
              </a:spcBef>
              <a:spcAft>
                <a:spcPts val="1426"/>
              </a:spcAft>
            </a:pPr>
            <a:endParaRPr lang="fr-FR" sz="2400" b="0" strike="noStrike" spc="-1">
              <a:latin typeface="Arial"/>
            </a:endParaRPr>
          </a:p>
        </p:txBody>
      </p:sp>
      <p:sp>
        <p:nvSpPr>
          <p:cNvPr id="280" name="CustomShape 6"/>
          <p:cNvSpPr/>
          <p:nvPr/>
        </p:nvSpPr>
        <p:spPr>
          <a:xfrm>
            <a:off x="288000" y="648360"/>
            <a:ext cx="4081320" cy="1175760"/>
          </a:xfrm>
          <a:prstGeom prst="rect">
            <a:avLst/>
          </a:prstGeom>
          <a:solidFill>
            <a:srgbClr val="595959"/>
          </a:solidFill>
          <a:ln w="2556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fr-FR" sz="3200" b="0" strike="noStrike" spc="-1">
                <a:solidFill>
                  <a:srgbClr val="FFFFFF"/>
                </a:solidFill>
                <a:latin typeface="Arial"/>
                <a:ea typeface="Arial Hebrew"/>
              </a:rPr>
              <a:t>Point de situation épidémiologique</a:t>
            </a:r>
            <a:endParaRPr lang="fr-FR" sz="3200" b="0" strike="noStrike" spc="-1">
              <a:latin typeface="Arial"/>
            </a:endParaRPr>
          </a:p>
        </p:txBody>
      </p:sp>
      <p:graphicFrame>
        <p:nvGraphicFramePr>
          <p:cNvPr id="281" name="Graphique 9"/>
          <p:cNvGraphicFramePr/>
          <p:nvPr/>
        </p:nvGraphicFramePr>
        <p:xfrm>
          <a:off x="5303880" y="301680"/>
          <a:ext cx="6552360" cy="6276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CustomShape 1"/>
          <p:cNvSpPr/>
          <p:nvPr/>
        </p:nvSpPr>
        <p:spPr>
          <a:xfrm>
            <a:off x="521280" y="260280"/>
            <a:ext cx="4145040" cy="260028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283" name="CustomShape 2"/>
          <p:cNvSpPr/>
          <p:nvPr/>
        </p:nvSpPr>
        <p:spPr>
          <a:xfrm>
            <a:off x="585720" y="456120"/>
            <a:ext cx="4080600" cy="247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8000" lnSpcReduction="10000"/>
          </a:bodyPr>
          <a:lstStyle/>
          <a:p>
            <a:pPr>
              <a:lnSpc>
                <a:spcPct val="90000"/>
              </a:lnSpc>
            </a:pPr>
            <a:r>
              <a:rPr lang="fr-FR" sz="3600" b="1" strike="noStrike" spc="-1">
                <a:solidFill>
                  <a:srgbClr val="E7E6E6"/>
                </a:solidFill>
                <a:latin typeface="Calibri Light"/>
                <a:ea typeface="DejaVu Sans"/>
              </a:rPr>
              <a:t>Evolution de la mortalité dans le Vaucluse </a:t>
            </a:r>
            <a:endParaRPr lang="fr-FR" sz="3600" b="0" strike="noStrike" spc="-1">
              <a:latin typeface="Arial"/>
            </a:endParaRPr>
          </a:p>
          <a:p>
            <a:pPr>
              <a:lnSpc>
                <a:spcPct val="90000"/>
              </a:lnSpc>
            </a:pPr>
            <a:r>
              <a:rPr lang="fr-FR" sz="3600" b="1" strike="noStrike" spc="-1">
                <a:solidFill>
                  <a:srgbClr val="E7E6E6"/>
                </a:solidFill>
                <a:latin typeface="Calibri Light"/>
                <a:ea typeface="DejaVu Sans"/>
              </a:rPr>
              <a:t>1 janvier au  20 avril</a:t>
            </a:r>
            <a:endParaRPr lang="fr-FR" sz="3600" b="0" strike="noStrike" spc="-1">
              <a:latin typeface="Arial"/>
            </a:endParaRPr>
          </a:p>
          <a:p>
            <a:pPr>
              <a:lnSpc>
                <a:spcPct val="90000"/>
              </a:lnSpc>
            </a:pPr>
            <a:r>
              <a:rPr lang="fr-FR" sz="2600" b="1" strike="noStrike" spc="-1">
                <a:solidFill>
                  <a:srgbClr val="E7E6E6"/>
                </a:solidFill>
                <a:latin typeface="Calibri Light"/>
                <a:ea typeface="DejaVu Sans"/>
              </a:rPr>
              <a:t>(données Insee non consolidées)</a:t>
            </a:r>
            <a:r>
              <a:t/>
            </a:r>
            <a:br/>
            <a:endParaRPr lang="fr-FR" sz="2600" b="0" strike="noStrike" spc="-1">
              <a:latin typeface="Arial"/>
            </a:endParaRPr>
          </a:p>
        </p:txBody>
      </p:sp>
      <p:sp>
        <p:nvSpPr>
          <p:cNvPr id="284" name="CustomShape 3"/>
          <p:cNvSpPr/>
          <p:nvPr/>
        </p:nvSpPr>
        <p:spPr>
          <a:xfrm>
            <a:off x="5296320" y="621720"/>
            <a:ext cx="8650800" cy="4995000"/>
          </a:xfrm>
          <a:prstGeom prst="rect">
            <a:avLst/>
          </a:prstGeom>
          <a:noFill/>
          <a:ln>
            <a:noFill/>
          </a:ln>
        </p:spPr>
        <p:style>
          <a:lnRef idx="0">
            <a:scrgbClr r="0" g="0" b="0"/>
          </a:lnRef>
          <a:fillRef idx="0">
            <a:scrgbClr r="0" g="0" b="0"/>
          </a:fillRef>
          <a:effectRef idx="0">
            <a:scrgbClr r="0" g="0" b="0"/>
          </a:effectRef>
          <a:fontRef idx="minor"/>
        </p:style>
      </p:sp>
      <p:sp>
        <p:nvSpPr>
          <p:cNvPr id="285" name="CustomShape 4"/>
          <p:cNvSpPr/>
          <p:nvPr/>
        </p:nvSpPr>
        <p:spPr>
          <a:xfrm>
            <a:off x="558360" y="4249800"/>
            <a:ext cx="3580200" cy="1152720"/>
          </a:xfrm>
          <a:prstGeom prst="rect">
            <a:avLst/>
          </a:prstGeom>
          <a:noFill/>
          <a:ln>
            <a:noFill/>
          </a:ln>
        </p:spPr>
        <p:style>
          <a:lnRef idx="0">
            <a:scrgbClr r="0" g="0" b="0"/>
          </a:lnRef>
          <a:fillRef idx="0">
            <a:scrgbClr r="0" g="0" b="0"/>
          </a:fillRef>
          <a:effectRef idx="0">
            <a:scrgbClr r="0" g="0" b="0"/>
          </a:effectRef>
          <a:fontRef idx="minor"/>
        </p:style>
      </p:sp>
      <p:sp>
        <p:nvSpPr>
          <p:cNvPr id="286" name="CustomShape 5"/>
          <p:cNvSpPr/>
          <p:nvPr/>
        </p:nvSpPr>
        <p:spPr>
          <a:xfrm>
            <a:off x="558360" y="3168000"/>
            <a:ext cx="3717000" cy="19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fr-FR" sz="1810" b="0" strike="noStrike" spc="-1">
              <a:latin typeface="Arial"/>
            </a:endParaRPr>
          </a:p>
          <a:p>
            <a:pPr algn="just">
              <a:lnSpc>
                <a:spcPct val="100000"/>
              </a:lnSpc>
            </a:pPr>
            <a:r>
              <a:rPr lang="fr-FR" sz="2200" b="0" strike="noStrike" spc="-1">
                <a:solidFill>
                  <a:srgbClr val="FFFFFF"/>
                </a:solidFill>
                <a:latin typeface="Arial"/>
                <a:ea typeface="DejaVu Sans"/>
              </a:rPr>
              <a:t>Une  augmentation  du nombre de décès de 20% par rapport à 2020.</a:t>
            </a:r>
            <a:endParaRPr lang="fr-FR" sz="2200" b="0" strike="noStrike" spc="-1">
              <a:latin typeface="Arial"/>
            </a:endParaRPr>
          </a:p>
          <a:p>
            <a:pPr algn="just">
              <a:lnSpc>
                <a:spcPct val="100000"/>
              </a:lnSpc>
            </a:pPr>
            <a:endParaRPr lang="fr-FR" sz="2200" b="0" strike="noStrike" spc="-1">
              <a:latin typeface="Arial"/>
            </a:endParaRPr>
          </a:p>
          <a:p>
            <a:pPr algn="just">
              <a:lnSpc>
                <a:spcPct val="100000"/>
              </a:lnSpc>
            </a:pPr>
            <a:r>
              <a:rPr lang="fr-FR" sz="2200" b="0" strike="noStrike" spc="-1">
                <a:solidFill>
                  <a:srgbClr val="FFFFFF"/>
                </a:solidFill>
                <a:latin typeface="Arial"/>
                <a:ea typeface="DejaVu Sans"/>
              </a:rPr>
              <a:t>2021 : 825 décès</a:t>
            </a:r>
            <a:endParaRPr lang="fr-FR" sz="2200" b="0" strike="noStrike" spc="-1">
              <a:latin typeface="Arial"/>
            </a:endParaRPr>
          </a:p>
          <a:p>
            <a:pPr algn="just">
              <a:lnSpc>
                <a:spcPct val="100000"/>
              </a:lnSpc>
            </a:pPr>
            <a:r>
              <a:rPr lang="fr-FR" sz="2200" b="0" strike="noStrike" spc="-1">
                <a:solidFill>
                  <a:srgbClr val="FFFFFF"/>
                </a:solidFill>
                <a:latin typeface="Arial"/>
                <a:ea typeface="DejaVu Sans"/>
              </a:rPr>
              <a:t>2020 : 686 décès</a:t>
            </a:r>
            <a:endParaRPr lang="fr-FR" sz="2200" b="0" strike="noStrike" spc="-1">
              <a:latin typeface="Arial"/>
            </a:endParaRPr>
          </a:p>
          <a:p>
            <a:pPr algn="just">
              <a:lnSpc>
                <a:spcPct val="100000"/>
              </a:lnSpc>
            </a:pPr>
            <a:endParaRPr lang="fr-FR" sz="2200" b="0" strike="noStrike" spc="-1">
              <a:latin typeface="Arial"/>
            </a:endParaRPr>
          </a:p>
          <a:p>
            <a:pPr algn="just">
              <a:lnSpc>
                <a:spcPct val="100000"/>
              </a:lnSpc>
            </a:pPr>
            <a:endParaRPr lang="fr-FR" sz="2200" b="0" strike="noStrike" spc="-1">
              <a:latin typeface="Arial"/>
            </a:endParaRPr>
          </a:p>
          <a:p>
            <a:pPr algn="just">
              <a:lnSpc>
                <a:spcPct val="100000"/>
              </a:lnSpc>
            </a:pPr>
            <a:endParaRPr lang="fr-FR" sz="2200" b="0" strike="noStrike" spc="-1">
              <a:latin typeface="Arial"/>
            </a:endParaRPr>
          </a:p>
          <a:p>
            <a:pPr algn="just">
              <a:lnSpc>
                <a:spcPct val="100000"/>
              </a:lnSpc>
            </a:pPr>
            <a:endParaRPr lang="fr-FR" sz="2200" b="0" strike="noStrike" spc="-1">
              <a:latin typeface="Arial"/>
            </a:endParaRPr>
          </a:p>
        </p:txBody>
      </p:sp>
      <p:sp>
        <p:nvSpPr>
          <p:cNvPr id="287" name="CustomShape 6"/>
          <p:cNvSpPr/>
          <p:nvPr/>
        </p:nvSpPr>
        <p:spPr>
          <a:xfrm>
            <a:off x="4789080" y="195480"/>
            <a:ext cx="7296480" cy="206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fr-FR" sz="1810" b="0" strike="noStrike" spc="-1">
              <a:latin typeface="Arial"/>
            </a:endParaRPr>
          </a:p>
          <a:p>
            <a:pPr>
              <a:lnSpc>
                <a:spcPct val="100000"/>
              </a:lnSpc>
            </a:pPr>
            <a:endParaRPr lang="fr-FR" sz="1810" b="0" strike="noStrike" spc="-1">
              <a:latin typeface="Arial"/>
            </a:endParaRPr>
          </a:p>
          <a:p>
            <a:pPr>
              <a:lnSpc>
                <a:spcPct val="100000"/>
              </a:lnSpc>
            </a:pPr>
            <a:endParaRPr lang="fr-FR" sz="1810" b="0" strike="noStrike" spc="-1">
              <a:latin typeface="Arial"/>
            </a:endParaRPr>
          </a:p>
          <a:p>
            <a:pPr>
              <a:lnSpc>
                <a:spcPct val="100000"/>
              </a:lnSpc>
            </a:pPr>
            <a:endParaRPr lang="fr-FR" sz="1810" b="0" strike="noStrike" spc="-1">
              <a:latin typeface="Arial"/>
            </a:endParaRPr>
          </a:p>
          <a:p>
            <a:pPr>
              <a:lnSpc>
                <a:spcPct val="100000"/>
              </a:lnSpc>
            </a:pPr>
            <a:endParaRPr lang="fr-FR" sz="1810" b="0" strike="noStrike" spc="-1">
              <a:latin typeface="Arial"/>
            </a:endParaRPr>
          </a:p>
        </p:txBody>
      </p:sp>
      <p:sp>
        <p:nvSpPr>
          <p:cNvPr id="288" name="CustomShape 7"/>
          <p:cNvSpPr/>
          <p:nvPr/>
        </p:nvSpPr>
        <p:spPr>
          <a:xfrm>
            <a:off x="4789080" y="359640"/>
            <a:ext cx="7012800" cy="714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fr-FR" sz="1600" b="0" strike="noStrike" spc="-1">
                <a:solidFill>
                  <a:srgbClr val="000000"/>
                </a:solidFill>
                <a:latin typeface="Arial"/>
                <a:ea typeface="DejaVu Sans"/>
              </a:rPr>
              <a:t>Le nombre de décès a augmenté de 9,5 % par rapport à 2020 et de 8 % par rapport à 2019, année hors Covid.</a:t>
            </a:r>
            <a:endParaRPr lang="fr-FR" sz="1600" b="0" strike="noStrike" spc="-1">
              <a:latin typeface="Arial"/>
            </a:endParaRPr>
          </a:p>
          <a:p>
            <a:pPr algn="just">
              <a:lnSpc>
                <a:spcPct val="100000"/>
              </a:lnSpc>
            </a:pPr>
            <a:r>
              <a:rPr lang="fr-FR" sz="1600" b="0" strike="noStrike" spc="-1">
                <a:solidFill>
                  <a:srgbClr val="000000"/>
                </a:solidFill>
                <a:latin typeface="Arial"/>
                <a:ea typeface="DejaVu Sans"/>
              </a:rPr>
              <a:t>Après une  diminution de la mortalité  au mois de février 2021, on a noté une reprise modérée de la mortalité au mois de mars et dans la première moitié du mois d’avril</a:t>
            </a:r>
            <a:r>
              <a:rPr lang="fr-FR" sz="1800" b="0" strike="noStrike" spc="-1">
                <a:solidFill>
                  <a:srgbClr val="000000"/>
                </a:solidFill>
                <a:latin typeface="Arial"/>
                <a:ea typeface="DejaVu Sans"/>
              </a:rPr>
              <a:t>.</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nSpc>
                <a:spcPct val="100000"/>
              </a:lnSpc>
            </a:pPr>
            <a:endParaRPr lang="fr-FR" sz="1800" b="0" strike="noStrike" spc="-1">
              <a:latin typeface="Arial"/>
            </a:endParaRPr>
          </a:p>
        </p:txBody>
      </p:sp>
      <p:pic>
        <p:nvPicPr>
          <p:cNvPr id="289" name="Image 288"/>
          <p:cNvPicPr/>
          <p:nvPr/>
        </p:nvPicPr>
        <p:blipFill>
          <a:blip r:embed="rId2"/>
          <a:stretch/>
        </p:blipFill>
        <p:spPr>
          <a:xfrm>
            <a:off x="4754160" y="1640880"/>
            <a:ext cx="7246080" cy="1408320"/>
          </a:xfrm>
          <a:prstGeom prst="rect">
            <a:avLst/>
          </a:prstGeom>
          <a:ln>
            <a:noFill/>
          </a:ln>
        </p:spPr>
      </p:pic>
      <p:pic>
        <p:nvPicPr>
          <p:cNvPr id="290" name="Image 289"/>
          <p:cNvPicPr/>
          <p:nvPr/>
        </p:nvPicPr>
        <p:blipFill>
          <a:blip r:embed="rId3"/>
          <a:stretch/>
        </p:blipFill>
        <p:spPr>
          <a:xfrm>
            <a:off x="261000" y="3004200"/>
            <a:ext cx="11321280" cy="3779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TotalTime>
  <Words>2967</Words>
  <Application>Microsoft Macintosh PowerPoint</Application>
  <PresentationFormat>Grand écran</PresentationFormat>
  <Paragraphs>880</Paragraphs>
  <Slides>44</Slides>
  <Notes>9</Notes>
  <HiddenSlides>0</HiddenSlides>
  <MMClips>0</MMClips>
  <ScaleCrop>false</ScaleCrop>
  <HeadingPairs>
    <vt:vector size="6" baseType="variant">
      <vt:variant>
        <vt:lpstr>Polices utilisées</vt:lpstr>
      </vt:variant>
      <vt:variant>
        <vt:i4>11</vt:i4>
      </vt:variant>
      <vt:variant>
        <vt:lpstr>Thème</vt:lpstr>
      </vt:variant>
      <vt:variant>
        <vt:i4>6</vt:i4>
      </vt:variant>
      <vt:variant>
        <vt:lpstr>Titres des diapositives</vt:lpstr>
      </vt:variant>
      <vt:variant>
        <vt:i4>44</vt:i4>
      </vt:variant>
    </vt:vector>
  </HeadingPairs>
  <TitlesOfParts>
    <vt:vector size="61" baseType="lpstr">
      <vt:lpstr>Arial Hebrew</vt:lpstr>
      <vt:lpstr>Calibri</vt:lpstr>
      <vt:lpstr>Calibri Light</vt:lpstr>
      <vt:lpstr>DejaVu Sans</vt:lpstr>
      <vt:lpstr>Marianne</vt:lpstr>
      <vt:lpstr>Marianne ExtraBold</vt:lpstr>
      <vt:lpstr>StarSymbol</vt:lpstr>
      <vt:lpstr>Symbol</vt:lpstr>
      <vt:lpstr>Times New Roman</vt:lpstr>
      <vt:lpstr>Wingdings</vt:lpstr>
      <vt:lpstr>Arial</vt:lpstr>
      <vt:lpstr>Office Theme</vt:lpstr>
      <vt:lpstr>Office Theme</vt:lpstr>
      <vt:lpstr>Office Theme</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Conférence de presse  Suivi de la situation sanitaire</dc:title>
  <dc:subject/>
  <dc:creator/>
  <dc:description/>
  <cp:lastModifiedBy>AÏT MANSOUR Anaïs</cp:lastModifiedBy>
  <cp:revision>6</cp:revision>
  <dcterms:created xsi:type="dcterms:W3CDTF">2021-04-26T17:00:22Z</dcterms:created>
  <dcterms:modified xsi:type="dcterms:W3CDTF">2021-04-26T15:24:14Z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15.0024</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7</vt:i4>
  </property>
  <property fmtid="{D5CDD505-2E9C-101B-9397-08002B2CF9AE}" pid="8" name="PresentationFormat">
    <vt:lpwstr>Grand écran</vt:lpwstr>
  </property>
  <property fmtid="{D5CDD505-2E9C-101B-9397-08002B2CF9AE}" pid="9" name="ScaleCrop">
    <vt:bool>false</vt:bool>
  </property>
  <property fmtid="{D5CDD505-2E9C-101B-9397-08002B2CF9AE}" pid="10" name="ShareDoc">
    <vt:bool>false</vt:bool>
  </property>
  <property fmtid="{D5CDD505-2E9C-101B-9397-08002B2CF9AE}" pid="11" name="Slides">
    <vt:i4>30</vt:i4>
  </property>
</Properties>
</file>