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_rels/notesSlide3.xml.rels" ContentType="application/vnd.openxmlformats-package.relationships+xml"/>
  <Override PartName="/ppt/notesSlides/_rels/notesSlide19.xml.rels" ContentType="application/vnd.openxmlformats-package.relationships+xml"/>
  <Override PartName="/ppt/notesSlides/_rels/notesSlide7.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6.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media/image3.png" ContentType="image/png"/>
  <Override PartName="/ppt/media/image1.jpeg" ContentType="image/jpeg"/>
  <Override PartName="/ppt/media/image53.jpeg" ContentType="image/jpeg"/>
  <Override PartName="/ppt/media/image28.png" ContentType="image/png"/>
  <Override PartName="/ppt/media/image2.png" ContentType="image/png"/>
  <Override PartName="/ppt/media/image56.jpeg" ContentType="image/jpeg"/>
  <Override PartName="/ppt/media/image45.jpeg" ContentType="image/jpeg"/>
  <Override PartName="/ppt/media/image70.png" ContentType="image/png"/>
  <Override PartName="/ppt/media/image4.png" ContentType="image/png"/>
  <Override PartName="/ppt/media/image62.jpeg" ContentType="image/jpeg"/>
  <Override PartName="/ppt/media/image73.png" ContentType="image/png"/>
  <Override PartName="/ppt/media/image7.png" ContentType="image/png"/>
  <Override PartName="/ppt/media/image11.png" ContentType="image/png"/>
  <Override PartName="/ppt/media/image5.jpeg" ContentType="image/jpeg"/>
  <Override PartName="/ppt/media/image72.png" ContentType="image/png"/>
  <Override PartName="/ppt/media/image6.png" ContentType="image/png"/>
  <Override PartName="/ppt/media/image74.png" ContentType="image/png"/>
  <Override PartName="/ppt/media/image8.png" ContentType="image/png"/>
  <Override PartName="/ppt/media/image9.png" ContentType="image/png"/>
  <Override PartName="/ppt/media/image10.png" ContentType="image/png"/>
  <Override PartName="/ppt/media/image12.jpeg" ContentType="image/jpeg"/>
  <Override PartName="/ppt/media/image19.png" ContentType="image/png"/>
  <Override PartName="/ppt/media/image86.png" ContentType="image/png"/>
  <Override PartName="/ppt/media/image13.jpeg" ContentType="image/jpeg"/>
  <Override PartName="/ppt/media/image29.png" ContentType="image/png"/>
  <Override PartName="/ppt/media/image14.jpeg" ContentType="image/jpeg"/>
  <Override PartName="/ppt/media/image15.png" ContentType="image/png"/>
  <Override PartName="/ppt/media/image63.jpeg" ContentType="image/jpeg"/>
  <Override PartName="/ppt/media/image16.png" ContentType="image/png"/>
  <Override PartName="/ppt/media/image17.png" ContentType="image/png"/>
  <Override PartName="/ppt/media/image52.jpeg" ContentType="image/jpeg"/>
  <Override PartName="/ppt/media/image18.png" ContentType="image/png"/>
  <Override PartName="/ppt/media/image20.png" ContentType="image/png"/>
  <Override PartName="/ppt/media/image54.png" ContentType="image/png"/>
  <Override PartName="/ppt/media/image21.jpeg" ContentType="image/jpeg"/>
  <Override PartName="/ppt/media/image22.png" ContentType="image/png"/>
  <Override PartName="/ppt/media/image23.png" ContentType="image/png"/>
  <Override PartName="/ppt/media/image24.png" ContentType="image/png"/>
  <Override PartName="/ppt/media/image25.png" ContentType="image/png"/>
  <Override PartName="/ppt/media/image36.jpeg" ContentType="image/jpeg"/>
  <Override PartName="/ppt/media/image26.png" ContentType="image/png"/>
  <Override PartName="/ppt/media/image27.png" ContentType="image/png"/>
  <Override PartName="/ppt/media/image41.jpeg" ContentType="image/jpeg"/>
  <Override PartName="/ppt/media/image30.png" ContentType="image/png"/>
  <Override PartName="/ppt/media/image59.jpeg" ContentType="image/jpeg"/>
  <Override PartName="/ppt/media/image31.png" ContentType="image/png"/>
  <Override PartName="/ppt/media/image32.jpeg" ContentType="image/jpeg"/>
  <Override PartName="/ppt/media/image33.jpeg" ContentType="image/jpeg"/>
  <Override PartName="/ppt/media/image34.png" ContentType="image/png"/>
  <Override PartName="/ppt/media/image35.png" ContentType="image/png"/>
  <Override PartName="/ppt/media/image37.jpeg" ContentType="image/jpeg"/>
  <Override PartName="/ppt/media/image38.png" ContentType="image/png"/>
  <Override PartName="/ppt/media/image39.png" ContentType="image/png"/>
  <Override PartName="/ppt/media/image40.png" ContentType="image/png"/>
  <Override PartName="/ppt/media/image42.png" ContentType="image/png"/>
  <Override PartName="/ppt/media/image49.jpeg" ContentType="image/jpeg"/>
  <Override PartName="/ppt/media/image43.png" ContentType="image/png"/>
  <Override PartName="/ppt/media/image60.png" ContentType="image/png"/>
  <Override PartName="/ppt/media/image44.jpeg" ContentType="image/jpeg"/>
  <Override PartName="/ppt/media/image46.png" ContentType="image/png"/>
  <Override PartName="/ppt/media/image47.png" ContentType="image/png"/>
  <Override PartName="/ppt/media/image48.jpeg" ContentType="image/jpeg"/>
  <Override PartName="/ppt/media/image50.png" ContentType="image/png"/>
  <Override PartName="/ppt/media/image51.png" ContentType="image/png"/>
  <Override PartName="/ppt/media/image55.png" ContentType="image/png"/>
  <Override PartName="/ppt/media/image57.png" ContentType="image/png"/>
  <Override PartName="/ppt/media/image58.jpeg" ContentType="image/jpeg"/>
  <Override PartName="/ppt/media/image61.png" ContentType="image/png"/>
  <Override PartName="/ppt/media/image64.png" ContentType="image/png"/>
  <Override PartName="/ppt/media/image65.png" ContentType="image/png"/>
  <Override PartName="/ppt/media/image66.jpeg" ContentType="image/jpeg"/>
  <Override PartName="/ppt/media/image67.png" ContentType="image/png"/>
  <Override PartName="/ppt/media/image68.png" ContentType="image/png"/>
  <Override PartName="/ppt/media/image69.png" ContentType="image/png"/>
  <Override PartName="/ppt/media/image71.png" ContentType="image/png"/>
  <Override PartName="/ppt/media/image75.jpeg" ContentType="image/jpeg"/>
  <Override PartName="/ppt/media/image76.jpeg" ContentType="image/jpeg"/>
  <Override PartName="/ppt/media/image77.png" ContentType="image/png"/>
  <Override PartName="/ppt/media/image78.tif" ContentType="image/tiff"/>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7.png" ContentType="image/png"/>
  <Override PartName="/ppt/media/image88.png" ContentType="image/png"/>
  <Override PartName="/ppt/media/image89.png" ContentType="image/png"/>
  <Override PartName="/ppt/media/image90.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
</Relationships>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1800" spc="-1" strike="noStrike">
                <a:solidFill>
                  <a:srgbClr val="000000"/>
                </a:solidFill>
                <a:latin typeface="Arial"/>
                <a:ea typeface="DejaVu Sans"/>
              </a:defRPr>
            </a:pPr>
            <a:r>
              <a:rPr b="1" sz="1800" spc="-1" strike="noStrike">
                <a:solidFill>
                  <a:srgbClr val="000000"/>
                </a:solidFill>
                <a:latin typeface="Arial"/>
                <a:ea typeface="DejaVu Sans"/>
              </a:rPr>
              <a:t>Taux d'incidence COVID-19 par semaine glissante</a:t>
            </a:r>
          </a:p>
        </c:rich>
      </c:tx>
      <c:overlay val="0"/>
      <c:spPr>
        <a:noFill/>
        <a:ln>
          <a:noFill/>
        </a:ln>
      </c:spPr>
    </c:title>
    <c:autoTitleDeleted val="0"/>
    <c:plotArea>
      <c:layout>
        <c:manualLayout>
          <c:layoutTarget val="inner"/>
          <c:xMode val="edge"/>
          <c:yMode val="edge"/>
          <c:x val="0.0395078561225815"/>
          <c:y val="0.115582000743771"/>
          <c:w val="0.831612777561356"/>
          <c:h val="0.748159166976571"/>
        </c:manualLayout>
      </c:layout>
      <c:lineChart>
        <c:grouping val="standard"/>
        <c:varyColors val="0"/>
        <c:ser>
          <c:idx val="0"/>
          <c:order val="0"/>
          <c:tx>
            <c:strRef>
              <c:f>label 0</c:f>
              <c:strCache>
                <c:ptCount val="1"/>
                <c:pt idx="0">
                  <c:v>Taux d'incidence</c:v>
                </c:pt>
              </c:strCache>
            </c:strRef>
          </c:tx>
          <c:spPr>
            <a:solidFill>
              <a:srgbClr val="4a7ebb"/>
            </a:solidFill>
            <a:ln w="28440">
              <a:solidFill>
                <a:srgbClr val="4a7ebb"/>
              </a:solidFill>
              <a:round/>
            </a:ln>
          </c:spPr>
          <c:marker>
            <c:symbol val="square"/>
            <c:size val="5"/>
            <c:spPr>
              <a:solidFill>
                <a:srgbClr val="4a7ebb"/>
              </a:solidFill>
            </c:spPr>
          </c:marker>
          <c:dLbls>
            <c:numFmt formatCode="General" sourceLinked="1"/>
            <c:txPr>
              <a:bodyPr/>
              <a:lstStyle/>
              <a:p>
                <a:pPr>
                  <a:defRPr b="0" sz="1000" spc="-1" strike="noStrike">
                    <a:solidFill>
                      <a:srgbClr val="000000"/>
                    </a:solidFill>
                    <a:latin typeface="Arial"/>
                    <a:ea typeface="DejaVu Sans"/>
                  </a:defRPr>
                </a:pPr>
              </a:p>
            </c:txPr>
            <c:dLblPos val="r"/>
            <c:showLegendKey val="0"/>
            <c:showVal val="0"/>
            <c:showCatName val="0"/>
            <c:showSerName val="0"/>
            <c:showPercent val="0"/>
            <c:separator>; </c:separator>
            <c:showLeaderLines val="0"/>
          </c:dLbls>
          <c:cat>
            <c:strRef>
              <c:f>categories</c:f>
              <c:strCache>
                <c:ptCount val="220"/>
                <c:pt idx="0">
                  <c:v>4-Oct</c:v>
                </c:pt>
                <c:pt idx="1">
                  <c:v>10-Oct</c:v>
                </c:pt>
                <c:pt idx="2">
                  <c:v>11-Oct</c:v>
                </c:pt>
                <c:pt idx="3">
                  <c:v>12-Oct</c:v>
                </c:pt>
                <c:pt idx="4">
                  <c:v>13-Oct</c:v>
                </c:pt>
                <c:pt idx="5">
                  <c:v>14-Oct</c:v>
                </c:pt>
                <c:pt idx="6">
                  <c:v>15-Oct</c:v>
                </c:pt>
                <c:pt idx="7">
                  <c:v>16-Oct</c:v>
                </c:pt>
                <c:pt idx="8">
                  <c:v>17-Oct</c:v>
                </c:pt>
                <c:pt idx="9">
                  <c:v>18-Oct</c:v>
                </c:pt>
                <c:pt idx="10">
                  <c:v>19-Oct</c:v>
                </c:pt>
                <c:pt idx="11">
                  <c:v>20-Oct</c:v>
                </c:pt>
                <c:pt idx="12">
                  <c:v>21-Oct</c:v>
                </c:pt>
                <c:pt idx="13">
                  <c:v>22-Oct</c:v>
                </c:pt>
                <c:pt idx="14">
                  <c:v>23-Oct</c:v>
                </c:pt>
                <c:pt idx="15">
                  <c:v>24-Oct</c:v>
                </c:pt>
                <c:pt idx="16">
                  <c:v>25-Oct</c:v>
                </c:pt>
                <c:pt idx="17">
                  <c:v>26-Oct</c:v>
                </c:pt>
                <c:pt idx="18">
                  <c:v>27-Oct</c:v>
                </c:pt>
                <c:pt idx="19">
                  <c:v>28-Oct</c:v>
                </c:pt>
                <c:pt idx="20">
                  <c:v>29-Oct</c:v>
                </c:pt>
                <c:pt idx="21">
                  <c:v>30-Oct</c:v>
                </c:pt>
                <c:pt idx="22">
                  <c:v>31-Oct</c:v>
                </c:pt>
                <c:pt idx="23">
                  <c:v>1-Nov</c:v>
                </c:pt>
                <c:pt idx="24">
                  <c:v>2-Nov</c:v>
                </c:pt>
                <c:pt idx="25">
                  <c:v>3-Nov</c:v>
                </c:pt>
                <c:pt idx="26">
                  <c:v>4-Nov</c:v>
                </c:pt>
                <c:pt idx="27">
                  <c:v>5-Nov</c:v>
                </c:pt>
                <c:pt idx="28">
                  <c:v>6-Nov</c:v>
                </c:pt>
                <c:pt idx="29">
                  <c:v>7-Nov</c:v>
                </c:pt>
                <c:pt idx="30">
                  <c:v>8-Nov</c:v>
                </c:pt>
                <c:pt idx="31">
                  <c:v>9-Nov</c:v>
                </c:pt>
                <c:pt idx="32">
                  <c:v>10-Nov</c:v>
                </c:pt>
                <c:pt idx="33">
                  <c:v>11-Nov</c:v>
                </c:pt>
                <c:pt idx="34">
                  <c:v>12-Nov</c:v>
                </c:pt>
                <c:pt idx="35">
                  <c:v>13-Nov</c:v>
                </c:pt>
                <c:pt idx="36">
                  <c:v>14-Nov</c:v>
                </c:pt>
                <c:pt idx="37">
                  <c:v>15-Nov</c:v>
                </c:pt>
                <c:pt idx="38">
                  <c:v>16-Nov</c:v>
                </c:pt>
                <c:pt idx="39">
                  <c:v>17-Nov</c:v>
                </c:pt>
                <c:pt idx="40">
                  <c:v>18-Nov</c:v>
                </c:pt>
                <c:pt idx="41">
                  <c:v>19-Nov</c:v>
                </c:pt>
                <c:pt idx="42">
                  <c:v>20-Nov</c:v>
                </c:pt>
                <c:pt idx="43">
                  <c:v>21-Nov</c:v>
                </c:pt>
                <c:pt idx="44">
                  <c:v>22-Nov</c:v>
                </c:pt>
                <c:pt idx="45">
                  <c:v>23-Nov</c:v>
                </c:pt>
                <c:pt idx="46">
                  <c:v>24-Nov</c:v>
                </c:pt>
                <c:pt idx="47">
                  <c:v>25-Nov</c:v>
                </c:pt>
                <c:pt idx="48">
                  <c:v>26-Nov</c:v>
                </c:pt>
                <c:pt idx="49">
                  <c:v>27-Nov</c:v>
                </c:pt>
                <c:pt idx="50">
                  <c:v>28-Nov</c:v>
                </c:pt>
                <c:pt idx="51">
                  <c:v>29-Nov</c:v>
                </c:pt>
                <c:pt idx="52">
                  <c:v>30-Nov</c:v>
                </c:pt>
                <c:pt idx="53">
                  <c:v>1-Dec</c:v>
                </c:pt>
                <c:pt idx="54">
                  <c:v>2-Dec</c:v>
                </c:pt>
                <c:pt idx="55">
                  <c:v>3-Dec</c:v>
                </c:pt>
                <c:pt idx="56">
                  <c:v>4-Dec</c:v>
                </c:pt>
                <c:pt idx="57">
                  <c:v>5-Dec</c:v>
                </c:pt>
                <c:pt idx="58">
                  <c:v>6-Dec</c:v>
                </c:pt>
                <c:pt idx="59">
                  <c:v>7-Dec</c:v>
                </c:pt>
                <c:pt idx="60">
                  <c:v>8-Dec</c:v>
                </c:pt>
                <c:pt idx="61">
                  <c:v>9-Dec</c:v>
                </c:pt>
                <c:pt idx="62">
                  <c:v>10-Dec</c:v>
                </c:pt>
                <c:pt idx="63">
                  <c:v>11-Dec</c:v>
                </c:pt>
                <c:pt idx="64">
                  <c:v>12-Dec</c:v>
                </c:pt>
                <c:pt idx="65">
                  <c:v>13-Dec</c:v>
                </c:pt>
                <c:pt idx="66">
                  <c:v>14-Dec</c:v>
                </c:pt>
                <c:pt idx="67">
                  <c:v>15-Dec</c:v>
                </c:pt>
                <c:pt idx="68">
                  <c:v>16-Dec</c:v>
                </c:pt>
                <c:pt idx="69">
                  <c:v>17-Dec</c:v>
                </c:pt>
                <c:pt idx="70">
                  <c:v>18-Dec</c:v>
                </c:pt>
                <c:pt idx="71">
                  <c:v>19-Dec</c:v>
                </c:pt>
                <c:pt idx="72">
                  <c:v>20-Dec</c:v>
                </c:pt>
                <c:pt idx="73">
                  <c:v>21-Dec</c:v>
                </c:pt>
                <c:pt idx="74">
                  <c:v>22-Dec</c:v>
                </c:pt>
                <c:pt idx="75">
                  <c:v>23-Dec</c:v>
                </c:pt>
                <c:pt idx="76">
                  <c:v>24-Dec</c:v>
                </c:pt>
                <c:pt idx="77">
                  <c:v>25-Dec</c:v>
                </c:pt>
                <c:pt idx="78">
                  <c:v>26-Dec</c:v>
                </c:pt>
                <c:pt idx="79">
                  <c:v>27-Dec</c:v>
                </c:pt>
                <c:pt idx="80">
                  <c:v>28-Dec</c:v>
                </c:pt>
                <c:pt idx="81">
                  <c:v>29-Dec</c:v>
                </c:pt>
                <c:pt idx="82">
                  <c:v>30-Dec</c:v>
                </c:pt>
                <c:pt idx="83">
                  <c:v>31-Dec</c:v>
                </c:pt>
                <c:pt idx="84">
                  <c:v>1-Jan</c:v>
                </c:pt>
                <c:pt idx="85">
                  <c:v>2-Jan</c:v>
                </c:pt>
                <c:pt idx="86">
                  <c:v>3-Jan</c:v>
                </c:pt>
                <c:pt idx="87">
                  <c:v>4-Jan</c:v>
                </c:pt>
                <c:pt idx="88">
                  <c:v>5-Jan</c:v>
                </c:pt>
                <c:pt idx="89">
                  <c:v>6-Jan</c:v>
                </c:pt>
                <c:pt idx="90">
                  <c:v>7-Jan</c:v>
                </c:pt>
                <c:pt idx="91">
                  <c:v>8-Jan</c:v>
                </c:pt>
                <c:pt idx="92">
                  <c:v>9-Jan</c:v>
                </c:pt>
                <c:pt idx="93">
                  <c:v>10-Jan</c:v>
                </c:pt>
                <c:pt idx="94">
                  <c:v>11-Jan</c:v>
                </c:pt>
                <c:pt idx="95">
                  <c:v>12-Jan</c:v>
                </c:pt>
                <c:pt idx="96">
                  <c:v>13-Jan</c:v>
                </c:pt>
                <c:pt idx="97">
                  <c:v>14-Jan</c:v>
                </c:pt>
                <c:pt idx="98">
                  <c:v>15-Jan</c:v>
                </c:pt>
                <c:pt idx="99">
                  <c:v>16-Jan</c:v>
                </c:pt>
                <c:pt idx="100">
                  <c:v>17-Jan</c:v>
                </c:pt>
                <c:pt idx="101">
                  <c:v>18-Jan</c:v>
                </c:pt>
                <c:pt idx="102">
                  <c:v>19-Jan</c:v>
                </c:pt>
                <c:pt idx="103">
                  <c:v>20-Jan</c:v>
                </c:pt>
                <c:pt idx="104">
                  <c:v>21-Jan</c:v>
                </c:pt>
                <c:pt idx="105">
                  <c:v>22-Jan</c:v>
                </c:pt>
                <c:pt idx="106">
                  <c:v>23-Jan</c:v>
                </c:pt>
                <c:pt idx="107">
                  <c:v>24-Jan</c:v>
                </c:pt>
                <c:pt idx="108">
                  <c:v>25-Jan</c:v>
                </c:pt>
                <c:pt idx="109">
                  <c:v>26-Jan</c:v>
                </c:pt>
                <c:pt idx="110">
                  <c:v>27-Jan</c:v>
                </c:pt>
                <c:pt idx="111">
                  <c:v>28-Jan</c:v>
                </c:pt>
                <c:pt idx="112">
                  <c:v>29-Jan</c:v>
                </c:pt>
                <c:pt idx="113">
                  <c:v>30-Jan</c:v>
                </c:pt>
                <c:pt idx="114">
                  <c:v>31-Jan</c:v>
                </c:pt>
                <c:pt idx="115">
                  <c:v>1-Feb</c:v>
                </c:pt>
                <c:pt idx="116">
                  <c:v>2-Feb</c:v>
                </c:pt>
                <c:pt idx="117">
                  <c:v>3-Feb</c:v>
                </c:pt>
                <c:pt idx="118">
                  <c:v>4-Feb</c:v>
                </c:pt>
                <c:pt idx="119">
                  <c:v>5-Feb</c:v>
                </c:pt>
                <c:pt idx="120">
                  <c:v>6-Feb</c:v>
                </c:pt>
                <c:pt idx="121">
                  <c:v>7-Feb</c:v>
                </c:pt>
                <c:pt idx="122">
                  <c:v>8-Feb</c:v>
                </c:pt>
                <c:pt idx="123">
                  <c:v>9-Feb</c:v>
                </c:pt>
                <c:pt idx="124">
                  <c:v>10-Feb</c:v>
                </c:pt>
                <c:pt idx="125">
                  <c:v>11-Feb</c:v>
                </c:pt>
                <c:pt idx="126">
                  <c:v>12-Feb</c:v>
                </c:pt>
                <c:pt idx="127">
                  <c:v>13-Feb</c:v>
                </c:pt>
                <c:pt idx="128">
                  <c:v>14-Feb</c:v>
                </c:pt>
                <c:pt idx="129">
                  <c:v>15-Feb</c:v>
                </c:pt>
                <c:pt idx="130">
                  <c:v>16-Feb</c:v>
                </c:pt>
                <c:pt idx="131">
                  <c:v>17-Feb</c:v>
                </c:pt>
                <c:pt idx="132">
                  <c:v>18-Feb</c:v>
                </c:pt>
                <c:pt idx="133">
                  <c:v>19-Feb</c:v>
                </c:pt>
                <c:pt idx="134">
                  <c:v>20-Feb</c:v>
                </c:pt>
                <c:pt idx="135">
                  <c:v>21-Feb</c:v>
                </c:pt>
                <c:pt idx="136">
                  <c:v>22-Feb</c:v>
                </c:pt>
                <c:pt idx="137">
                  <c:v>23-Feb</c:v>
                </c:pt>
                <c:pt idx="138">
                  <c:v>24-Feb</c:v>
                </c:pt>
                <c:pt idx="139">
                  <c:v>25-Feb</c:v>
                </c:pt>
                <c:pt idx="140">
                  <c:v>26-Feb</c:v>
                </c:pt>
                <c:pt idx="141">
                  <c:v>27-Feb</c:v>
                </c:pt>
                <c:pt idx="142">
                  <c:v>28-Feb</c:v>
                </c:pt>
                <c:pt idx="143">
                  <c:v>1-Mar</c:v>
                </c:pt>
                <c:pt idx="144">
                  <c:v>2-Mar</c:v>
                </c:pt>
                <c:pt idx="145">
                  <c:v>3-Mar</c:v>
                </c:pt>
                <c:pt idx="146">
                  <c:v>4-Mar</c:v>
                </c:pt>
                <c:pt idx="147">
                  <c:v>5-Mar</c:v>
                </c:pt>
                <c:pt idx="148">
                  <c:v>6-Mar</c:v>
                </c:pt>
                <c:pt idx="149">
                  <c:v>7-Mar</c:v>
                </c:pt>
                <c:pt idx="150">
                  <c:v>8-Mar</c:v>
                </c:pt>
                <c:pt idx="151">
                  <c:v>9-Mar</c:v>
                </c:pt>
                <c:pt idx="152">
                  <c:v>10-Mar</c:v>
                </c:pt>
                <c:pt idx="153">
                  <c:v>11-Mar</c:v>
                </c:pt>
                <c:pt idx="154">
                  <c:v>12-Mar</c:v>
                </c:pt>
                <c:pt idx="155">
                  <c:v>13-Mar</c:v>
                </c:pt>
                <c:pt idx="156">
                  <c:v>14-Mar</c:v>
                </c:pt>
                <c:pt idx="157">
                  <c:v>15-Mar</c:v>
                </c:pt>
                <c:pt idx="158">
                  <c:v>16-Mar</c:v>
                </c:pt>
                <c:pt idx="159">
                  <c:v>17-Mar</c:v>
                </c:pt>
                <c:pt idx="160">
                  <c:v>18-Mar</c:v>
                </c:pt>
                <c:pt idx="161">
                  <c:v>19-Mar</c:v>
                </c:pt>
                <c:pt idx="162">
                  <c:v>20-Mar</c:v>
                </c:pt>
                <c:pt idx="163">
                  <c:v>21-Mar</c:v>
                </c:pt>
                <c:pt idx="164">
                  <c:v>22-Mar</c:v>
                </c:pt>
                <c:pt idx="165">
                  <c:v>23-Mar</c:v>
                </c:pt>
                <c:pt idx="166">
                  <c:v>24-Mar</c:v>
                </c:pt>
                <c:pt idx="167">
                  <c:v>25-Mar</c:v>
                </c:pt>
                <c:pt idx="168">
                  <c:v>26-Mar</c:v>
                </c:pt>
                <c:pt idx="169">
                  <c:v>27-Mar</c:v>
                </c:pt>
                <c:pt idx="170">
                  <c:v>28-Mar</c:v>
                </c:pt>
                <c:pt idx="171">
                  <c:v>29-Mar</c:v>
                </c:pt>
                <c:pt idx="172">
                  <c:v>30-Mar</c:v>
                </c:pt>
                <c:pt idx="173">
                  <c:v>31-Mar</c:v>
                </c:pt>
                <c:pt idx="174">
                  <c:v>1-Apr</c:v>
                </c:pt>
                <c:pt idx="175">
                  <c:v>2-Apr</c:v>
                </c:pt>
                <c:pt idx="176">
                  <c:v>3-Apr</c:v>
                </c:pt>
                <c:pt idx="177">
                  <c:v>4-Apr</c:v>
                </c:pt>
                <c:pt idx="178">
                  <c:v>5-Apr</c:v>
                </c:pt>
                <c:pt idx="179">
                  <c:v>6-Apr</c:v>
                </c:pt>
                <c:pt idx="180">
                  <c:v>7-Apr</c:v>
                </c:pt>
                <c:pt idx="181">
                  <c:v>8-Apr</c:v>
                </c:pt>
                <c:pt idx="182">
                  <c:v>9-Apr</c:v>
                </c:pt>
                <c:pt idx="183">
                  <c:v>10-Apr</c:v>
                </c:pt>
                <c:pt idx="184">
                  <c:v>11-Apr</c:v>
                </c:pt>
                <c:pt idx="185">
                  <c:v>12-Apr</c:v>
                </c:pt>
                <c:pt idx="186">
                  <c:v>13-Apr</c:v>
                </c:pt>
                <c:pt idx="187">
                  <c:v>14-Apr</c:v>
                </c:pt>
                <c:pt idx="188">
                  <c:v>15-Apr</c:v>
                </c:pt>
                <c:pt idx="189">
                  <c:v>16-Apr</c:v>
                </c:pt>
                <c:pt idx="190">
                  <c:v>17-Apr</c:v>
                </c:pt>
                <c:pt idx="191">
                  <c:v>18-Apr</c:v>
                </c:pt>
                <c:pt idx="192">
                  <c:v>19-Apr</c:v>
                </c:pt>
                <c:pt idx="193">
                  <c:v>20-Apr</c:v>
                </c:pt>
                <c:pt idx="194">
                  <c:v>21-Apr</c:v>
                </c:pt>
                <c:pt idx="195">
                  <c:v>22-Apr</c:v>
                </c:pt>
                <c:pt idx="196">
                  <c:v>23-Apr</c:v>
                </c:pt>
                <c:pt idx="197">
                  <c:v>24-Apr</c:v>
                </c:pt>
                <c:pt idx="198">
                  <c:v>25-Apr</c:v>
                </c:pt>
                <c:pt idx="199">
                  <c:v>26-Apr</c:v>
                </c:pt>
                <c:pt idx="200">
                  <c:v>27-Apr</c:v>
                </c:pt>
                <c:pt idx="201">
                  <c:v>28-Apr</c:v>
                </c:pt>
                <c:pt idx="202">
                  <c:v>29-Apr</c:v>
                </c:pt>
                <c:pt idx="203">
                  <c:v>30-Apr</c:v>
                </c:pt>
                <c:pt idx="204">
                  <c:v>1-May</c:v>
                </c:pt>
                <c:pt idx="205">
                  <c:v>2-May</c:v>
                </c:pt>
                <c:pt idx="206">
                  <c:v>3-May</c:v>
                </c:pt>
                <c:pt idx="207">
                  <c:v>4-May</c:v>
                </c:pt>
                <c:pt idx="208">
                  <c:v>5-May</c:v>
                </c:pt>
                <c:pt idx="209">
                  <c:v>6-May</c:v>
                </c:pt>
                <c:pt idx="210">
                  <c:v>7-May</c:v>
                </c:pt>
                <c:pt idx="211">
                  <c:v>8-May</c:v>
                </c:pt>
                <c:pt idx="212">
                  <c:v>9-May</c:v>
                </c:pt>
                <c:pt idx="213">
                  <c:v>10-May</c:v>
                </c:pt>
                <c:pt idx="214">
                  <c:v>11-May</c:v>
                </c:pt>
                <c:pt idx="215">
                  <c:v>12-May</c:v>
                </c:pt>
                <c:pt idx="216">
                  <c:v>13-May</c:v>
                </c:pt>
                <c:pt idx="217">
                  <c:v>14-May</c:v>
                </c:pt>
                <c:pt idx="218">
                  <c:v>15-May</c:v>
                </c:pt>
                <c:pt idx="219">
                  <c:v>16-May</c:v>
                </c:pt>
              </c:strCache>
            </c:strRef>
          </c:cat>
          <c:val>
            <c:numRef>
              <c:f>0</c:f>
              <c:numCache>
                <c:formatCode>General</c:formatCode>
                <c:ptCount val="220"/>
                <c:pt idx="0">
                  <c:v>96</c:v>
                </c:pt>
                <c:pt idx="1">
                  <c:v>154</c:v>
                </c:pt>
                <c:pt idx="2">
                  <c:v>158</c:v>
                </c:pt>
                <c:pt idx="3">
                  <c:v>177</c:v>
                </c:pt>
                <c:pt idx="4">
                  <c:v>192</c:v>
                </c:pt>
                <c:pt idx="5">
                  <c:v>212</c:v>
                </c:pt>
                <c:pt idx="6">
                  <c:v>236</c:v>
                </c:pt>
                <c:pt idx="7">
                  <c:v>237</c:v>
                </c:pt>
                <c:pt idx="8">
                  <c:v>239</c:v>
                </c:pt>
                <c:pt idx="9">
                  <c:v>237</c:v>
                </c:pt>
                <c:pt idx="10">
                  <c:v>252</c:v>
                </c:pt>
                <c:pt idx="11">
                  <c:v>266</c:v>
                </c:pt>
                <c:pt idx="12">
                  <c:v>295</c:v>
                </c:pt>
                <c:pt idx="13">
                  <c:v>340</c:v>
                </c:pt>
                <c:pt idx="14">
                  <c:v>409</c:v>
                </c:pt>
                <c:pt idx="15">
                  <c:v>436</c:v>
                </c:pt>
                <c:pt idx="16">
                  <c:v>439</c:v>
                </c:pt>
                <c:pt idx="17">
                  <c:v>540</c:v>
                </c:pt>
                <c:pt idx="18">
                  <c:v>625</c:v>
                </c:pt>
                <c:pt idx="19">
                  <c:v>671</c:v>
                </c:pt>
                <c:pt idx="20">
                  <c:v>713</c:v>
                </c:pt>
                <c:pt idx="21">
                  <c:v>718</c:v>
                </c:pt>
                <c:pt idx="22">
                  <c:v>725</c:v>
                </c:pt>
                <c:pt idx="23">
                  <c:v>726</c:v>
                </c:pt>
                <c:pt idx="24">
                  <c:v>720</c:v>
                </c:pt>
                <c:pt idx="25">
                  <c:v>706</c:v>
                </c:pt>
                <c:pt idx="26">
                  <c:v>697</c:v>
                </c:pt>
                <c:pt idx="27">
                  <c:v>671</c:v>
                </c:pt>
                <c:pt idx="28">
                  <c:v>665</c:v>
                </c:pt>
                <c:pt idx="29">
                  <c:v>643</c:v>
                </c:pt>
                <c:pt idx="30">
                  <c:v>639</c:v>
                </c:pt>
                <c:pt idx="31">
                  <c:v>581</c:v>
                </c:pt>
                <c:pt idx="32">
                  <c:v>545</c:v>
                </c:pt>
                <c:pt idx="33">
                  <c:v>450</c:v>
                </c:pt>
                <c:pt idx="34">
                  <c:v>426</c:v>
                </c:pt>
                <c:pt idx="35">
                  <c:v>378</c:v>
                </c:pt>
                <c:pt idx="36">
                  <c:v>366</c:v>
                </c:pt>
                <c:pt idx="37">
                  <c:v>366</c:v>
                </c:pt>
                <c:pt idx="38">
                  <c:v>327</c:v>
                </c:pt>
                <c:pt idx="39">
                  <c:v>277</c:v>
                </c:pt>
                <c:pt idx="40">
                  <c:v>294</c:v>
                </c:pt>
                <c:pt idx="41">
                  <c:v>248</c:v>
                </c:pt>
                <c:pt idx="42">
                  <c:v>213</c:v>
                </c:pt>
                <c:pt idx="43">
                  <c:v>202</c:v>
                </c:pt>
                <c:pt idx="44">
                  <c:v>200</c:v>
                </c:pt>
                <c:pt idx="45">
                  <c:v>175</c:v>
                </c:pt>
                <c:pt idx="46">
                  <c:v>158</c:v>
                </c:pt>
                <c:pt idx="47">
                  <c:v>155</c:v>
                </c:pt>
                <c:pt idx="48">
                  <c:v>144</c:v>
                </c:pt>
                <c:pt idx="49">
                  <c:v>137</c:v>
                </c:pt>
                <c:pt idx="50">
                  <c:v>141</c:v>
                </c:pt>
                <c:pt idx="51">
                  <c:v>142</c:v>
                </c:pt>
                <c:pt idx="52">
                  <c:v>139</c:v>
                </c:pt>
                <c:pt idx="53">
                  <c:v>133</c:v>
                </c:pt>
                <c:pt idx="54">
                  <c:v>130</c:v>
                </c:pt>
                <c:pt idx="55">
                  <c:v>135</c:v>
                </c:pt>
                <c:pt idx="56">
                  <c:v>137</c:v>
                </c:pt>
                <c:pt idx="57">
                  <c:v>135</c:v>
                </c:pt>
                <c:pt idx="58">
                  <c:v>135</c:v>
                </c:pt>
                <c:pt idx="59">
                  <c:v>136</c:v>
                </c:pt>
                <c:pt idx="60">
                  <c:v>139</c:v>
                </c:pt>
                <c:pt idx="61">
                  <c:v>139</c:v>
                </c:pt>
                <c:pt idx="62">
                  <c:v>139</c:v>
                </c:pt>
                <c:pt idx="63">
                  <c:v>144</c:v>
                </c:pt>
                <c:pt idx="64">
                  <c:v>152</c:v>
                </c:pt>
                <c:pt idx="65">
                  <c:v>153</c:v>
                </c:pt>
                <c:pt idx="66">
                  <c:v>172</c:v>
                </c:pt>
                <c:pt idx="67">
                  <c:v>179</c:v>
                </c:pt>
                <c:pt idx="68">
                  <c:v>183</c:v>
                </c:pt>
                <c:pt idx="69">
                  <c:v>183</c:v>
                </c:pt>
                <c:pt idx="70">
                  <c:v>190</c:v>
                </c:pt>
                <c:pt idx="71">
                  <c:v>191</c:v>
                </c:pt>
                <c:pt idx="72">
                  <c:v>191</c:v>
                </c:pt>
                <c:pt idx="73">
                  <c:v>189</c:v>
                </c:pt>
                <c:pt idx="74">
                  <c:v>194</c:v>
                </c:pt>
                <c:pt idx="75">
                  <c:v>203</c:v>
                </c:pt>
                <c:pt idx="76">
                  <c:v>204</c:v>
                </c:pt>
                <c:pt idx="77">
                  <c:v>195</c:v>
                </c:pt>
                <c:pt idx="78">
                  <c:v>184</c:v>
                </c:pt>
                <c:pt idx="79">
                  <c:v>169</c:v>
                </c:pt>
                <c:pt idx="80">
                  <c:v>162</c:v>
                </c:pt>
                <c:pt idx="81">
                  <c:v>164</c:v>
                </c:pt>
                <c:pt idx="82">
                  <c:v>163</c:v>
                </c:pt>
                <c:pt idx="83">
                  <c:v>167</c:v>
                </c:pt>
                <c:pt idx="84">
                  <c:v>168</c:v>
                </c:pt>
                <c:pt idx="85">
                  <c:v>180</c:v>
                </c:pt>
                <c:pt idx="86">
                  <c:v>181</c:v>
                </c:pt>
                <c:pt idx="87">
                  <c:v>207</c:v>
                </c:pt>
                <c:pt idx="88">
                  <c:v>214</c:v>
                </c:pt>
                <c:pt idx="89">
                  <c:v>228</c:v>
                </c:pt>
                <c:pt idx="90">
                  <c:v>240</c:v>
                </c:pt>
                <c:pt idx="91">
                  <c:v>276</c:v>
                </c:pt>
                <c:pt idx="92">
                  <c:v>268</c:v>
                </c:pt>
                <c:pt idx="93">
                  <c:v>267</c:v>
                </c:pt>
                <c:pt idx="94">
                  <c:v>261</c:v>
                </c:pt>
                <c:pt idx="95">
                  <c:v>260</c:v>
                </c:pt>
                <c:pt idx="96">
                  <c:v>250</c:v>
                </c:pt>
                <c:pt idx="97">
                  <c:v>255</c:v>
                </c:pt>
                <c:pt idx="98">
                  <c:v>261</c:v>
                </c:pt>
                <c:pt idx="99">
                  <c:v>263</c:v>
                </c:pt>
                <c:pt idx="100">
                  <c:v>267</c:v>
                </c:pt>
                <c:pt idx="101">
                  <c:v>277</c:v>
                </c:pt>
                <c:pt idx="102">
                  <c:v>288</c:v>
                </c:pt>
                <c:pt idx="103">
                  <c:v>296</c:v>
                </c:pt>
                <c:pt idx="104">
                  <c:v>288</c:v>
                </c:pt>
                <c:pt idx="105">
                  <c:v>289</c:v>
                </c:pt>
                <c:pt idx="106">
                  <c:v>290</c:v>
                </c:pt>
                <c:pt idx="107">
                  <c:v>289</c:v>
                </c:pt>
                <c:pt idx="108">
                  <c:v>274</c:v>
                </c:pt>
                <c:pt idx="109">
                  <c:v>263</c:v>
                </c:pt>
                <c:pt idx="110">
                  <c:v>259</c:v>
                </c:pt>
                <c:pt idx="111">
                  <c:v>258</c:v>
                </c:pt>
                <c:pt idx="112">
                  <c:v>258</c:v>
                </c:pt>
                <c:pt idx="113">
                  <c:v>260</c:v>
                </c:pt>
                <c:pt idx="114">
                  <c:v>258</c:v>
                </c:pt>
                <c:pt idx="115">
                  <c:v>250</c:v>
                </c:pt>
                <c:pt idx="116">
                  <c:v>249</c:v>
                </c:pt>
                <c:pt idx="117">
                  <c:v>244</c:v>
                </c:pt>
                <c:pt idx="118">
                  <c:v>242</c:v>
                </c:pt>
                <c:pt idx="119">
                  <c:v>239</c:v>
                </c:pt>
                <c:pt idx="120">
                  <c:v>232</c:v>
                </c:pt>
                <c:pt idx="121">
                  <c:v>232</c:v>
                </c:pt>
                <c:pt idx="122">
                  <c:v>241</c:v>
                </c:pt>
                <c:pt idx="123">
                  <c:v>245</c:v>
                </c:pt>
                <c:pt idx="124">
                  <c:v>240</c:v>
                </c:pt>
                <c:pt idx="125">
                  <c:v>237</c:v>
                </c:pt>
                <c:pt idx="126">
                  <c:v>237</c:v>
                </c:pt>
                <c:pt idx="127">
                  <c:v>241</c:v>
                </c:pt>
                <c:pt idx="128">
                  <c:v>240</c:v>
                </c:pt>
                <c:pt idx="129">
                  <c:v>231</c:v>
                </c:pt>
                <c:pt idx="130">
                  <c:v>224</c:v>
                </c:pt>
                <c:pt idx="131">
                  <c:v>226</c:v>
                </c:pt>
                <c:pt idx="132">
                  <c:v>225</c:v>
                </c:pt>
                <c:pt idx="133">
                  <c:v>221</c:v>
                </c:pt>
                <c:pt idx="134">
                  <c:v>219</c:v>
                </c:pt>
                <c:pt idx="135">
                  <c:v>221</c:v>
                </c:pt>
                <c:pt idx="136">
                  <c:v>230</c:v>
                </c:pt>
                <c:pt idx="137">
                  <c:v>231</c:v>
                </c:pt>
                <c:pt idx="138">
                  <c:v>232</c:v>
                </c:pt>
                <c:pt idx="139">
                  <c:v>235</c:v>
                </c:pt>
                <c:pt idx="140">
                  <c:v>232</c:v>
                </c:pt>
                <c:pt idx="141">
                  <c:v>230</c:v>
                </c:pt>
                <c:pt idx="142">
                  <c:v>230</c:v>
                </c:pt>
                <c:pt idx="143">
                  <c:v>225</c:v>
                </c:pt>
                <c:pt idx="144">
                  <c:v>224</c:v>
                </c:pt>
                <c:pt idx="145">
                  <c:v>220</c:v>
                </c:pt>
                <c:pt idx="146">
                  <c:v>222</c:v>
                </c:pt>
                <c:pt idx="147">
                  <c:v>224</c:v>
                </c:pt>
                <c:pt idx="148">
                  <c:v>225</c:v>
                </c:pt>
                <c:pt idx="149">
                  <c:v>224</c:v>
                </c:pt>
                <c:pt idx="150">
                  <c:v>229</c:v>
                </c:pt>
                <c:pt idx="151">
                  <c:v>237</c:v>
                </c:pt>
                <c:pt idx="152">
                  <c:v>240</c:v>
                </c:pt>
                <c:pt idx="153">
                  <c:v>243</c:v>
                </c:pt>
                <c:pt idx="154">
                  <c:v>255</c:v>
                </c:pt>
                <c:pt idx="155">
                  <c:v>264</c:v>
                </c:pt>
                <c:pt idx="156">
                  <c:v>266</c:v>
                </c:pt>
                <c:pt idx="157">
                  <c:v>266</c:v>
                </c:pt>
                <c:pt idx="158">
                  <c:v>272</c:v>
                </c:pt>
                <c:pt idx="159">
                  <c:v>290</c:v>
                </c:pt>
                <c:pt idx="160">
                  <c:v>297</c:v>
                </c:pt>
                <c:pt idx="161">
                  <c:v>309</c:v>
                </c:pt>
                <c:pt idx="162">
                  <c:v>314</c:v>
                </c:pt>
                <c:pt idx="163">
                  <c:v>317</c:v>
                </c:pt>
                <c:pt idx="164">
                  <c:v>352</c:v>
                </c:pt>
                <c:pt idx="165">
                  <c:v>368</c:v>
                </c:pt>
                <c:pt idx="166">
                  <c:v>385</c:v>
                </c:pt>
                <c:pt idx="167">
                  <c:v>405</c:v>
                </c:pt>
                <c:pt idx="168">
                  <c:v>426</c:v>
                </c:pt>
                <c:pt idx="169">
                  <c:v>436</c:v>
                </c:pt>
                <c:pt idx="170">
                  <c:v>438</c:v>
                </c:pt>
                <c:pt idx="171">
                  <c:v>457</c:v>
                </c:pt>
                <c:pt idx="172">
                  <c:v>480</c:v>
                </c:pt>
                <c:pt idx="173">
                  <c:v>483</c:v>
                </c:pt>
                <c:pt idx="174">
                  <c:v>478</c:v>
                </c:pt>
                <c:pt idx="175">
                  <c:v>479</c:v>
                </c:pt>
                <c:pt idx="176">
                  <c:v>482</c:v>
                </c:pt>
                <c:pt idx="177">
                  <c:v>483</c:v>
                </c:pt>
                <c:pt idx="178">
                  <c:v>383</c:v>
                </c:pt>
                <c:pt idx="179">
                  <c:v>414</c:v>
                </c:pt>
                <c:pt idx="180">
                  <c:v>424</c:v>
                </c:pt>
                <c:pt idx="181">
                  <c:v>424</c:v>
                </c:pt>
                <c:pt idx="182">
                  <c:v>405</c:v>
                </c:pt>
                <c:pt idx="183">
                  <c:v>402</c:v>
                </c:pt>
                <c:pt idx="184">
                  <c:v>404</c:v>
                </c:pt>
                <c:pt idx="185">
                  <c:v>482</c:v>
                </c:pt>
                <c:pt idx="186">
                  <c:v>434</c:v>
                </c:pt>
                <c:pt idx="187">
                  <c:v>410</c:v>
                </c:pt>
                <c:pt idx="188">
                  <c:v>403</c:v>
                </c:pt>
                <c:pt idx="189">
                  <c:v>408</c:v>
                </c:pt>
                <c:pt idx="190">
                  <c:v>404</c:v>
                </c:pt>
                <c:pt idx="191">
                  <c:v>396</c:v>
                </c:pt>
                <c:pt idx="192">
                  <c:v>388</c:v>
                </c:pt>
                <c:pt idx="193">
                  <c:v>380</c:v>
                </c:pt>
                <c:pt idx="194">
                  <c:v>384</c:v>
                </c:pt>
                <c:pt idx="195">
                  <c:v>385</c:v>
                </c:pt>
                <c:pt idx="196">
                  <c:v>369</c:v>
                </c:pt>
                <c:pt idx="197">
                  <c:v>361</c:v>
                </c:pt>
                <c:pt idx="198">
                  <c:v>364</c:v>
                </c:pt>
                <c:pt idx="199">
                  <c:v>358</c:v>
                </c:pt>
                <c:pt idx="200">
                  <c:v>343</c:v>
                </c:pt>
                <c:pt idx="201">
                  <c:v>321</c:v>
                </c:pt>
                <c:pt idx="202">
                  <c:v>298</c:v>
                </c:pt>
                <c:pt idx="203">
                  <c:v>299</c:v>
                </c:pt>
                <c:pt idx="204">
                  <c:v>276</c:v>
                </c:pt>
                <c:pt idx="205">
                  <c:v>275</c:v>
                </c:pt>
                <c:pt idx="206">
                  <c:v>256</c:v>
                </c:pt>
                <c:pt idx="207">
                  <c:v>240</c:v>
                </c:pt>
                <c:pt idx="208">
                  <c:v>223</c:v>
                </c:pt>
                <c:pt idx="209">
                  <c:v>211</c:v>
                </c:pt>
                <c:pt idx="210">
                  <c:v>180</c:v>
                </c:pt>
                <c:pt idx="211">
                  <c:v>179</c:v>
                </c:pt>
                <c:pt idx="212">
                  <c:v>178</c:v>
                </c:pt>
                <c:pt idx="213">
                  <c:v>157</c:v>
                </c:pt>
                <c:pt idx="214">
                  <c:v>140</c:v>
                </c:pt>
                <c:pt idx="215">
                  <c:v>134</c:v>
                </c:pt>
                <c:pt idx="216">
                  <c:v>109</c:v>
                </c:pt>
                <c:pt idx="217">
                  <c:v>110</c:v>
                </c:pt>
                <c:pt idx="218">
                  <c:v>110</c:v>
                </c:pt>
                <c:pt idx="219">
                  <c:v>110</c:v>
                </c:pt>
              </c:numCache>
            </c:numRef>
          </c:val>
          <c:smooth val="0"/>
        </c:ser>
        <c:hiLowLines>
          <c:spPr>
            <a:ln>
              <a:noFill/>
            </a:ln>
          </c:spPr>
        </c:hiLowLines>
        <c:marker val="1"/>
        <c:axId val="93982578"/>
        <c:axId val="22034698"/>
      </c:lineChart>
      <c:catAx>
        <c:axId val="93982578"/>
        <c:scaling>
          <c:orientation val="minMax"/>
        </c:scaling>
        <c:delete val="0"/>
        <c:axPos val="b"/>
        <c:numFmt formatCode="[$-40C]DD/MM/YYYY" sourceLinked="1"/>
        <c:majorTickMark val="out"/>
        <c:minorTickMark val="none"/>
        <c:tickLblPos val="nextTo"/>
        <c:spPr>
          <a:ln w="9360">
            <a:solidFill>
              <a:srgbClr val="878787"/>
            </a:solidFill>
            <a:round/>
          </a:ln>
        </c:spPr>
        <c:txPr>
          <a:bodyPr/>
          <a:lstStyle/>
          <a:p>
            <a:pPr>
              <a:defRPr b="0" sz="1000" spc="-1" strike="noStrike">
                <a:solidFill>
                  <a:srgbClr val="000000"/>
                </a:solidFill>
                <a:latin typeface="Arial"/>
                <a:ea typeface="DejaVu Sans"/>
              </a:defRPr>
            </a:pPr>
          </a:p>
        </c:txPr>
        <c:crossAx val="22034698"/>
        <c:crosses val="autoZero"/>
        <c:auto val="1"/>
        <c:lblAlgn val="ctr"/>
        <c:lblOffset val="100"/>
      </c:catAx>
      <c:valAx>
        <c:axId val="22034698"/>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b="0" sz="1000" spc="-1" strike="noStrike">
                <a:solidFill>
                  <a:srgbClr val="000000"/>
                </a:solidFill>
                <a:latin typeface="Arial"/>
                <a:ea typeface="DejaVu Sans"/>
              </a:defRPr>
            </a:pPr>
          </a:p>
        </c:txPr>
        <c:crossAx val="93982578"/>
        <c:crosses val="autoZero"/>
        <c:crossBetween val="midCat"/>
      </c:valAx>
      <c:spPr>
        <a:solidFill>
          <a:srgbClr val="ffffff"/>
        </a:solidFill>
        <a:ln>
          <a:noFill/>
        </a:ln>
      </c:spPr>
    </c:plotArea>
    <c:legend>
      <c:legendPos val="r"/>
      <c:overlay val="0"/>
      <c:spPr>
        <a:noFill/>
        <a:ln>
          <a:noFill/>
        </a:ln>
      </c:spPr>
      <c:txPr>
        <a:bodyPr/>
        <a:lstStyle/>
        <a:p>
          <a:pPr>
            <a:defRPr b="0" sz="1000" spc="-1" strike="noStrike">
              <a:solidFill>
                <a:srgbClr val="000000"/>
              </a:solidFill>
              <a:latin typeface="Arial"/>
              <a:ea typeface="DejaVu Sans"/>
            </a:defRPr>
          </a:pPr>
        </a:p>
      </c:txPr>
    </c:legend>
    <c:plotVisOnly val="1"/>
    <c:dispBlanksAs val="gap"/>
  </c:chart>
  <c:spPr>
    <a:noFill/>
    <a:ln>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1400" spc="-1" strike="noStrike">
                <a:solidFill>
                  <a:srgbClr val="000000"/>
                </a:solidFill>
                <a:latin typeface="Arial"/>
                <a:ea typeface="DejaVu Sans"/>
              </a:defRPr>
            </a:pPr>
            <a:r>
              <a:rPr b="1" sz="1400" spc="-1" strike="noStrike">
                <a:solidFill>
                  <a:srgbClr val="000000"/>
                </a:solidFill>
                <a:latin typeface="Arial"/>
                <a:ea typeface="DejaVu Sans"/>
              </a:rPr>
              <a:t>Tous Patients hospitalisés (Réa, SI, SC, HC, Urgences, SSR, USLD) </a:t>
            </a:r>
          </a:p>
        </c:rich>
      </c:tx>
      <c:layout>
        <c:manualLayout>
          <c:xMode val="edge"/>
          <c:yMode val="edge"/>
          <c:x val="0.155655260822404"/>
          <c:y val="0.0360211727503953"/>
        </c:manualLayout>
      </c:layout>
      <c:overlay val="0"/>
      <c:spPr>
        <a:noFill/>
        <a:ln>
          <a:noFill/>
        </a:ln>
      </c:spPr>
    </c:title>
    <c:autoTitleDeleted val="0"/>
    <c:plotArea>
      <c:layout>
        <c:manualLayout>
          <c:layoutTarget val="inner"/>
          <c:xMode val="edge"/>
          <c:yMode val="edge"/>
          <c:x val="0.058475495513263"/>
          <c:y val="0.105726266584175"/>
          <c:w val="0.8704762843901"/>
          <c:h val="0.80545817006943"/>
        </c:manualLayout>
      </c:layout>
      <c:areaChart>
        <c:grouping val="stacked"/>
        <c:ser>
          <c:idx val="0"/>
          <c:order val="0"/>
          <c:tx>
            <c:strRef>
              <c:f>label 0</c:f>
              <c:strCache>
                <c:ptCount val="1"/>
                <c:pt idx="0">
                  <c:v>Réa</c:v>
                </c:pt>
              </c:strCache>
            </c:strRef>
          </c:tx>
          <c:spPr>
            <a:solidFill>
              <a:srgbClr val="c0504d"/>
            </a:solidFill>
            <a:ln>
              <a:noFill/>
            </a:ln>
          </c:spPr>
          <c:dLbls>
            <c:numFmt formatCode="General" sourceLinked="1"/>
            <c:txPr>
              <a:bodyPr/>
              <a:lstStyle/>
              <a:p>
                <a:pPr>
                  <a:defRPr b="0" sz="1000" spc="-1" strike="noStrike">
                    <a:solidFill>
                      <a:srgbClr val="000000"/>
                    </a:solidFill>
                    <a:latin typeface="Arial"/>
                    <a:ea typeface="DejaVu Sans"/>
                  </a:defRPr>
                </a:pPr>
              </a:p>
            </c:txPr>
            <c:showLegendKey val="0"/>
            <c:showVal val="0"/>
            <c:showCatName val="0"/>
            <c:showSerName val="0"/>
            <c:showPercent val="0"/>
            <c:separator>; </c:separator>
            <c:showLeaderLines val="0"/>
          </c:dLbls>
          <c:cat>
            <c:strRef>
              <c:f>categories</c:f>
              <c:strCache>
                <c:ptCount val="252"/>
                <c:pt idx="0">
                  <c:v>7-Sep</c:v>
                </c:pt>
                <c:pt idx="1">
                  <c:v>8-Sep</c:v>
                </c:pt>
                <c:pt idx="2">
                  <c:v>9-Sep</c:v>
                </c:pt>
                <c:pt idx="3">
                  <c:v>10-Sep</c:v>
                </c:pt>
                <c:pt idx="4">
                  <c:v>11-Sep</c:v>
                </c:pt>
                <c:pt idx="5">
                  <c:v>12-Sep</c:v>
                </c:pt>
                <c:pt idx="6">
                  <c:v>13-Sep</c:v>
                </c:pt>
                <c:pt idx="7">
                  <c:v>14-Sep</c:v>
                </c:pt>
                <c:pt idx="8">
                  <c:v>15-Sep</c:v>
                </c:pt>
                <c:pt idx="9">
                  <c:v>16-Sep</c:v>
                </c:pt>
                <c:pt idx="10">
                  <c:v>17-Sep</c:v>
                </c:pt>
                <c:pt idx="11">
                  <c:v>18-Sep</c:v>
                </c:pt>
                <c:pt idx="12">
                  <c:v>19-Sep</c:v>
                </c:pt>
                <c:pt idx="13">
                  <c:v>20-Sep</c:v>
                </c:pt>
                <c:pt idx="14">
                  <c:v>21-Sep</c:v>
                </c:pt>
                <c:pt idx="15">
                  <c:v>22-Sep</c:v>
                </c:pt>
                <c:pt idx="16">
                  <c:v>23-Sep</c:v>
                </c:pt>
                <c:pt idx="17">
                  <c:v>24-Sep</c:v>
                </c:pt>
                <c:pt idx="18">
                  <c:v>25-Sep</c:v>
                </c:pt>
                <c:pt idx="19">
                  <c:v>26-Sep</c:v>
                </c:pt>
                <c:pt idx="20">
                  <c:v>27-Sep</c:v>
                </c:pt>
                <c:pt idx="21">
                  <c:v>28-Sep</c:v>
                </c:pt>
                <c:pt idx="22">
                  <c:v>29-Sep</c:v>
                </c:pt>
                <c:pt idx="23">
                  <c:v>30-Sep</c:v>
                </c:pt>
                <c:pt idx="24">
                  <c:v>1-Oct</c:v>
                </c:pt>
                <c:pt idx="25">
                  <c:v>2-Oct</c:v>
                </c:pt>
                <c:pt idx="26">
                  <c:v>3-Oct</c:v>
                </c:pt>
                <c:pt idx="27">
                  <c:v>4-Oct</c:v>
                </c:pt>
                <c:pt idx="28">
                  <c:v>5-Oct</c:v>
                </c:pt>
                <c:pt idx="29">
                  <c:v>6-Oct</c:v>
                </c:pt>
                <c:pt idx="30">
                  <c:v>7-Oct</c:v>
                </c:pt>
                <c:pt idx="31">
                  <c:v>8-Oct</c:v>
                </c:pt>
                <c:pt idx="32">
                  <c:v>9-Oct</c:v>
                </c:pt>
                <c:pt idx="33">
                  <c:v>10-Oct</c:v>
                </c:pt>
                <c:pt idx="34">
                  <c:v>11-Oct</c:v>
                </c:pt>
                <c:pt idx="35">
                  <c:v>12-Oct</c:v>
                </c:pt>
                <c:pt idx="36">
                  <c:v>13-Oct</c:v>
                </c:pt>
                <c:pt idx="37">
                  <c:v>14-Oct</c:v>
                </c:pt>
                <c:pt idx="38">
                  <c:v>15-Oct</c:v>
                </c:pt>
                <c:pt idx="39">
                  <c:v>16-Oct</c:v>
                </c:pt>
                <c:pt idx="40">
                  <c:v>17-Oct</c:v>
                </c:pt>
                <c:pt idx="41">
                  <c:v>18-Oct</c:v>
                </c:pt>
                <c:pt idx="42">
                  <c:v>19-Oct</c:v>
                </c:pt>
                <c:pt idx="43">
                  <c:v>20-Oct</c:v>
                </c:pt>
                <c:pt idx="44">
                  <c:v>21-Oct</c:v>
                </c:pt>
                <c:pt idx="45">
                  <c:v>22-Oct</c:v>
                </c:pt>
                <c:pt idx="46">
                  <c:v>23-Oct</c:v>
                </c:pt>
                <c:pt idx="47">
                  <c:v>24-Oct</c:v>
                </c:pt>
                <c:pt idx="48">
                  <c:v>25-Oct</c:v>
                </c:pt>
                <c:pt idx="49">
                  <c:v>26-Oct</c:v>
                </c:pt>
                <c:pt idx="50">
                  <c:v>27-Oct</c:v>
                </c:pt>
                <c:pt idx="51">
                  <c:v>28-Oct</c:v>
                </c:pt>
                <c:pt idx="52">
                  <c:v>29-Oct</c:v>
                </c:pt>
                <c:pt idx="53">
                  <c:v>30-Oct</c:v>
                </c:pt>
                <c:pt idx="54">
                  <c:v>31-Oct</c:v>
                </c:pt>
                <c:pt idx="55">
                  <c:v>1-Nov</c:v>
                </c:pt>
                <c:pt idx="56">
                  <c:v>2-Nov</c:v>
                </c:pt>
                <c:pt idx="57">
                  <c:v>3-Nov</c:v>
                </c:pt>
                <c:pt idx="58">
                  <c:v>4-Nov</c:v>
                </c:pt>
                <c:pt idx="59">
                  <c:v>5-Nov</c:v>
                </c:pt>
                <c:pt idx="60">
                  <c:v>6-Nov</c:v>
                </c:pt>
                <c:pt idx="61">
                  <c:v>7-Nov</c:v>
                </c:pt>
                <c:pt idx="62">
                  <c:v>8-Nov</c:v>
                </c:pt>
                <c:pt idx="63">
                  <c:v>9-Nov</c:v>
                </c:pt>
                <c:pt idx="64">
                  <c:v>10-Nov</c:v>
                </c:pt>
                <c:pt idx="65">
                  <c:v>11-Nov</c:v>
                </c:pt>
                <c:pt idx="66">
                  <c:v>12-Nov</c:v>
                </c:pt>
                <c:pt idx="67">
                  <c:v>13-Nov</c:v>
                </c:pt>
                <c:pt idx="68">
                  <c:v>14-Nov</c:v>
                </c:pt>
                <c:pt idx="69">
                  <c:v>15-Nov</c:v>
                </c:pt>
                <c:pt idx="70">
                  <c:v>16-Nov</c:v>
                </c:pt>
                <c:pt idx="71">
                  <c:v>17-Nov</c:v>
                </c:pt>
                <c:pt idx="72">
                  <c:v>18-Nov</c:v>
                </c:pt>
                <c:pt idx="73">
                  <c:v>19-Nov</c:v>
                </c:pt>
                <c:pt idx="74">
                  <c:v>20-Nov</c:v>
                </c:pt>
                <c:pt idx="75">
                  <c:v>21-Nov</c:v>
                </c:pt>
                <c:pt idx="76">
                  <c:v>22-Nov</c:v>
                </c:pt>
                <c:pt idx="77">
                  <c:v>23-Nov</c:v>
                </c:pt>
                <c:pt idx="78">
                  <c:v>24-Nov</c:v>
                </c:pt>
                <c:pt idx="79">
                  <c:v>25-Nov</c:v>
                </c:pt>
                <c:pt idx="80">
                  <c:v>26-Nov</c:v>
                </c:pt>
                <c:pt idx="81">
                  <c:v>27-Nov</c:v>
                </c:pt>
                <c:pt idx="82">
                  <c:v>28-Nov</c:v>
                </c:pt>
                <c:pt idx="83">
                  <c:v>29-Nov</c:v>
                </c:pt>
                <c:pt idx="84">
                  <c:v>30-Nov</c:v>
                </c:pt>
                <c:pt idx="85">
                  <c:v>1-Dec</c:v>
                </c:pt>
                <c:pt idx="86">
                  <c:v>2-Dec</c:v>
                </c:pt>
                <c:pt idx="87">
                  <c:v>3-Dec</c:v>
                </c:pt>
                <c:pt idx="88">
                  <c:v>4-Dec</c:v>
                </c:pt>
                <c:pt idx="89">
                  <c:v>5-Dec</c:v>
                </c:pt>
                <c:pt idx="90">
                  <c:v>6-Dec</c:v>
                </c:pt>
                <c:pt idx="91">
                  <c:v>7-Dec</c:v>
                </c:pt>
                <c:pt idx="92">
                  <c:v>8-Dec</c:v>
                </c:pt>
                <c:pt idx="93">
                  <c:v>9-Dec</c:v>
                </c:pt>
                <c:pt idx="94">
                  <c:v>10-Dec</c:v>
                </c:pt>
                <c:pt idx="95">
                  <c:v>11-Dec</c:v>
                </c:pt>
                <c:pt idx="96">
                  <c:v>12-Dec</c:v>
                </c:pt>
                <c:pt idx="97">
                  <c:v>13-Dec</c:v>
                </c:pt>
                <c:pt idx="98">
                  <c:v>14-Dec</c:v>
                </c:pt>
                <c:pt idx="99">
                  <c:v>15-Dec</c:v>
                </c:pt>
                <c:pt idx="100">
                  <c:v>16-Dec</c:v>
                </c:pt>
                <c:pt idx="101">
                  <c:v>17-Dec</c:v>
                </c:pt>
                <c:pt idx="102">
                  <c:v>18-Dec</c:v>
                </c:pt>
                <c:pt idx="103">
                  <c:v>19-Dec</c:v>
                </c:pt>
                <c:pt idx="104">
                  <c:v>20-Dec</c:v>
                </c:pt>
                <c:pt idx="105">
                  <c:v>21-Dec</c:v>
                </c:pt>
                <c:pt idx="106">
                  <c:v>22-Dec</c:v>
                </c:pt>
                <c:pt idx="107">
                  <c:v>23-Dec</c:v>
                </c:pt>
                <c:pt idx="108">
                  <c:v>24-Dec</c:v>
                </c:pt>
                <c:pt idx="109">
                  <c:v>25-Dec</c:v>
                </c:pt>
                <c:pt idx="110">
                  <c:v>26-Dec</c:v>
                </c:pt>
                <c:pt idx="111">
                  <c:v>27-Dec</c:v>
                </c:pt>
                <c:pt idx="112">
                  <c:v>28-Dec</c:v>
                </c:pt>
                <c:pt idx="113">
                  <c:v>29-Dec</c:v>
                </c:pt>
                <c:pt idx="114">
                  <c:v>30-Dec</c:v>
                </c:pt>
                <c:pt idx="115">
                  <c:v>31-Dec</c:v>
                </c:pt>
                <c:pt idx="116">
                  <c:v>1-Jan</c:v>
                </c:pt>
                <c:pt idx="117">
                  <c:v>2-Jan</c:v>
                </c:pt>
                <c:pt idx="118">
                  <c:v>3-Jan</c:v>
                </c:pt>
                <c:pt idx="119">
                  <c:v>4-Jan</c:v>
                </c:pt>
                <c:pt idx="120">
                  <c:v>5-Jan</c:v>
                </c:pt>
                <c:pt idx="121">
                  <c:v>6-Jan</c:v>
                </c:pt>
                <c:pt idx="122">
                  <c:v>7-Jan</c:v>
                </c:pt>
                <c:pt idx="123">
                  <c:v>8-Jan</c:v>
                </c:pt>
                <c:pt idx="124">
                  <c:v>9-Jan</c:v>
                </c:pt>
                <c:pt idx="125">
                  <c:v>10-Jan</c:v>
                </c:pt>
                <c:pt idx="126">
                  <c:v>11-Jan</c:v>
                </c:pt>
                <c:pt idx="127">
                  <c:v>12-Jan</c:v>
                </c:pt>
                <c:pt idx="128">
                  <c:v>13-Jan</c:v>
                </c:pt>
                <c:pt idx="129">
                  <c:v>14-Jan</c:v>
                </c:pt>
                <c:pt idx="130">
                  <c:v>15-Jan</c:v>
                </c:pt>
                <c:pt idx="131">
                  <c:v>16-Jan</c:v>
                </c:pt>
                <c:pt idx="132">
                  <c:v>17-Jan</c:v>
                </c:pt>
                <c:pt idx="133">
                  <c:v>18-Jan</c:v>
                </c:pt>
                <c:pt idx="134">
                  <c:v>19-Jan</c:v>
                </c:pt>
                <c:pt idx="135">
                  <c:v>20-Jan</c:v>
                </c:pt>
                <c:pt idx="136">
                  <c:v>21-Jan</c:v>
                </c:pt>
                <c:pt idx="137">
                  <c:v>22-Jan</c:v>
                </c:pt>
                <c:pt idx="138">
                  <c:v>23-Jan</c:v>
                </c:pt>
                <c:pt idx="139">
                  <c:v>24-Jan</c:v>
                </c:pt>
                <c:pt idx="140">
                  <c:v>25-Jan</c:v>
                </c:pt>
                <c:pt idx="141">
                  <c:v>26-Jan</c:v>
                </c:pt>
                <c:pt idx="142">
                  <c:v>27-Jan</c:v>
                </c:pt>
                <c:pt idx="143">
                  <c:v>28-Jan</c:v>
                </c:pt>
                <c:pt idx="144">
                  <c:v>29-Jan</c:v>
                </c:pt>
                <c:pt idx="145">
                  <c:v>30-Jan</c:v>
                </c:pt>
                <c:pt idx="146">
                  <c:v>31-Jan</c:v>
                </c:pt>
                <c:pt idx="147">
                  <c:v>1-Feb</c:v>
                </c:pt>
                <c:pt idx="148">
                  <c:v>2-Feb</c:v>
                </c:pt>
                <c:pt idx="149">
                  <c:v>3-Feb</c:v>
                </c:pt>
                <c:pt idx="150">
                  <c:v>4-Feb</c:v>
                </c:pt>
                <c:pt idx="151">
                  <c:v>5-Feb</c:v>
                </c:pt>
                <c:pt idx="152">
                  <c:v>6-Feb</c:v>
                </c:pt>
                <c:pt idx="153">
                  <c:v>7-Feb</c:v>
                </c:pt>
                <c:pt idx="154">
                  <c:v>8-Feb</c:v>
                </c:pt>
                <c:pt idx="155">
                  <c:v>9-Feb</c:v>
                </c:pt>
                <c:pt idx="156">
                  <c:v>10-Feb</c:v>
                </c:pt>
                <c:pt idx="157">
                  <c:v>11-Feb</c:v>
                </c:pt>
                <c:pt idx="158">
                  <c:v>12-Feb</c:v>
                </c:pt>
                <c:pt idx="159">
                  <c:v>13-Feb</c:v>
                </c:pt>
                <c:pt idx="160">
                  <c:v>14-Feb</c:v>
                </c:pt>
                <c:pt idx="161">
                  <c:v>15-Feb</c:v>
                </c:pt>
                <c:pt idx="162">
                  <c:v>16-Feb</c:v>
                </c:pt>
                <c:pt idx="163">
                  <c:v>17-Feb</c:v>
                </c:pt>
                <c:pt idx="164">
                  <c:v>18-Feb</c:v>
                </c:pt>
                <c:pt idx="165">
                  <c:v>19-Feb</c:v>
                </c:pt>
                <c:pt idx="166">
                  <c:v>20-Feb</c:v>
                </c:pt>
                <c:pt idx="167">
                  <c:v>21-Feb</c:v>
                </c:pt>
                <c:pt idx="168">
                  <c:v>22-Feb</c:v>
                </c:pt>
                <c:pt idx="169">
                  <c:v>23-Feb</c:v>
                </c:pt>
                <c:pt idx="170">
                  <c:v>24-Feb</c:v>
                </c:pt>
                <c:pt idx="171">
                  <c:v>25-Feb</c:v>
                </c:pt>
                <c:pt idx="172">
                  <c:v>26-Feb</c:v>
                </c:pt>
                <c:pt idx="173">
                  <c:v>27-Feb</c:v>
                </c:pt>
                <c:pt idx="174">
                  <c:v>28-Feb</c:v>
                </c:pt>
                <c:pt idx="175">
                  <c:v>1-Mar</c:v>
                </c:pt>
                <c:pt idx="176">
                  <c:v>2-Mar</c:v>
                </c:pt>
                <c:pt idx="177">
                  <c:v>3-Mar</c:v>
                </c:pt>
                <c:pt idx="178">
                  <c:v>4-Mar</c:v>
                </c:pt>
                <c:pt idx="179">
                  <c:v>5-Mar</c:v>
                </c:pt>
                <c:pt idx="180">
                  <c:v>6-Mar</c:v>
                </c:pt>
                <c:pt idx="181">
                  <c:v>7-Mar</c:v>
                </c:pt>
                <c:pt idx="182">
                  <c:v>8-Mar</c:v>
                </c:pt>
                <c:pt idx="183">
                  <c:v>9-Mar</c:v>
                </c:pt>
                <c:pt idx="184">
                  <c:v>10-Mar</c:v>
                </c:pt>
                <c:pt idx="185">
                  <c:v>11-Mar</c:v>
                </c:pt>
                <c:pt idx="186">
                  <c:v>12-Mar</c:v>
                </c:pt>
                <c:pt idx="187">
                  <c:v>13-Mar</c:v>
                </c:pt>
                <c:pt idx="188">
                  <c:v>14-Mar</c:v>
                </c:pt>
                <c:pt idx="189">
                  <c:v>15-Mar</c:v>
                </c:pt>
                <c:pt idx="190">
                  <c:v>16-Mar</c:v>
                </c:pt>
                <c:pt idx="191">
                  <c:v>17-Mar</c:v>
                </c:pt>
                <c:pt idx="192">
                  <c:v>18-Mar</c:v>
                </c:pt>
                <c:pt idx="193">
                  <c:v>19-Mar</c:v>
                </c:pt>
                <c:pt idx="194">
                  <c:v>20-Mar</c:v>
                </c:pt>
                <c:pt idx="195">
                  <c:v>21-Mar</c:v>
                </c:pt>
                <c:pt idx="196">
                  <c:v>22-Mar</c:v>
                </c:pt>
                <c:pt idx="197">
                  <c:v>23-Mar</c:v>
                </c:pt>
                <c:pt idx="198">
                  <c:v>24-Mar</c:v>
                </c:pt>
                <c:pt idx="199">
                  <c:v>25-Mar</c:v>
                </c:pt>
                <c:pt idx="200">
                  <c:v>26-Mar</c:v>
                </c:pt>
                <c:pt idx="201">
                  <c:v>27-Mar</c:v>
                </c:pt>
                <c:pt idx="202">
                  <c:v>28-Mar</c:v>
                </c:pt>
                <c:pt idx="203">
                  <c:v>29-Mar</c:v>
                </c:pt>
                <c:pt idx="204">
                  <c:v>30-Mar</c:v>
                </c:pt>
                <c:pt idx="205">
                  <c:v>31-Mar</c:v>
                </c:pt>
                <c:pt idx="206">
                  <c:v>1-Apr</c:v>
                </c:pt>
                <c:pt idx="207">
                  <c:v>2-Apr</c:v>
                </c:pt>
                <c:pt idx="208">
                  <c:v>3-Apr</c:v>
                </c:pt>
                <c:pt idx="209">
                  <c:v>4-Apr</c:v>
                </c:pt>
                <c:pt idx="210">
                  <c:v>5-Apr</c:v>
                </c:pt>
                <c:pt idx="211">
                  <c:v>6-Apr</c:v>
                </c:pt>
                <c:pt idx="212">
                  <c:v>7-Apr</c:v>
                </c:pt>
                <c:pt idx="213">
                  <c:v>8-Apr</c:v>
                </c:pt>
                <c:pt idx="214">
                  <c:v>9-Apr</c:v>
                </c:pt>
                <c:pt idx="215">
                  <c:v>10-Apr</c:v>
                </c:pt>
                <c:pt idx="216">
                  <c:v>11-Apr</c:v>
                </c:pt>
                <c:pt idx="217">
                  <c:v>12-Apr</c:v>
                </c:pt>
                <c:pt idx="218">
                  <c:v>13-Apr</c:v>
                </c:pt>
                <c:pt idx="219">
                  <c:v>14-Apr</c:v>
                </c:pt>
                <c:pt idx="220">
                  <c:v>15-Apr</c:v>
                </c:pt>
                <c:pt idx="221">
                  <c:v>16-Apr</c:v>
                </c:pt>
                <c:pt idx="222">
                  <c:v>17-Apr</c:v>
                </c:pt>
                <c:pt idx="223">
                  <c:v>18-Apr</c:v>
                </c:pt>
                <c:pt idx="224">
                  <c:v>19-Apr</c:v>
                </c:pt>
                <c:pt idx="225">
                  <c:v>20-Apr</c:v>
                </c:pt>
                <c:pt idx="226">
                  <c:v>21-Apr</c:v>
                </c:pt>
                <c:pt idx="227">
                  <c:v>22-Apr</c:v>
                </c:pt>
                <c:pt idx="228">
                  <c:v>23-Apr</c:v>
                </c:pt>
                <c:pt idx="229">
                  <c:v>24-Apr</c:v>
                </c:pt>
                <c:pt idx="230">
                  <c:v>25-Apr</c:v>
                </c:pt>
                <c:pt idx="231">
                  <c:v>26-Apr</c:v>
                </c:pt>
                <c:pt idx="232">
                  <c:v>27-Apr</c:v>
                </c:pt>
                <c:pt idx="233">
                  <c:v>28-Apr</c:v>
                </c:pt>
                <c:pt idx="234">
                  <c:v>29-Apr</c:v>
                </c:pt>
                <c:pt idx="235">
                  <c:v>30-Apr</c:v>
                </c:pt>
                <c:pt idx="236">
                  <c:v>2-May</c:v>
                </c:pt>
                <c:pt idx="237">
                  <c:v>3-May</c:v>
                </c:pt>
                <c:pt idx="238">
                  <c:v>4-May</c:v>
                </c:pt>
                <c:pt idx="239">
                  <c:v>5-May</c:v>
                </c:pt>
                <c:pt idx="240">
                  <c:v>6-May</c:v>
                </c:pt>
                <c:pt idx="241">
                  <c:v>7-May</c:v>
                </c:pt>
                <c:pt idx="242">
                  <c:v>8-May</c:v>
                </c:pt>
                <c:pt idx="243">
                  <c:v>9-May</c:v>
                </c:pt>
                <c:pt idx="244">
                  <c:v>10-May</c:v>
                </c:pt>
                <c:pt idx="245">
                  <c:v>11-May</c:v>
                </c:pt>
                <c:pt idx="246">
                  <c:v>12-May</c:v>
                </c:pt>
                <c:pt idx="247">
                  <c:v>13-May</c:v>
                </c:pt>
                <c:pt idx="248">
                  <c:v>14-May</c:v>
                </c:pt>
                <c:pt idx="249">
                  <c:v>15-May</c:v>
                </c:pt>
                <c:pt idx="250">
                  <c:v>16-May</c:v>
                </c:pt>
                <c:pt idx="251">
                  <c:v>17-May</c:v>
                </c:pt>
              </c:strCache>
            </c:strRef>
          </c:cat>
          <c:val>
            <c:numRef>
              <c:f>0</c:f>
              <c:numCache>
                <c:formatCode>General</c:formatCode>
                <c:ptCount val="252"/>
                <c:pt idx="0">
                  <c:v>8</c:v>
                </c:pt>
                <c:pt idx="1">
                  <c:v>6</c:v>
                </c:pt>
                <c:pt idx="2">
                  <c:v>6</c:v>
                </c:pt>
                <c:pt idx="3">
                  <c:v>5</c:v>
                </c:pt>
                <c:pt idx="4">
                  <c:v>5</c:v>
                </c:pt>
                <c:pt idx="5">
                  <c:v>5</c:v>
                </c:pt>
                <c:pt idx="6">
                  <c:v>5</c:v>
                </c:pt>
                <c:pt idx="7">
                  <c:v>8</c:v>
                </c:pt>
                <c:pt idx="8">
                  <c:v>9</c:v>
                </c:pt>
                <c:pt idx="9">
                  <c:v>12</c:v>
                </c:pt>
                <c:pt idx="10">
                  <c:v>14</c:v>
                </c:pt>
                <c:pt idx="11">
                  <c:v>14</c:v>
                </c:pt>
                <c:pt idx="12">
                  <c:v>14</c:v>
                </c:pt>
                <c:pt idx="13">
                  <c:v>14</c:v>
                </c:pt>
                <c:pt idx="14">
                  <c:v>11</c:v>
                </c:pt>
                <c:pt idx="15">
                  <c:v>11</c:v>
                </c:pt>
                <c:pt idx="16">
                  <c:v>11</c:v>
                </c:pt>
                <c:pt idx="17">
                  <c:v>11</c:v>
                </c:pt>
                <c:pt idx="18">
                  <c:v>12</c:v>
                </c:pt>
                <c:pt idx="19">
                  <c:v>12</c:v>
                </c:pt>
                <c:pt idx="20">
                  <c:v>12</c:v>
                </c:pt>
                <c:pt idx="21">
                  <c:v>12</c:v>
                </c:pt>
                <c:pt idx="22">
                  <c:v>12</c:v>
                </c:pt>
                <c:pt idx="23">
                  <c:v>12</c:v>
                </c:pt>
                <c:pt idx="24">
                  <c:v>11</c:v>
                </c:pt>
                <c:pt idx="25">
                  <c:v>12</c:v>
                </c:pt>
                <c:pt idx="26">
                  <c:v>12</c:v>
                </c:pt>
                <c:pt idx="27">
                  <c:v>12</c:v>
                </c:pt>
                <c:pt idx="28">
                  <c:v>13</c:v>
                </c:pt>
                <c:pt idx="29">
                  <c:v>12</c:v>
                </c:pt>
                <c:pt idx="30">
                  <c:v>12</c:v>
                </c:pt>
                <c:pt idx="31">
                  <c:v>10</c:v>
                </c:pt>
                <c:pt idx="32">
                  <c:v>11</c:v>
                </c:pt>
                <c:pt idx="33">
                  <c:v>11</c:v>
                </c:pt>
                <c:pt idx="34">
                  <c:v>11</c:v>
                </c:pt>
                <c:pt idx="35">
                  <c:v>13</c:v>
                </c:pt>
                <c:pt idx="36">
                  <c:v>12</c:v>
                </c:pt>
                <c:pt idx="37">
                  <c:v>11</c:v>
                </c:pt>
                <c:pt idx="38">
                  <c:v>10</c:v>
                </c:pt>
                <c:pt idx="39">
                  <c:v>11</c:v>
                </c:pt>
                <c:pt idx="40">
                  <c:v>11</c:v>
                </c:pt>
                <c:pt idx="41">
                  <c:v>11</c:v>
                </c:pt>
                <c:pt idx="42">
                  <c:v>11</c:v>
                </c:pt>
                <c:pt idx="43">
                  <c:v>10</c:v>
                </c:pt>
                <c:pt idx="44">
                  <c:v>10</c:v>
                </c:pt>
                <c:pt idx="45">
                  <c:v>14</c:v>
                </c:pt>
                <c:pt idx="46">
                  <c:v>14</c:v>
                </c:pt>
                <c:pt idx="47">
                  <c:v>14</c:v>
                </c:pt>
                <c:pt idx="48">
                  <c:v>12</c:v>
                </c:pt>
                <c:pt idx="49">
                  <c:v>12</c:v>
                </c:pt>
                <c:pt idx="50">
                  <c:v>13</c:v>
                </c:pt>
                <c:pt idx="51">
                  <c:v>12</c:v>
                </c:pt>
                <c:pt idx="52">
                  <c:v>13</c:v>
                </c:pt>
                <c:pt idx="53">
                  <c:v>16</c:v>
                </c:pt>
                <c:pt idx="54">
                  <c:v>16</c:v>
                </c:pt>
                <c:pt idx="55">
                  <c:v>21</c:v>
                </c:pt>
                <c:pt idx="56">
                  <c:v>20</c:v>
                </c:pt>
                <c:pt idx="57">
                  <c:v>24</c:v>
                </c:pt>
                <c:pt idx="58">
                  <c:v>30</c:v>
                </c:pt>
                <c:pt idx="59">
                  <c:v>37</c:v>
                </c:pt>
                <c:pt idx="60">
                  <c:v>37</c:v>
                </c:pt>
                <c:pt idx="61">
                  <c:v>39</c:v>
                </c:pt>
                <c:pt idx="62">
                  <c:v>36</c:v>
                </c:pt>
                <c:pt idx="63">
                  <c:v>39</c:v>
                </c:pt>
                <c:pt idx="64">
                  <c:v>38</c:v>
                </c:pt>
                <c:pt idx="65">
                  <c:v>39</c:v>
                </c:pt>
                <c:pt idx="66">
                  <c:v>36</c:v>
                </c:pt>
                <c:pt idx="67">
                  <c:v>37</c:v>
                </c:pt>
                <c:pt idx="68">
                  <c:v>41</c:v>
                </c:pt>
                <c:pt idx="69">
                  <c:v>38</c:v>
                </c:pt>
                <c:pt idx="70">
                  <c:v>40</c:v>
                </c:pt>
                <c:pt idx="71">
                  <c:v>42</c:v>
                </c:pt>
                <c:pt idx="72">
                  <c:v>43</c:v>
                </c:pt>
                <c:pt idx="73">
                  <c:v>38</c:v>
                </c:pt>
                <c:pt idx="74">
                  <c:v>39</c:v>
                </c:pt>
                <c:pt idx="75">
                  <c:v>36</c:v>
                </c:pt>
                <c:pt idx="76">
                  <c:v>39</c:v>
                </c:pt>
                <c:pt idx="77">
                  <c:v>31</c:v>
                </c:pt>
                <c:pt idx="78">
                  <c:v>29</c:v>
                </c:pt>
                <c:pt idx="79">
                  <c:v>30</c:v>
                </c:pt>
                <c:pt idx="80">
                  <c:v>30</c:v>
                </c:pt>
                <c:pt idx="81">
                  <c:v>29</c:v>
                </c:pt>
                <c:pt idx="82">
                  <c:v>28</c:v>
                </c:pt>
                <c:pt idx="83">
                  <c:v>30</c:v>
                </c:pt>
                <c:pt idx="84">
                  <c:v>36</c:v>
                </c:pt>
                <c:pt idx="85">
                  <c:v>30</c:v>
                </c:pt>
                <c:pt idx="86">
                  <c:v>25</c:v>
                </c:pt>
                <c:pt idx="87">
                  <c:v>23</c:v>
                </c:pt>
                <c:pt idx="88">
                  <c:v>21</c:v>
                </c:pt>
                <c:pt idx="89">
                  <c:v>21</c:v>
                </c:pt>
                <c:pt idx="90">
                  <c:v>19</c:v>
                </c:pt>
                <c:pt idx="91">
                  <c:v>17</c:v>
                </c:pt>
                <c:pt idx="92">
                  <c:v>14</c:v>
                </c:pt>
                <c:pt idx="93">
                  <c:v>15</c:v>
                </c:pt>
                <c:pt idx="94">
                  <c:v>14</c:v>
                </c:pt>
                <c:pt idx="95">
                  <c:v>15</c:v>
                </c:pt>
                <c:pt idx="96">
                  <c:v>15</c:v>
                </c:pt>
                <c:pt idx="97">
                  <c:v>16</c:v>
                </c:pt>
                <c:pt idx="98">
                  <c:v>15</c:v>
                </c:pt>
                <c:pt idx="99">
                  <c:v>14</c:v>
                </c:pt>
                <c:pt idx="100">
                  <c:v>13</c:v>
                </c:pt>
                <c:pt idx="101">
                  <c:v>11</c:v>
                </c:pt>
                <c:pt idx="102">
                  <c:v>11</c:v>
                </c:pt>
                <c:pt idx="103">
                  <c:v>12</c:v>
                </c:pt>
                <c:pt idx="104">
                  <c:v>12</c:v>
                </c:pt>
                <c:pt idx="105">
                  <c:v>12</c:v>
                </c:pt>
                <c:pt idx="106">
                  <c:v>12</c:v>
                </c:pt>
                <c:pt idx="107">
                  <c:v>12</c:v>
                </c:pt>
                <c:pt idx="108">
                  <c:v>13</c:v>
                </c:pt>
                <c:pt idx="109">
                  <c:v>13</c:v>
                </c:pt>
                <c:pt idx="110">
                  <c:v>13</c:v>
                </c:pt>
                <c:pt idx="111">
                  <c:v>13</c:v>
                </c:pt>
                <c:pt idx="112">
                  <c:v>13</c:v>
                </c:pt>
                <c:pt idx="113">
                  <c:v>12</c:v>
                </c:pt>
                <c:pt idx="114">
                  <c:v>12</c:v>
                </c:pt>
                <c:pt idx="115">
                  <c:v>10</c:v>
                </c:pt>
                <c:pt idx="116">
                  <c:v>10</c:v>
                </c:pt>
                <c:pt idx="117">
                  <c:v>11</c:v>
                </c:pt>
                <c:pt idx="118">
                  <c:v>11</c:v>
                </c:pt>
                <c:pt idx="119">
                  <c:v>12</c:v>
                </c:pt>
                <c:pt idx="120">
                  <c:v>14</c:v>
                </c:pt>
                <c:pt idx="121">
                  <c:v>14</c:v>
                </c:pt>
                <c:pt idx="122">
                  <c:v>16</c:v>
                </c:pt>
                <c:pt idx="123">
                  <c:v>15</c:v>
                </c:pt>
                <c:pt idx="124">
                  <c:v>14</c:v>
                </c:pt>
                <c:pt idx="125">
                  <c:v>15</c:v>
                </c:pt>
                <c:pt idx="126">
                  <c:v>16</c:v>
                </c:pt>
                <c:pt idx="127">
                  <c:v>16</c:v>
                </c:pt>
                <c:pt idx="128">
                  <c:v>17</c:v>
                </c:pt>
                <c:pt idx="129">
                  <c:v>17</c:v>
                </c:pt>
                <c:pt idx="130">
                  <c:v>17</c:v>
                </c:pt>
                <c:pt idx="131">
                  <c:v>17</c:v>
                </c:pt>
                <c:pt idx="132">
                  <c:v>17</c:v>
                </c:pt>
                <c:pt idx="133">
                  <c:v>13</c:v>
                </c:pt>
                <c:pt idx="134">
                  <c:v>13</c:v>
                </c:pt>
                <c:pt idx="135">
                  <c:v>12</c:v>
                </c:pt>
                <c:pt idx="136">
                  <c:v>13</c:v>
                </c:pt>
                <c:pt idx="137">
                  <c:v>12</c:v>
                </c:pt>
                <c:pt idx="138">
                  <c:v>12</c:v>
                </c:pt>
                <c:pt idx="139">
                  <c:v>12</c:v>
                </c:pt>
                <c:pt idx="140">
                  <c:v>7</c:v>
                </c:pt>
                <c:pt idx="141">
                  <c:v>9</c:v>
                </c:pt>
                <c:pt idx="142">
                  <c:v>12</c:v>
                </c:pt>
                <c:pt idx="143">
                  <c:v>10</c:v>
                </c:pt>
                <c:pt idx="144">
                  <c:v>11</c:v>
                </c:pt>
                <c:pt idx="145">
                  <c:v>12</c:v>
                </c:pt>
                <c:pt idx="146">
                  <c:v>12</c:v>
                </c:pt>
                <c:pt idx="147">
                  <c:v>15</c:v>
                </c:pt>
                <c:pt idx="148">
                  <c:v>14</c:v>
                </c:pt>
                <c:pt idx="149">
                  <c:v>17</c:v>
                </c:pt>
                <c:pt idx="150">
                  <c:v>15</c:v>
                </c:pt>
                <c:pt idx="151">
                  <c:v>14</c:v>
                </c:pt>
                <c:pt idx="152">
                  <c:v>14</c:v>
                </c:pt>
                <c:pt idx="153">
                  <c:v>14</c:v>
                </c:pt>
                <c:pt idx="154">
                  <c:v>15</c:v>
                </c:pt>
                <c:pt idx="155">
                  <c:v>13</c:v>
                </c:pt>
                <c:pt idx="156">
                  <c:v>14</c:v>
                </c:pt>
                <c:pt idx="157">
                  <c:v>13</c:v>
                </c:pt>
                <c:pt idx="158">
                  <c:v>14</c:v>
                </c:pt>
                <c:pt idx="159">
                  <c:v>16</c:v>
                </c:pt>
                <c:pt idx="160">
                  <c:v>16</c:v>
                </c:pt>
                <c:pt idx="161">
                  <c:v>14</c:v>
                </c:pt>
                <c:pt idx="162">
                  <c:v>16</c:v>
                </c:pt>
                <c:pt idx="163">
                  <c:v>15</c:v>
                </c:pt>
                <c:pt idx="164">
                  <c:v>16</c:v>
                </c:pt>
                <c:pt idx="165">
                  <c:v>15</c:v>
                </c:pt>
                <c:pt idx="166">
                  <c:v>18</c:v>
                </c:pt>
                <c:pt idx="167">
                  <c:v>17</c:v>
                </c:pt>
                <c:pt idx="168">
                  <c:v>16</c:v>
                </c:pt>
                <c:pt idx="169">
                  <c:v>15</c:v>
                </c:pt>
                <c:pt idx="170">
                  <c:v>16</c:v>
                </c:pt>
                <c:pt idx="171">
                  <c:v>17</c:v>
                </c:pt>
                <c:pt idx="172">
                  <c:v>20</c:v>
                </c:pt>
                <c:pt idx="173">
                  <c:v>17</c:v>
                </c:pt>
                <c:pt idx="174">
                  <c:v>17</c:v>
                </c:pt>
                <c:pt idx="175">
                  <c:v>23</c:v>
                </c:pt>
                <c:pt idx="176">
                  <c:v>19</c:v>
                </c:pt>
                <c:pt idx="177">
                  <c:v>16</c:v>
                </c:pt>
                <c:pt idx="178">
                  <c:v>18</c:v>
                </c:pt>
                <c:pt idx="179">
                  <c:v>19</c:v>
                </c:pt>
                <c:pt idx="180">
                  <c:v>18</c:v>
                </c:pt>
                <c:pt idx="181">
                  <c:v>18</c:v>
                </c:pt>
                <c:pt idx="182">
                  <c:v>16</c:v>
                </c:pt>
                <c:pt idx="183">
                  <c:v>16</c:v>
                </c:pt>
                <c:pt idx="184">
                  <c:v>14</c:v>
                </c:pt>
                <c:pt idx="185">
                  <c:v>13</c:v>
                </c:pt>
                <c:pt idx="186">
                  <c:v>12</c:v>
                </c:pt>
                <c:pt idx="187">
                  <c:v>13</c:v>
                </c:pt>
                <c:pt idx="188">
                  <c:v>13</c:v>
                </c:pt>
                <c:pt idx="189">
                  <c:v>12</c:v>
                </c:pt>
                <c:pt idx="190">
                  <c:v>13</c:v>
                </c:pt>
                <c:pt idx="191">
                  <c:v>15</c:v>
                </c:pt>
                <c:pt idx="192">
                  <c:v>15</c:v>
                </c:pt>
                <c:pt idx="193">
                  <c:v>14</c:v>
                </c:pt>
                <c:pt idx="194">
                  <c:v>14</c:v>
                </c:pt>
                <c:pt idx="195">
                  <c:v>14</c:v>
                </c:pt>
                <c:pt idx="196">
                  <c:v>15</c:v>
                </c:pt>
                <c:pt idx="197">
                  <c:v>16</c:v>
                </c:pt>
                <c:pt idx="198">
                  <c:v>17</c:v>
                </c:pt>
                <c:pt idx="199">
                  <c:v>16</c:v>
                </c:pt>
                <c:pt idx="200">
                  <c:v>17</c:v>
                </c:pt>
                <c:pt idx="201">
                  <c:v>17</c:v>
                </c:pt>
                <c:pt idx="202">
                  <c:v>18</c:v>
                </c:pt>
                <c:pt idx="203">
                  <c:v>18</c:v>
                </c:pt>
                <c:pt idx="204">
                  <c:v>19</c:v>
                </c:pt>
                <c:pt idx="205">
                  <c:v>21</c:v>
                </c:pt>
                <c:pt idx="206">
                  <c:v>22</c:v>
                </c:pt>
                <c:pt idx="207">
                  <c:v>24</c:v>
                </c:pt>
                <c:pt idx="208">
                  <c:v>26</c:v>
                </c:pt>
                <c:pt idx="209">
                  <c:v>26</c:v>
                </c:pt>
                <c:pt idx="210">
                  <c:v>25</c:v>
                </c:pt>
                <c:pt idx="211">
                  <c:v>28</c:v>
                </c:pt>
                <c:pt idx="212">
                  <c:v>29</c:v>
                </c:pt>
                <c:pt idx="213">
                  <c:v>28</c:v>
                </c:pt>
                <c:pt idx="214">
                  <c:v>27</c:v>
                </c:pt>
                <c:pt idx="215">
                  <c:v>26</c:v>
                </c:pt>
                <c:pt idx="216">
                  <c:v>27</c:v>
                </c:pt>
                <c:pt idx="217">
                  <c:v>25</c:v>
                </c:pt>
                <c:pt idx="218">
                  <c:v>27</c:v>
                </c:pt>
                <c:pt idx="219">
                  <c:v>26</c:v>
                </c:pt>
                <c:pt idx="220">
                  <c:v>27</c:v>
                </c:pt>
                <c:pt idx="221">
                  <c:v>33</c:v>
                </c:pt>
                <c:pt idx="222">
                  <c:v>34</c:v>
                </c:pt>
                <c:pt idx="223">
                  <c:v>34</c:v>
                </c:pt>
                <c:pt idx="224">
                  <c:v>34</c:v>
                </c:pt>
                <c:pt idx="225">
                  <c:v>31</c:v>
                </c:pt>
                <c:pt idx="226">
                  <c:v>32</c:v>
                </c:pt>
                <c:pt idx="227">
                  <c:v>32</c:v>
                </c:pt>
                <c:pt idx="228">
                  <c:v>31</c:v>
                </c:pt>
                <c:pt idx="229">
                  <c:v>29</c:v>
                </c:pt>
                <c:pt idx="230">
                  <c:v>29</c:v>
                </c:pt>
                <c:pt idx="231">
                  <c:v>31</c:v>
                </c:pt>
                <c:pt idx="232">
                  <c:v>32</c:v>
                </c:pt>
                <c:pt idx="233">
                  <c:v>32</c:v>
                </c:pt>
                <c:pt idx="234">
                  <c:v>32</c:v>
                </c:pt>
                <c:pt idx="235">
                  <c:v>31</c:v>
                </c:pt>
                <c:pt idx="236">
                  <c:v>27</c:v>
                </c:pt>
                <c:pt idx="237">
                  <c:v>29</c:v>
                </c:pt>
                <c:pt idx="238">
                  <c:v>29</c:v>
                </c:pt>
                <c:pt idx="239">
                  <c:v>28</c:v>
                </c:pt>
                <c:pt idx="240">
                  <c:v>28</c:v>
                </c:pt>
                <c:pt idx="241">
                  <c:v>28</c:v>
                </c:pt>
                <c:pt idx="242">
                  <c:v>27</c:v>
                </c:pt>
                <c:pt idx="243">
                  <c:v>27</c:v>
                </c:pt>
                <c:pt idx="244">
                  <c:v>25</c:v>
                </c:pt>
                <c:pt idx="245">
                  <c:v>24</c:v>
                </c:pt>
                <c:pt idx="246">
                  <c:v>23</c:v>
                </c:pt>
                <c:pt idx="247">
                  <c:v>23</c:v>
                </c:pt>
                <c:pt idx="248">
                  <c:v>23</c:v>
                </c:pt>
                <c:pt idx="249">
                  <c:v>23</c:v>
                </c:pt>
                <c:pt idx="250">
                  <c:v>23</c:v>
                </c:pt>
                <c:pt idx="251">
                  <c:v>23</c:v>
                </c:pt>
              </c:numCache>
            </c:numRef>
          </c:val>
        </c:ser>
        <c:ser>
          <c:idx val="1"/>
          <c:order val="1"/>
          <c:tx>
            <c:strRef>
              <c:f>label 1</c:f>
              <c:strCache>
                <c:ptCount val="1"/>
                <c:pt idx="0">
                  <c:v>HC</c:v>
                </c:pt>
              </c:strCache>
            </c:strRef>
          </c:tx>
          <c:spPr>
            <a:solidFill>
              <a:srgbClr val="f79646"/>
            </a:solidFill>
            <a:ln>
              <a:noFill/>
            </a:ln>
          </c:spPr>
          <c:dLbls>
            <c:numFmt formatCode="General" sourceLinked="1"/>
            <c:txPr>
              <a:bodyPr/>
              <a:lstStyle/>
              <a:p>
                <a:pPr>
                  <a:defRPr b="0" sz="1000" spc="-1" strike="noStrike">
                    <a:solidFill>
                      <a:srgbClr val="000000"/>
                    </a:solidFill>
                    <a:latin typeface="Arial"/>
                    <a:ea typeface="DejaVu Sans"/>
                  </a:defRPr>
                </a:pPr>
              </a:p>
            </c:txPr>
            <c:showLegendKey val="0"/>
            <c:showVal val="0"/>
            <c:showCatName val="0"/>
            <c:showSerName val="0"/>
            <c:showPercent val="0"/>
            <c:separator>; </c:separator>
            <c:showLeaderLines val="0"/>
          </c:dLbls>
          <c:cat>
            <c:strRef>
              <c:f>categories</c:f>
              <c:strCache>
                <c:ptCount val="252"/>
                <c:pt idx="0">
                  <c:v>7-Sep</c:v>
                </c:pt>
                <c:pt idx="1">
                  <c:v>8-Sep</c:v>
                </c:pt>
                <c:pt idx="2">
                  <c:v>9-Sep</c:v>
                </c:pt>
                <c:pt idx="3">
                  <c:v>10-Sep</c:v>
                </c:pt>
                <c:pt idx="4">
                  <c:v>11-Sep</c:v>
                </c:pt>
                <c:pt idx="5">
                  <c:v>12-Sep</c:v>
                </c:pt>
                <c:pt idx="6">
                  <c:v>13-Sep</c:v>
                </c:pt>
                <c:pt idx="7">
                  <c:v>14-Sep</c:v>
                </c:pt>
                <c:pt idx="8">
                  <c:v>15-Sep</c:v>
                </c:pt>
                <c:pt idx="9">
                  <c:v>16-Sep</c:v>
                </c:pt>
                <c:pt idx="10">
                  <c:v>17-Sep</c:v>
                </c:pt>
                <c:pt idx="11">
                  <c:v>18-Sep</c:v>
                </c:pt>
                <c:pt idx="12">
                  <c:v>19-Sep</c:v>
                </c:pt>
                <c:pt idx="13">
                  <c:v>20-Sep</c:v>
                </c:pt>
                <c:pt idx="14">
                  <c:v>21-Sep</c:v>
                </c:pt>
                <c:pt idx="15">
                  <c:v>22-Sep</c:v>
                </c:pt>
                <c:pt idx="16">
                  <c:v>23-Sep</c:v>
                </c:pt>
                <c:pt idx="17">
                  <c:v>24-Sep</c:v>
                </c:pt>
                <c:pt idx="18">
                  <c:v>25-Sep</c:v>
                </c:pt>
                <c:pt idx="19">
                  <c:v>26-Sep</c:v>
                </c:pt>
                <c:pt idx="20">
                  <c:v>27-Sep</c:v>
                </c:pt>
                <c:pt idx="21">
                  <c:v>28-Sep</c:v>
                </c:pt>
                <c:pt idx="22">
                  <c:v>29-Sep</c:v>
                </c:pt>
                <c:pt idx="23">
                  <c:v>30-Sep</c:v>
                </c:pt>
                <c:pt idx="24">
                  <c:v>1-Oct</c:v>
                </c:pt>
                <c:pt idx="25">
                  <c:v>2-Oct</c:v>
                </c:pt>
                <c:pt idx="26">
                  <c:v>3-Oct</c:v>
                </c:pt>
                <c:pt idx="27">
                  <c:v>4-Oct</c:v>
                </c:pt>
                <c:pt idx="28">
                  <c:v>5-Oct</c:v>
                </c:pt>
                <c:pt idx="29">
                  <c:v>6-Oct</c:v>
                </c:pt>
                <c:pt idx="30">
                  <c:v>7-Oct</c:v>
                </c:pt>
                <c:pt idx="31">
                  <c:v>8-Oct</c:v>
                </c:pt>
                <c:pt idx="32">
                  <c:v>9-Oct</c:v>
                </c:pt>
                <c:pt idx="33">
                  <c:v>10-Oct</c:v>
                </c:pt>
                <c:pt idx="34">
                  <c:v>11-Oct</c:v>
                </c:pt>
                <c:pt idx="35">
                  <c:v>12-Oct</c:v>
                </c:pt>
                <c:pt idx="36">
                  <c:v>13-Oct</c:v>
                </c:pt>
                <c:pt idx="37">
                  <c:v>14-Oct</c:v>
                </c:pt>
                <c:pt idx="38">
                  <c:v>15-Oct</c:v>
                </c:pt>
                <c:pt idx="39">
                  <c:v>16-Oct</c:v>
                </c:pt>
                <c:pt idx="40">
                  <c:v>17-Oct</c:v>
                </c:pt>
                <c:pt idx="41">
                  <c:v>18-Oct</c:v>
                </c:pt>
                <c:pt idx="42">
                  <c:v>19-Oct</c:v>
                </c:pt>
                <c:pt idx="43">
                  <c:v>20-Oct</c:v>
                </c:pt>
                <c:pt idx="44">
                  <c:v>21-Oct</c:v>
                </c:pt>
                <c:pt idx="45">
                  <c:v>22-Oct</c:v>
                </c:pt>
                <c:pt idx="46">
                  <c:v>23-Oct</c:v>
                </c:pt>
                <c:pt idx="47">
                  <c:v>24-Oct</c:v>
                </c:pt>
                <c:pt idx="48">
                  <c:v>25-Oct</c:v>
                </c:pt>
                <c:pt idx="49">
                  <c:v>26-Oct</c:v>
                </c:pt>
                <c:pt idx="50">
                  <c:v>27-Oct</c:v>
                </c:pt>
                <c:pt idx="51">
                  <c:v>28-Oct</c:v>
                </c:pt>
                <c:pt idx="52">
                  <c:v>29-Oct</c:v>
                </c:pt>
                <c:pt idx="53">
                  <c:v>30-Oct</c:v>
                </c:pt>
                <c:pt idx="54">
                  <c:v>31-Oct</c:v>
                </c:pt>
                <c:pt idx="55">
                  <c:v>1-Nov</c:v>
                </c:pt>
                <c:pt idx="56">
                  <c:v>2-Nov</c:v>
                </c:pt>
                <c:pt idx="57">
                  <c:v>3-Nov</c:v>
                </c:pt>
                <c:pt idx="58">
                  <c:v>4-Nov</c:v>
                </c:pt>
                <c:pt idx="59">
                  <c:v>5-Nov</c:v>
                </c:pt>
                <c:pt idx="60">
                  <c:v>6-Nov</c:v>
                </c:pt>
                <c:pt idx="61">
                  <c:v>7-Nov</c:v>
                </c:pt>
                <c:pt idx="62">
                  <c:v>8-Nov</c:v>
                </c:pt>
                <c:pt idx="63">
                  <c:v>9-Nov</c:v>
                </c:pt>
                <c:pt idx="64">
                  <c:v>10-Nov</c:v>
                </c:pt>
                <c:pt idx="65">
                  <c:v>11-Nov</c:v>
                </c:pt>
                <c:pt idx="66">
                  <c:v>12-Nov</c:v>
                </c:pt>
                <c:pt idx="67">
                  <c:v>13-Nov</c:v>
                </c:pt>
                <c:pt idx="68">
                  <c:v>14-Nov</c:v>
                </c:pt>
                <c:pt idx="69">
                  <c:v>15-Nov</c:v>
                </c:pt>
                <c:pt idx="70">
                  <c:v>16-Nov</c:v>
                </c:pt>
                <c:pt idx="71">
                  <c:v>17-Nov</c:v>
                </c:pt>
                <c:pt idx="72">
                  <c:v>18-Nov</c:v>
                </c:pt>
                <c:pt idx="73">
                  <c:v>19-Nov</c:v>
                </c:pt>
                <c:pt idx="74">
                  <c:v>20-Nov</c:v>
                </c:pt>
                <c:pt idx="75">
                  <c:v>21-Nov</c:v>
                </c:pt>
                <c:pt idx="76">
                  <c:v>22-Nov</c:v>
                </c:pt>
                <c:pt idx="77">
                  <c:v>23-Nov</c:v>
                </c:pt>
                <c:pt idx="78">
                  <c:v>24-Nov</c:v>
                </c:pt>
                <c:pt idx="79">
                  <c:v>25-Nov</c:v>
                </c:pt>
                <c:pt idx="80">
                  <c:v>26-Nov</c:v>
                </c:pt>
                <c:pt idx="81">
                  <c:v>27-Nov</c:v>
                </c:pt>
                <c:pt idx="82">
                  <c:v>28-Nov</c:v>
                </c:pt>
                <c:pt idx="83">
                  <c:v>29-Nov</c:v>
                </c:pt>
                <c:pt idx="84">
                  <c:v>30-Nov</c:v>
                </c:pt>
                <c:pt idx="85">
                  <c:v>1-Dec</c:v>
                </c:pt>
                <c:pt idx="86">
                  <c:v>2-Dec</c:v>
                </c:pt>
                <c:pt idx="87">
                  <c:v>3-Dec</c:v>
                </c:pt>
                <c:pt idx="88">
                  <c:v>4-Dec</c:v>
                </c:pt>
                <c:pt idx="89">
                  <c:v>5-Dec</c:v>
                </c:pt>
                <c:pt idx="90">
                  <c:v>6-Dec</c:v>
                </c:pt>
                <c:pt idx="91">
                  <c:v>7-Dec</c:v>
                </c:pt>
                <c:pt idx="92">
                  <c:v>8-Dec</c:v>
                </c:pt>
                <c:pt idx="93">
                  <c:v>9-Dec</c:v>
                </c:pt>
                <c:pt idx="94">
                  <c:v>10-Dec</c:v>
                </c:pt>
                <c:pt idx="95">
                  <c:v>11-Dec</c:v>
                </c:pt>
                <c:pt idx="96">
                  <c:v>12-Dec</c:v>
                </c:pt>
                <c:pt idx="97">
                  <c:v>13-Dec</c:v>
                </c:pt>
                <c:pt idx="98">
                  <c:v>14-Dec</c:v>
                </c:pt>
                <c:pt idx="99">
                  <c:v>15-Dec</c:v>
                </c:pt>
                <c:pt idx="100">
                  <c:v>16-Dec</c:v>
                </c:pt>
                <c:pt idx="101">
                  <c:v>17-Dec</c:v>
                </c:pt>
                <c:pt idx="102">
                  <c:v>18-Dec</c:v>
                </c:pt>
                <c:pt idx="103">
                  <c:v>19-Dec</c:v>
                </c:pt>
                <c:pt idx="104">
                  <c:v>20-Dec</c:v>
                </c:pt>
                <c:pt idx="105">
                  <c:v>21-Dec</c:v>
                </c:pt>
                <c:pt idx="106">
                  <c:v>22-Dec</c:v>
                </c:pt>
                <c:pt idx="107">
                  <c:v>23-Dec</c:v>
                </c:pt>
                <c:pt idx="108">
                  <c:v>24-Dec</c:v>
                </c:pt>
                <c:pt idx="109">
                  <c:v>25-Dec</c:v>
                </c:pt>
                <c:pt idx="110">
                  <c:v>26-Dec</c:v>
                </c:pt>
                <c:pt idx="111">
                  <c:v>27-Dec</c:v>
                </c:pt>
                <c:pt idx="112">
                  <c:v>28-Dec</c:v>
                </c:pt>
                <c:pt idx="113">
                  <c:v>29-Dec</c:v>
                </c:pt>
                <c:pt idx="114">
                  <c:v>30-Dec</c:v>
                </c:pt>
                <c:pt idx="115">
                  <c:v>31-Dec</c:v>
                </c:pt>
                <c:pt idx="116">
                  <c:v>1-Jan</c:v>
                </c:pt>
                <c:pt idx="117">
                  <c:v>2-Jan</c:v>
                </c:pt>
                <c:pt idx="118">
                  <c:v>3-Jan</c:v>
                </c:pt>
                <c:pt idx="119">
                  <c:v>4-Jan</c:v>
                </c:pt>
                <c:pt idx="120">
                  <c:v>5-Jan</c:v>
                </c:pt>
                <c:pt idx="121">
                  <c:v>6-Jan</c:v>
                </c:pt>
                <c:pt idx="122">
                  <c:v>7-Jan</c:v>
                </c:pt>
                <c:pt idx="123">
                  <c:v>8-Jan</c:v>
                </c:pt>
                <c:pt idx="124">
                  <c:v>9-Jan</c:v>
                </c:pt>
                <c:pt idx="125">
                  <c:v>10-Jan</c:v>
                </c:pt>
                <c:pt idx="126">
                  <c:v>11-Jan</c:v>
                </c:pt>
                <c:pt idx="127">
                  <c:v>12-Jan</c:v>
                </c:pt>
                <c:pt idx="128">
                  <c:v>13-Jan</c:v>
                </c:pt>
                <c:pt idx="129">
                  <c:v>14-Jan</c:v>
                </c:pt>
                <c:pt idx="130">
                  <c:v>15-Jan</c:v>
                </c:pt>
                <c:pt idx="131">
                  <c:v>16-Jan</c:v>
                </c:pt>
                <c:pt idx="132">
                  <c:v>17-Jan</c:v>
                </c:pt>
                <c:pt idx="133">
                  <c:v>18-Jan</c:v>
                </c:pt>
                <c:pt idx="134">
                  <c:v>19-Jan</c:v>
                </c:pt>
                <c:pt idx="135">
                  <c:v>20-Jan</c:v>
                </c:pt>
                <c:pt idx="136">
                  <c:v>21-Jan</c:v>
                </c:pt>
                <c:pt idx="137">
                  <c:v>22-Jan</c:v>
                </c:pt>
                <c:pt idx="138">
                  <c:v>23-Jan</c:v>
                </c:pt>
                <c:pt idx="139">
                  <c:v>24-Jan</c:v>
                </c:pt>
                <c:pt idx="140">
                  <c:v>25-Jan</c:v>
                </c:pt>
                <c:pt idx="141">
                  <c:v>26-Jan</c:v>
                </c:pt>
                <c:pt idx="142">
                  <c:v>27-Jan</c:v>
                </c:pt>
                <c:pt idx="143">
                  <c:v>28-Jan</c:v>
                </c:pt>
                <c:pt idx="144">
                  <c:v>29-Jan</c:v>
                </c:pt>
                <c:pt idx="145">
                  <c:v>30-Jan</c:v>
                </c:pt>
                <c:pt idx="146">
                  <c:v>31-Jan</c:v>
                </c:pt>
                <c:pt idx="147">
                  <c:v>1-Feb</c:v>
                </c:pt>
                <c:pt idx="148">
                  <c:v>2-Feb</c:v>
                </c:pt>
                <c:pt idx="149">
                  <c:v>3-Feb</c:v>
                </c:pt>
                <c:pt idx="150">
                  <c:v>4-Feb</c:v>
                </c:pt>
                <c:pt idx="151">
                  <c:v>5-Feb</c:v>
                </c:pt>
                <c:pt idx="152">
                  <c:v>6-Feb</c:v>
                </c:pt>
                <c:pt idx="153">
                  <c:v>7-Feb</c:v>
                </c:pt>
                <c:pt idx="154">
                  <c:v>8-Feb</c:v>
                </c:pt>
                <c:pt idx="155">
                  <c:v>9-Feb</c:v>
                </c:pt>
                <c:pt idx="156">
                  <c:v>10-Feb</c:v>
                </c:pt>
                <c:pt idx="157">
                  <c:v>11-Feb</c:v>
                </c:pt>
                <c:pt idx="158">
                  <c:v>12-Feb</c:v>
                </c:pt>
                <c:pt idx="159">
                  <c:v>13-Feb</c:v>
                </c:pt>
                <c:pt idx="160">
                  <c:v>14-Feb</c:v>
                </c:pt>
                <c:pt idx="161">
                  <c:v>15-Feb</c:v>
                </c:pt>
                <c:pt idx="162">
                  <c:v>16-Feb</c:v>
                </c:pt>
                <c:pt idx="163">
                  <c:v>17-Feb</c:v>
                </c:pt>
                <c:pt idx="164">
                  <c:v>18-Feb</c:v>
                </c:pt>
                <c:pt idx="165">
                  <c:v>19-Feb</c:v>
                </c:pt>
                <c:pt idx="166">
                  <c:v>20-Feb</c:v>
                </c:pt>
                <c:pt idx="167">
                  <c:v>21-Feb</c:v>
                </c:pt>
                <c:pt idx="168">
                  <c:v>22-Feb</c:v>
                </c:pt>
                <c:pt idx="169">
                  <c:v>23-Feb</c:v>
                </c:pt>
                <c:pt idx="170">
                  <c:v>24-Feb</c:v>
                </c:pt>
                <c:pt idx="171">
                  <c:v>25-Feb</c:v>
                </c:pt>
                <c:pt idx="172">
                  <c:v>26-Feb</c:v>
                </c:pt>
                <c:pt idx="173">
                  <c:v>27-Feb</c:v>
                </c:pt>
                <c:pt idx="174">
                  <c:v>28-Feb</c:v>
                </c:pt>
                <c:pt idx="175">
                  <c:v>1-Mar</c:v>
                </c:pt>
                <c:pt idx="176">
                  <c:v>2-Mar</c:v>
                </c:pt>
                <c:pt idx="177">
                  <c:v>3-Mar</c:v>
                </c:pt>
                <c:pt idx="178">
                  <c:v>4-Mar</c:v>
                </c:pt>
                <c:pt idx="179">
                  <c:v>5-Mar</c:v>
                </c:pt>
                <c:pt idx="180">
                  <c:v>6-Mar</c:v>
                </c:pt>
                <c:pt idx="181">
                  <c:v>7-Mar</c:v>
                </c:pt>
                <c:pt idx="182">
                  <c:v>8-Mar</c:v>
                </c:pt>
                <c:pt idx="183">
                  <c:v>9-Mar</c:v>
                </c:pt>
                <c:pt idx="184">
                  <c:v>10-Mar</c:v>
                </c:pt>
                <c:pt idx="185">
                  <c:v>11-Mar</c:v>
                </c:pt>
                <c:pt idx="186">
                  <c:v>12-Mar</c:v>
                </c:pt>
                <c:pt idx="187">
                  <c:v>13-Mar</c:v>
                </c:pt>
                <c:pt idx="188">
                  <c:v>14-Mar</c:v>
                </c:pt>
                <c:pt idx="189">
                  <c:v>15-Mar</c:v>
                </c:pt>
                <c:pt idx="190">
                  <c:v>16-Mar</c:v>
                </c:pt>
                <c:pt idx="191">
                  <c:v>17-Mar</c:v>
                </c:pt>
                <c:pt idx="192">
                  <c:v>18-Mar</c:v>
                </c:pt>
                <c:pt idx="193">
                  <c:v>19-Mar</c:v>
                </c:pt>
                <c:pt idx="194">
                  <c:v>20-Mar</c:v>
                </c:pt>
                <c:pt idx="195">
                  <c:v>21-Mar</c:v>
                </c:pt>
                <c:pt idx="196">
                  <c:v>22-Mar</c:v>
                </c:pt>
                <c:pt idx="197">
                  <c:v>23-Mar</c:v>
                </c:pt>
                <c:pt idx="198">
                  <c:v>24-Mar</c:v>
                </c:pt>
                <c:pt idx="199">
                  <c:v>25-Mar</c:v>
                </c:pt>
                <c:pt idx="200">
                  <c:v>26-Mar</c:v>
                </c:pt>
                <c:pt idx="201">
                  <c:v>27-Mar</c:v>
                </c:pt>
                <c:pt idx="202">
                  <c:v>28-Mar</c:v>
                </c:pt>
                <c:pt idx="203">
                  <c:v>29-Mar</c:v>
                </c:pt>
                <c:pt idx="204">
                  <c:v>30-Mar</c:v>
                </c:pt>
                <c:pt idx="205">
                  <c:v>31-Mar</c:v>
                </c:pt>
                <c:pt idx="206">
                  <c:v>1-Apr</c:v>
                </c:pt>
                <c:pt idx="207">
                  <c:v>2-Apr</c:v>
                </c:pt>
                <c:pt idx="208">
                  <c:v>3-Apr</c:v>
                </c:pt>
                <c:pt idx="209">
                  <c:v>4-Apr</c:v>
                </c:pt>
                <c:pt idx="210">
                  <c:v>5-Apr</c:v>
                </c:pt>
                <c:pt idx="211">
                  <c:v>6-Apr</c:v>
                </c:pt>
                <c:pt idx="212">
                  <c:v>7-Apr</c:v>
                </c:pt>
                <c:pt idx="213">
                  <c:v>8-Apr</c:v>
                </c:pt>
                <c:pt idx="214">
                  <c:v>9-Apr</c:v>
                </c:pt>
                <c:pt idx="215">
                  <c:v>10-Apr</c:v>
                </c:pt>
                <c:pt idx="216">
                  <c:v>11-Apr</c:v>
                </c:pt>
                <c:pt idx="217">
                  <c:v>12-Apr</c:v>
                </c:pt>
                <c:pt idx="218">
                  <c:v>13-Apr</c:v>
                </c:pt>
                <c:pt idx="219">
                  <c:v>14-Apr</c:v>
                </c:pt>
                <c:pt idx="220">
                  <c:v>15-Apr</c:v>
                </c:pt>
                <c:pt idx="221">
                  <c:v>16-Apr</c:v>
                </c:pt>
                <c:pt idx="222">
                  <c:v>17-Apr</c:v>
                </c:pt>
                <c:pt idx="223">
                  <c:v>18-Apr</c:v>
                </c:pt>
                <c:pt idx="224">
                  <c:v>19-Apr</c:v>
                </c:pt>
                <c:pt idx="225">
                  <c:v>20-Apr</c:v>
                </c:pt>
                <c:pt idx="226">
                  <c:v>21-Apr</c:v>
                </c:pt>
                <c:pt idx="227">
                  <c:v>22-Apr</c:v>
                </c:pt>
                <c:pt idx="228">
                  <c:v>23-Apr</c:v>
                </c:pt>
                <c:pt idx="229">
                  <c:v>24-Apr</c:v>
                </c:pt>
                <c:pt idx="230">
                  <c:v>25-Apr</c:v>
                </c:pt>
                <c:pt idx="231">
                  <c:v>26-Apr</c:v>
                </c:pt>
                <c:pt idx="232">
                  <c:v>27-Apr</c:v>
                </c:pt>
                <c:pt idx="233">
                  <c:v>28-Apr</c:v>
                </c:pt>
                <c:pt idx="234">
                  <c:v>29-Apr</c:v>
                </c:pt>
                <c:pt idx="235">
                  <c:v>30-Apr</c:v>
                </c:pt>
                <c:pt idx="236">
                  <c:v>2-May</c:v>
                </c:pt>
                <c:pt idx="237">
                  <c:v>3-May</c:v>
                </c:pt>
                <c:pt idx="238">
                  <c:v>4-May</c:v>
                </c:pt>
                <c:pt idx="239">
                  <c:v>5-May</c:v>
                </c:pt>
                <c:pt idx="240">
                  <c:v>6-May</c:v>
                </c:pt>
                <c:pt idx="241">
                  <c:v>7-May</c:v>
                </c:pt>
                <c:pt idx="242">
                  <c:v>8-May</c:v>
                </c:pt>
                <c:pt idx="243">
                  <c:v>9-May</c:v>
                </c:pt>
                <c:pt idx="244">
                  <c:v>10-May</c:v>
                </c:pt>
                <c:pt idx="245">
                  <c:v>11-May</c:v>
                </c:pt>
                <c:pt idx="246">
                  <c:v>12-May</c:v>
                </c:pt>
                <c:pt idx="247">
                  <c:v>13-May</c:v>
                </c:pt>
                <c:pt idx="248">
                  <c:v>14-May</c:v>
                </c:pt>
                <c:pt idx="249">
                  <c:v>15-May</c:v>
                </c:pt>
                <c:pt idx="250">
                  <c:v>16-May</c:v>
                </c:pt>
                <c:pt idx="251">
                  <c:v>17-May</c:v>
                </c:pt>
              </c:strCache>
            </c:strRef>
          </c:cat>
          <c:val>
            <c:numRef>
              <c:f>1</c:f>
              <c:numCache>
                <c:formatCode>General</c:formatCode>
                <c:ptCount val="252"/>
                <c:pt idx="0">
                  <c:v>25</c:v>
                </c:pt>
                <c:pt idx="1">
                  <c:v>29</c:v>
                </c:pt>
                <c:pt idx="2">
                  <c:v>29</c:v>
                </c:pt>
                <c:pt idx="3">
                  <c:v>37</c:v>
                </c:pt>
                <c:pt idx="4">
                  <c:v>32</c:v>
                </c:pt>
                <c:pt idx="5">
                  <c:v>32</c:v>
                </c:pt>
                <c:pt idx="6">
                  <c:v>32</c:v>
                </c:pt>
                <c:pt idx="7">
                  <c:v>45</c:v>
                </c:pt>
                <c:pt idx="8">
                  <c:v>43</c:v>
                </c:pt>
                <c:pt idx="9">
                  <c:v>45</c:v>
                </c:pt>
                <c:pt idx="10">
                  <c:v>40</c:v>
                </c:pt>
                <c:pt idx="11">
                  <c:v>41</c:v>
                </c:pt>
                <c:pt idx="12">
                  <c:v>41</c:v>
                </c:pt>
                <c:pt idx="13">
                  <c:v>41</c:v>
                </c:pt>
                <c:pt idx="14">
                  <c:v>45</c:v>
                </c:pt>
                <c:pt idx="15">
                  <c:v>45</c:v>
                </c:pt>
                <c:pt idx="16">
                  <c:v>51</c:v>
                </c:pt>
                <c:pt idx="17">
                  <c:v>54</c:v>
                </c:pt>
                <c:pt idx="18">
                  <c:v>50</c:v>
                </c:pt>
                <c:pt idx="19">
                  <c:v>50</c:v>
                </c:pt>
                <c:pt idx="20">
                  <c:v>50</c:v>
                </c:pt>
                <c:pt idx="21">
                  <c:v>58</c:v>
                </c:pt>
                <c:pt idx="22">
                  <c:v>57</c:v>
                </c:pt>
                <c:pt idx="23">
                  <c:v>59</c:v>
                </c:pt>
                <c:pt idx="24">
                  <c:v>56</c:v>
                </c:pt>
                <c:pt idx="25">
                  <c:v>58</c:v>
                </c:pt>
                <c:pt idx="26">
                  <c:v>58</c:v>
                </c:pt>
                <c:pt idx="27">
                  <c:v>58</c:v>
                </c:pt>
                <c:pt idx="28">
                  <c:v>54</c:v>
                </c:pt>
                <c:pt idx="29">
                  <c:v>53</c:v>
                </c:pt>
                <c:pt idx="30">
                  <c:v>47</c:v>
                </c:pt>
                <c:pt idx="31">
                  <c:v>43</c:v>
                </c:pt>
                <c:pt idx="32">
                  <c:v>46</c:v>
                </c:pt>
                <c:pt idx="33">
                  <c:v>46</c:v>
                </c:pt>
                <c:pt idx="34">
                  <c:v>46</c:v>
                </c:pt>
                <c:pt idx="35">
                  <c:v>62</c:v>
                </c:pt>
                <c:pt idx="36">
                  <c:v>59</c:v>
                </c:pt>
                <c:pt idx="37">
                  <c:v>61</c:v>
                </c:pt>
                <c:pt idx="38">
                  <c:v>57</c:v>
                </c:pt>
                <c:pt idx="39">
                  <c:v>63</c:v>
                </c:pt>
                <c:pt idx="40">
                  <c:v>63</c:v>
                </c:pt>
                <c:pt idx="41">
                  <c:v>63</c:v>
                </c:pt>
                <c:pt idx="42">
                  <c:v>77</c:v>
                </c:pt>
                <c:pt idx="43">
                  <c:v>101</c:v>
                </c:pt>
                <c:pt idx="44">
                  <c:v>101</c:v>
                </c:pt>
                <c:pt idx="45">
                  <c:v>122</c:v>
                </c:pt>
                <c:pt idx="46">
                  <c:v>122</c:v>
                </c:pt>
                <c:pt idx="47">
                  <c:v>122</c:v>
                </c:pt>
                <c:pt idx="48">
                  <c:v>162</c:v>
                </c:pt>
                <c:pt idx="49">
                  <c:v>179</c:v>
                </c:pt>
                <c:pt idx="50">
                  <c:v>196</c:v>
                </c:pt>
                <c:pt idx="51">
                  <c:v>199</c:v>
                </c:pt>
                <c:pt idx="52">
                  <c:v>239</c:v>
                </c:pt>
                <c:pt idx="53">
                  <c:v>239</c:v>
                </c:pt>
                <c:pt idx="54">
                  <c:v>239</c:v>
                </c:pt>
                <c:pt idx="55">
                  <c:v>277</c:v>
                </c:pt>
                <c:pt idx="56">
                  <c:v>309</c:v>
                </c:pt>
                <c:pt idx="57">
                  <c:v>310</c:v>
                </c:pt>
                <c:pt idx="58">
                  <c:v>302</c:v>
                </c:pt>
                <c:pt idx="59">
                  <c:v>303</c:v>
                </c:pt>
                <c:pt idx="60">
                  <c:v>316</c:v>
                </c:pt>
                <c:pt idx="61">
                  <c:v>316</c:v>
                </c:pt>
                <c:pt idx="62">
                  <c:v>343</c:v>
                </c:pt>
                <c:pt idx="63">
                  <c:v>355</c:v>
                </c:pt>
                <c:pt idx="64">
                  <c:v>342</c:v>
                </c:pt>
                <c:pt idx="65">
                  <c:v>341</c:v>
                </c:pt>
                <c:pt idx="66">
                  <c:v>356</c:v>
                </c:pt>
                <c:pt idx="67">
                  <c:v>347</c:v>
                </c:pt>
                <c:pt idx="68">
                  <c:v>337</c:v>
                </c:pt>
                <c:pt idx="69">
                  <c:v>348</c:v>
                </c:pt>
                <c:pt idx="70">
                  <c:v>363</c:v>
                </c:pt>
                <c:pt idx="71">
                  <c:v>365</c:v>
                </c:pt>
                <c:pt idx="72">
                  <c:v>336</c:v>
                </c:pt>
                <c:pt idx="73">
                  <c:v>318</c:v>
                </c:pt>
                <c:pt idx="74">
                  <c:v>297</c:v>
                </c:pt>
                <c:pt idx="75">
                  <c:v>292</c:v>
                </c:pt>
                <c:pt idx="76">
                  <c:v>296</c:v>
                </c:pt>
                <c:pt idx="77">
                  <c:v>287</c:v>
                </c:pt>
                <c:pt idx="78">
                  <c:v>267</c:v>
                </c:pt>
                <c:pt idx="79">
                  <c:v>257</c:v>
                </c:pt>
                <c:pt idx="80">
                  <c:v>246</c:v>
                </c:pt>
                <c:pt idx="81">
                  <c:v>241</c:v>
                </c:pt>
                <c:pt idx="82">
                  <c:v>230</c:v>
                </c:pt>
                <c:pt idx="83">
                  <c:v>234</c:v>
                </c:pt>
                <c:pt idx="84">
                  <c:v>202</c:v>
                </c:pt>
                <c:pt idx="85">
                  <c:v>174</c:v>
                </c:pt>
                <c:pt idx="86">
                  <c:v>171</c:v>
                </c:pt>
                <c:pt idx="87">
                  <c:v>164</c:v>
                </c:pt>
                <c:pt idx="88">
                  <c:v>168</c:v>
                </c:pt>
                <c:pt idx="89">
                  <c:v>168</c:v>
                </c:pt>
                <c:pt idx="90">
                  <c:v>175</c:v>
                </c:pt>
                <c:pt idx="91">
                  <c:v>179</c:v>
                </c:pt>
                <c:pt idx="92">
                  <c:v>181</c:v>
                </c:pt>
                <c:pt idx="93">
                  <c:v>154</c:v>
                </c:pt>
                <c:pt idx="94">
                  <c:v>151</c:v>
                </c:pt>
                <c:pt idx="95">
                  <c:v>159</c:v>
                </c:pt>
                <c:pt idx="96">
                  <c:v>155</c:v>
                </c:pt>
                <c:pt idx="97">
                  <c:v>160</c:v>
                </c:pt>
                <c:pt idx="98">
                  <c:v>157</c:v>
                </c:pt>
                <c:pt idx="99">
                  <c:v>159</c:v>
                </c:pt>
                <c:pt idx="100">
                  <c:v>167</c:v>
                </c:pt>
                <c:pt idx="101">
                  <c:v>175</c:v>
                </c:pt>
                <c:pt idx="102">
                  <c:v>167</c:v>
                </c:pt>
                <c:pt idx="103">
                  <c:v>163</c:v>
                </c:pt>
                <c:pt idx="104">
                  <c:v>167</c:v>
                </c:pt>
                <c:pt idx="105">
                  <c:v>171</c:v>
                </c:pt>
                <c:pt idx="106">
                  <c:v>189</c:v>
                </c:pt>
                <c:pt idx="107">
                  <c:v>183</c:v>
                </c:pt>
                <c:pt idx="108">
                  <c:v>171</c:v>
                </c:pt>
                <c:pt idx="109">
                  <c:v>170</c:v>
                </c:pt>
                <c:pt idx="110">
                  <c:v>169</c:v>
                </c:pt>
                <c:pt idx="111">
                  <c:v>168</c:v>
                </c:pt>
                <c:pt idx="112">
                  <c:v>167</c:v>
                </c:pt>
                <c:pt idx="113">
                  <c:v>177</c:v>
                </c:pt>
                <c:pt idx="114">
                  <c:v>171</c:v>
                </c:pt>
                <c:pt idx="115">
                  <c:v>173</c:v>
                </c:pt>
                <c:pt idx="116">
                  <c:v>173</c:v>
                </c:pt>
                <c:pt idx="117">
                  <c:v>174</c:v>
                </c:pt>
                <c:pt idx="118">
                  <c:v>174</c:v>
                </c:pt>
                <c:pt idx="119">
                  <c:v>186</c:v>
                </c:pt>
                <c:pt idx="120">
                  <c:v>192</c:v>
                </c:pt>
                <c:pt idx="121">
                  <c:v>186</c:v>
                </c:pt>
                <c:pt idx="122">
                  <c:v>190</c:v>
                </c:pt>
                <c:pt idx="123">
                  <c:v>172</c:v>
                </c:pt>
                <c:pt idx="124">
                  <c:v>160</c:v>
                </c:pt>
                <c:pt idx="125">
                  <c:v>169</c:v>
                </c:pt>
                <c:pt idx="126">
                  <c:v>162</c:v>
                </c:pt>
                <c:pt idx="127">
                  <c:v>171</c:v>
                </c:pt>
                <c:pt idx="128">
                  <c:v>180</c:v>
                </c:pt>
                <c:pt idx="129">
                  <c:v>179</c:v>
                </c:pt>
                <c:pt idx="130">
                  <c:v>180</c:v>
                </c:pt>
                <c:pt idx="131">
                  <c:v>183</c:v>
                </c:pt>
                <c:pt idx="132">
                  <c:v>180</c:v>
                </c:pt>
                <c:pt idx="133">
                  <c:v>170</c:v>
                </c:pt>
                <c:pt idx="134">
                  <c:v>189</c:v>
                </c:pt>
                <c:pt idx="135">
                  <c:v>177</c:v>
                </c:pt>
                <c:pt idx="136">
                  <c:v>178</c:v>
                </c:pt>
                <c:pt idx="137">
                  <c:v>178</c:v>
                </c:pt>
                <c:pt idx="138">
                  <c:v>186</c:v>
                </c:pt>
                <c:pt idx="139">
                  <c:v>224</c:v>
                </c:pt>
                <c:pt idx="140">
                  <c:v>213</c:v>
                </c:pt>
                <c:pt idx="141">
                  <c:v>215</c:v>
                </c:pt>
                <c:pt idx="142">
                  <c:v>209</c:v>
                </c:pt>
                <c:pt idx="143">
                  <c:v>202</c:v>
                </c:pt>
                <c:pt idx="144">
                  <c:v>199</c:v>
                </c:pt>
                <c:pt idx="145">
                  <c:v>196</c:v>
                </c:pt>
                <c:pt idx="146">
                  <c:v>204</c:v>
                </c:pt>
                <c:pt idx="147">
                  <c:v>198</c:v>
                </c:pt>
                <c:pt idx="148">
                  <c:v>205</c:v>
                </c:pt>
                <c:pt idx="149">
                  <c:v>193</c:v>
                </c:pt>
                <c:pt idx="150">
                  <c:v>189</c:v>
                </c:pt>
                <c:pt idx="151">
                  <c:v>188</c:v>
                </c:pt>
                <c:pt idx="152">
                  <c:v>183</c:v>
                </c:pt>
                <c:pt idx="153">
                  <c:v>183</c:v>
                </c:pt>
                <c:pt idx="154">
                  <c:v>179</c:v>
                </c:pt>
                <c:pt idx="155">
                  <c:v>173</c:v>
                </c:pt>
                <c:pt idx="156">
                  <c:v>167</c:v>
                </c:pt>
                <c:pt idx="157">
                  <c:v>169</c:v>
                </c:pt>
                <c:pt idx="158">
                  <c:v>169</c:v>
                </c:pt>
                <c:pt idx="159">
                  <c:v>161</c:v>
                </c:pt>
                <c:pt idx="160">
                  <c:v>164</c:v>
                </c:pt>
                <c:pt idx="161">
                  <c:v>170</c:v>
                </c:pt>
                <c:pt idx="162">
                  <c:v>168</c:v>
                </c:pt>
                <c:pt idx="163">
                  <c:v>167</c:v>
                </c:pt>
                <c:pt idx="164">
                  <c:v>154</c:v>
                </c:pt>
                <c:pt idx="165">
                  <c:v>162</c:v>
                </c:pt>
                <c:pt idx="166">
                  <c:v>153</c:v>
                </c:pt>
                <c:pt idx="167">
                  <c:v>157</c:v>
                </c:pt>
                <c:pt idx="168">
                  <c:v>166</c:v>
                </c:pt>
                <c:pt idx="169">
                  <c:v>167</c:v>
                </c:pt>
                <c:pt idx="170">
                  <c:v>184</c:v>
                </c:pt>
                <c:pt idx="171">
                  <c:v>179</c:v>
                </c:pt>
                <c:pt idx="172">
                  <c:v>172</c:v>
                </c:pt>
                <c:pt idx="173">
                  <c:v>169</c:v>
                </c:pt>
                <c:pt idx="174">
                  <c:v>172</c:v>
                </c:pt>
                <c:pt idx="175">
                  <c:v>175</c:v>
                </c:pt>
                <c:pt idx="176">
                  <c:v>178</c:v>
                </c:pt>
                <c:pt idx="177">
                  <c:v>169</c:v>
                </c:pt>
                <c:pt idx="178">
                  <c:v>163</c:v>
                </c:pt>
                <c:pt idx="179">
                  <c:v>161</c:v>
                </c:pt>
                <c:pt idx="180">
                  <c:v>159</c:v>
                </c:pt>
                <c:pt idx="181">
                  <c:v>157</c:v>
                </c:pt>
                <c:pt idx="182">
                  <c:v>154</c:v>
                </c:pt>
                <c:pt idx="183">
                  <c:v>154</c:v>
                </c:pt>
                <c:pt idx="184">
                  <c:v>157</c:v>
                </c:pt>
                <c:pt idx="185">
                  <c:v>148</c:v>
                </c:pt>
                <c:pt idx="186">
                  <c:v>159</c:v>
                </c:pt>
                <c:pt idx="187">
                  <c:v>162</c:v>
                </c:pt>
                <c:pt idx="188">
                  <c:v>161</c:v>
                </c:pt>
                <c:pt idx="189">
                  <c:v>162</c:v>
                </c:pt>
                <c:pt idx="190">
                  <c:v>166</c:v>
                </c:pt>
                <c:pt idx="191">
                  <c:v>166</c:v>
                </c:pt>
                <c:pt idx="192">
                  <c:v>161</c:v>
                </c:pt>
                <c:pt idx="193">
                  <c:v>164</c:v>
                </c:pt>
                <c:pt idx="194">
                  <c:v>156</c:v>
                </c:pt>
                <c:pt idx="195">
                  <c:v>156</c:v>
                </c:pt>
                <c:pt idx="196">
                  <c:v>168</c:v>
                </c:pt>
                <c:pt idx="197">
                  <c:v>166</c:v>
                </c:pt>
                <c:pt idx="198">
                  <c:v>156</c:v>
                </c:pt>
                <c:pt idx="199">
                  <c:v>166</c:v>
                </c:pt>
                <c:pt idx="200">
                  <c:v>159</c:v>
                </c:pt>
                <c:pt idx="201">
                  <c:v>158</c:v>
                </c:pt>
                <c:pt idx="202">
                  <c:v>159</c:v>
                </c:pt>
                <c:pt idx="203">
                  <c:v>161</c:v>
                </c:pt>
                <c:pt idx="204">
                  <c:v>194</c:v>
                </c:pt>
                <c:pt idx="205">
                  <c:v>175</c:v>
                </c:pt>
                <c:pt idx="206">
                  <c:v>173</c:v>
                </c:pt>
                <c:pt idx="207">
                  <c:v>173</c:v>
                </c:pt>
                <c:pt idx="208">
                  <c:v>163</c:v>
                </c:pt>
                <c:pt idx="209">
                  <c:v>166</c:v>
                </c:pt>
                <c:pt idx="210">
                  <c:v>164</c:v>
                </c:pt>
                <c:pt idx="211">
                  <c:v>170</c:v>
                </c:pt>
                <c:pt idx="212">
                  <c:v>176</c:v>
                </c:pt>
                <c:pt idx="213">
                  <c:v>171</c:v>
                </c:pt>
                <c:pt idx="214">
                  <c:v>171</c:v>
                </c:pt>
                <c:pt idx="215">
                  <c:v>172</c:v>
                </c:pt>
                <c:pt idx="216">
                  <c:v>189</c:v>
                </c:pt>
                <c:pt idx="217">
                  <c:v>192</c:v>
                </c:pt>
                <c:pt idx="218">
                  <c:v>199</c:v>
                </c:pt>
                <c:pt idx="219">
                  <c:v>191</c:v>
                </c:pt>
                <c:pt idx="220">
                  <c:v>191</c:v>
                </c:pt>
                <c:pt idx="221">
                  <c:v>182</c:v>
                </c:pt>
                <c:pt idx="222">
                  <c:v>183</c:v>
                </c:pt>
                <c:pt idx="223">
                  <c:v>188</c:v>
                </c:pt>
                <c:pt idx="224">
                  <c:v>188</c:v>
                </c:pt>
                <c:pt idx="225">
                  <c:v>181</c:v>
                </c:pt>
                <c:pt idx="226">
                  <c:v>178</c:v>
                </c:pt>
                <c:pt idx="227">
                  <c:v>171</c:v>
                </c:pt>
                <c:pt idx="228">
                  <c:v>175</c:v>
                </c:pt>
                <c:pt idx="229">
                  <c:v>169</c:v>
                </c:pt>
                <c:pt idx="230">
                  <c:v>169</c:v>
                </c:pt>
                <c:pt idx="231">
                  <c:v>175</c:v>
                </c:pt>
                <c:pt idx="232">
                  <c:v>151</c:v>
                </c:pt>
                <c:pt idx="233">
                  <c:v>164</c:v>
                </c:pt>
                <c:pt idx="234">
                  <c:v>173</c:v>
                </c:pt>
                <c:pt idx="235">
                  <c:v>174</c:v>
                </c:pt>
                <c:pt idx="236">
                  <c:v>188</c:v>
                </c:pt>
                <c:pt idx="237">
                  <c:v>184</c:v>
                </c:pt>
                <c:pt idx="238">
                  <c:v>187</c:v>
                </c:pt>
                <c:pt idx="239">
                  <c:v>177</c:v>
                </c:pt>
                <c:pt idx="240">
                  <c:v>160</c:v>
                </c:pt>
                <c:pt idx="241">
                  <c:v>157</c:v>
                </c:pt>
                <c:pt idx="242">
                  <c:v>155</c:v>
                </c:pt>
                <c:pt idx="243">
                  <c:v>154</c:v>
                </c:pt>
                <c:pt idx="244">
                  <c:v>158</c:v>
                </c:pt>
                <c:pt idx="245">
                  <c:v>150</c:v>
                </c:pt>
                <c:pt idx="246">
                  <c:v>146</c:v>
                </c:pt>
                <c:pt idx="247">
                  <c:v>146</c:v>
                </c:pt>
                <c:pt idx="248">
                  <c:v>129</c:v>
                </c:pt>
                <c:pt idx="249">
                  <c:v>123</c:v>
                </c:pt>
                <c:pt idx="250">
                  <c:v>121</c:v>
                </c:pt>
                <c:pt idx="251">
                  <c:v>116</c:v>
                </c:pt>
              </c:numCache>
            </c:numRef>
          </c:val>
        </c:ser>
        <c:ser>
          <c:idx val="2"/>
          <c:order val="2"/>
          <c:tx>
            <c:strRef>
              <c:f>label 2</c:f>
              <c:strCache>
                <c:ptCount val="1"/>
                <c:pt idx="0">
                  <c:v>SSR</c:v>
                </c:pt>
              </c:strCache>
            </c:strRef>
          </c:tx>
          <c:spPr>
            <a:solidFill>
              <a:srgbClr val="9bbb59"/>
            </a:solidFill>
            <a:ln>
              <a:noFill/>
            </a:ln>
          </c:spPr>
          <c:dLbls>
            <c:numFmt formatCode="General" sourceLinked="1"/>
            <c:txPr>
              <a:bodyPr/>
              <a:lstStyle/>
              <a:p>
                <a:pPr>
                  <a:defRPr b="0" sz="1000" spc="-1" strike="noStrike">
                    <a:solidFill>
                      <a:srgbClr val="000000"/>
                    </a:solidFill>
                    <a:latin typeface="Arial"/>
                    <a:ea typeface="DejaVu Sans"/>
                  </a:defRPr>
                </a:pPr>
              </a:p>
            </c:txPr>
            <c:showLegendKey val="0"/>
            <c:showVal val="0"/>
            <c:showCatName val="0"/>
            <c:showSerName val="0"/>
            <c:showPercent val="0"/>
            <c:separator>; </c:separator>
            <c:showLeaderLines val="0"/>
          </c:dLbls>
          <c:cat>
            <c:strRef>
              <c:f>categories</c:f>
              <c:strCache>
                <c:ptCount val="252"/>
                <c:pt idx="0">
                  <c:v>7-Sep</c:v>
                </c:pt>
                <c:pt idx="1">
                  <c:v>8-Sep</c:v>
                </c:pt>
                <c:pt idx="2">
                  <c:v>9-Sep</c:v>
                </c:pt>
                <c:pt idx="3">
                  <c:v>10-Sep</c:v>
                </c:pt>
                <c:pt idx="4">
                  <c:v>11-Sep</c:v>
                </c:pt>
                <c:pt idx="5">
                  <c:v>12-Sep</c:v>
                </c:pt>
                <c:pt idx="6">
                  <c:v>13-Sep</c:v>
                </c:pt>
                <c:pt idx="7">
                  <c:v>14-Sep</c:v>
                </c:pt>
                <c:pt idx="8">
                  <c:v>15-Sep</c:v>
                </c:pt>
                <c:pt idx="9">
                  <c:v>16-Sep</c:v>
                </c:pt>
                <c:pt idx="10">
                  <c:v>17-Sep</c:v>
                </c:pt>
                <c:pt idx="11">
                  <c:v>18-Sep</c:v>
                </c:pt>
                <c:pt idx="12">
                  <c:v>19-Sep</c:v>
                </c:pt>
                <c:pt idx="13">
                  <c:v>20-Sep</c:v>
                </c:pt>
                <c:pt idx="14">
                  <c:v>21-Sep</c:v>
                </c:pt>
                <c:pt idx="15">
                  <c:v>22-Sep</c:v>
                </c:pt>
                <c:pt idx="16">
                  <c:v>23-Sep</c:v>
                </c:pt>
                <c:pt idx="17">
                  <c:v>24-Sep</c:v>
                </c:pt>
                <c:pt idx="18">
                  <c:v>25-Sep</c:v>
                </c:pt>
                <c:pt idx="19">
                  <c:v>26-Sep</c:v>
                </c:pt>
                <c:pt idx="20">
                  <c:v>27-Sep</c:v>
                </c:pt>
                <c:pt idx="21">
                  <c:v>28-Sep</c:v>
                </c:pt>
                <c:pt idx="22">
                  <c:v>29-Sep</c:v>
                </c:pt>
                <c:pt idx="23">
                  <c:v>30-Sep</c:v>
                </c:pt>
                <c:pt idx="24">
                  <c:v>1-Oct</c:v>
                </c:pt>
                <c:pt idx="25">
                  <c:v>2-Oct</c:v>
                </c:pt>
                <c:pt idx="26">
                  <c:v>3-Oct</c:v>
                </c:pt>
                <c:pt idx="27">
                  <c:v>4-Oct</c:v>
                </c:pt>
                <c:pt idx="28">
                  <c:v>5-Oct</c:v>
                </c:pt>
                <c:pt idx="29">
                  <c:v>6-Oct</c:v>
                </c:pt>
                <c:pt idx="30">
                  <c:v>7-Oct</c:v>
                </c:pt>
                <c:pt idx="31">
                  <c:v>8-Oct</c:v>
                </c:pt>
                <c:pt idx="32">
                  <c:v>9-Oct</c:v>
                </c:pt>
                <c:pt idx="33">
                  <c:v>10-Oct</c:v>
                </c:pt>
                <c:pt idx="34">
                  <c:v>11-Oct</c:v>
                </c:pt>
                <c:pt idx="35">
                  <c:v>12-Oct</c:v>
                </c:pt>
                <c:pt idx="36">
                  <c:v>13-Oct</c:v>
                </c:pt>
                <c:pt idx="37">
                  <c:v>14-Oct</c:v>
                </c:pt>
                <c:pt idx="38">
                  <c:v>15-Oct</c:v>
                </c:pt>
                <c:pt idx="39">
                  <c:v>16-Oct</c:v>
                </c:pt>
                <c:pt idx="40">
                  <c:v>17-Oct</c:v>
                </c:pt>
                <c:pt idx="41">
                  <c:v>18-Oct</c:v>
                </c:pt>
                <c:pt idx="42">
                  <c:v>19-Oct</c:v>
                </c:pt>
                <c:pt idx="43">
                  <c:v>20-Oct</c:v>
                </c:pt>
                <c:pt idx="44">
                  <c:v>21-Oct</c:v>
                </c:pt>
                <c:pt idx="45">
                  <c:v>22-Oct</c:v>
                </c:pt>
                <c:pt idx="46">
                  <c:v>23-Oct</c:v>
                </c:pt>
                <c:pt idx="47">
                  <c:v>24-Oct</c:v>
                </c:pt>
                <c:pt idx="48">
                  <c:v>25-Oct</c:v>
                </c:pt>
                <c:pt idx="49">
                  <c:v>26-Oct</c:v>
                </c:pt>
                <c:pt idx="50">
                  <c:v>27-Oct</c:v>
                </c:pt>
                <c:pt idx="51">
                  <c:v>28-Oct</c:v>
                </c:pt>
                <c:pt idx="52">
                  <c:v>29-Oct</c:v>
                </c:pt>
                <c:pt idx="53">
                  <c:v>30-Oct</c:v>
                </c:pt>
                <c:pt idx="54">
                  <c:v>31-Oct</c:v>
                </c:pt>
                <c:pt idx="55">
                  <c:v>1-Nov</c:v>
                </c:pt>
                <c:pt idx="56">
                  <c:v>2-Nov</c:v>
                </c:pt>
                <c:pt idx="57">
                  <c:v>3-Nov</c:v>
                </c:pt>
                <c:pt idx="58">
                  <c:v>4-Nov</c:v>
                </c:pt>
                <c:pt idx="59">
                  <c:v>5-Nov</c:v>
                </c:pt>
                <c:pt idx="60">
                  <c:v>6-Nov</c:v>
                </c:pt>
                <c:pt idx="61">
                  <c:v>7-Nov</c:v>
                </c:pt>
                <c:pt idx="62">
                  <c:v>8-Nov</c:v>
                </c:pt>
                <c:pt idx="63">
                  <c:v>9-Nov</c:v>
                </c:pt>
                <c:pt idx="64">
                  <c:v>10-Nov</c:v>
                </c:pt>
                <c:pt idx="65">
                  <c:v>11-Nov</c:v>
                </c:pt>
                <c:pt idx="66">
                  <c:v>12-Nov</c:v>
                </c:pt>
                <c:pt idx="67">
                  <c:v>13-Nov</c:v>
                </c:pt>
                <c:pt idx="68">
                  <c:v>14-Nov</c:v>
                </c:pt>
                <c:pt idx="69">
                  <c:v>15-Nov</c:v>
                </c:pt>
                <c:pt idx="70">
                  <c:v>16-Nov</c:v>
                </c:pt>
                <c:pt idx="71">
                  <c:v>17-Nov</c:v>
                </c:pt>
                <c:pt idx="72">
                  <c:v>18-Nov</c:v>
                </c:pt>
                <c:pt idx="73">
                  <c:v>19-Nov</c:v>
                </c:pt>
                <c:pt idx="74">
                  <c:v>20-Nov</c:v>
                </c:pt>
                <c:pt idx="75">
                  <c:v>21-Nov</c:v>
                </c:pt>
                <c:pt idx="76">
                  <c:v>22-Nov</c:v>
                </c:pt>
                <c:pt idx="77">
                  <c:v>23-Nov</c:v>
                </c:pt>
                <c:pt idx="78">
                  <c:v>24-Nov</c:v>
                </c:pt>
                <c:pt idx="79">
                  <c:v>25-Nov</c:v>
                </c:pt>
                <c:pt idx="80">
                  <c:v>26-Nov</c:v>
                </c:pt>
                <c:pt idx="81">
                  <c:v>27-Nov</c:v>
                </c:pt>
                <c:pt idx="82">
                  <c:v>28-Nov</c:v>
                </c:pt>
                <c:pt idx="83">
                  <c:v>29-Nov</c:v>
                </c:pt>
                <c:pt idx="84">
                  <c:v>30-Nov</c:v>
                </c:pt>
                <c:pt idx="85">
                  <c:v>1-Dec</c:v>
                </c:pt>
                <c:pt idx="86">
                  <c:v>2-Dec</c:v>
                </c:pt>
                <c:pt idx="87">
                  <c:v>3-Dec</c:v>
                </c:pt>
                <c:pt idx="88">
                  <c:v>4-Dec</c:v>
                </c:pt>
                <c:pt idx="89">
                  <c:v>5-Dec</c:v>
                </c:pt>
                <c:pt idx="90">
                  <c:v>6-Dec</c:v>
                </c:pt>
                <c:pt idx="91">
                  <c:v>7-Dec</c:v>
                </c:pt>
                <c:pt idx="92">
                  <c:v>8-Dec</c:v>
                </c:pt>
                <c:pt idx="93">
                  <c:v>9-Dec</c:v>
                </c:pt>
                <c:pt idx="94">
                  <c:v>10-Dec</c:v>
                </c:pt>
                <c:pt idx="95">
                  <c:v>11-Dec</c:v>
                </c:pt>
                <c:pt idx="96">
                  <c:v>12-Dec</c:v>
                </c:pt>
                <c:pt idx="97">
                  <c:v>13-Dec</c:v>
                </c:pt>
                <c:pt idx="98">
                  <c:v>14-Dec</c:v>
                </c:pt>
                <c:pt idx="99">
                  <c:v>15-Dec</c:v>
                </c:pt>
                <c:pt idx="100">
                  <c:v>16-Dec</c:v>
                </c:pt>
                <c:pt idx="101">
                  <c:v>17-Dec</c:v>
                </c:pt>
                <c:pt idx="102">
                  <c:v>18-Dec</c:v>
                </c:pt>
                <c:pt idx="103">
                  <c:v>19-Dec</c:v>
                </c:pt>
                <c:pt idx="104">
                  <c:v>20-Dec</c:v>
                </c:pt>
                <c:pt idx="105">
                  <c:v>21-Dec</c:v>
                </c:pt>
                <c:pt idx="106">
                  <c:v>22-Dec</c:v>
                </c:pt>
                <c:pt idx="107">
                  <c:v>23-Dec</c:v>
                </c:pt>
                <c:pt idx="108">
                  <c:v>24-Dec</c:v>
                </c:pt>
                <c:pt idx="109">
                  <c:v>25-Dec</c:v>
                </c:pt>
                <c:pt idx="110">
                  <c:v>26-Dec</c:v>
                </c:pt>
                <c:pt idx="111">
                  <c:v>27-Dec</c:v>
                </c:pt>
                <c:pt idx="112">
                  <c:v>28-Dec</c:v>
                </c:pt>
                <c:pt idx="113">
                  <c:v>29-Dec</c:v>
                </c:pt>
                <c:pt idx="114">
                  <c:v>30-Dec</c:v>
                </c:pt>
                <c:pt idx="115">
                  <c:v>31-Dec</c:v>
                </c:pt>
                <c:pt idx="116">
                  <c:v>1-Jan</c:v>
                </c:pt>
                <c:pt idx="117">
                  <c:v>2-Jan</c:v>
                </c:pt>
                <c:pt idx="118">
                  <c:v>3-Jan</c:v>
                </c:pt>
                <c:pt idx="119">
                  <c:v>4-Jan</c:v>
                </c:pt>
                <c:pt idx="120">
                  <c:v>5-Jan</c:v>
                </c:pt>
                <c:pt idx="121">
                  <c:v>6-Jan</c:v>
                </c:pt>
                <c:pt idx="122">
                  <c:v>7-Jan</c:v>
                </c:pt>
                <c:pt idx="123">
                  <c:v>8-Jan</c:v>
                </c:pt>
                <c:pt idx="124">
                  <c:v>9-Jan</c:v>
                </c:pt>
                <c:pt idx="125">
                  <c:v>10-Jan</c:v>
                </c:pt>
                <c:pt idx="126">
                  <c:v>11-Jan</c:v>
                </c:pt>
                <c:pt idx="127">
                  <c:v>12-Jan</c:v>
                </c:pt>
                <c:pt idx="128">
                  <c:v>13-Jan</c:v>
                </c:pt>
                <c:pt idx="129">
                  <c:v>14-Jan</c:v>
                </c:pt>
                <c:pt idx="130">
                  <c:v>15-Jan</c:v>
                </c:pt>
                <c:pt idx="131">
                  <c:v>16-Jan</c:v>
                </c:pt>
                <c:pt idx="132">
                  <c:v>17-Jan</c:v>
                </c:pt>
                <c:pt idx="133">
                  <c:v>18-Jan</c:v>
                </c:pt>
                <c:pt idx="134">
                  <c:v>19-Jan</c:v>
                </c:pt>
                <c:pt idx="135">
                  <c:v>20-Jan</c:v>
                </c:pt>
                <c:pt idx="136">
                  <c:v>21-Jan</c:v>
                </c:pt>
                <c:pt idx="137">
                  <c:v>22-Jan</c:v>
                </c:pt>
                <c:pt idx="138">
                  <c:v>23-Jan</c:v>
                </c:pt>
                <c:pt idx="139">
                  <c:v>24-Jan</c:v>
                </c:pt>
                <c:pt idx="140">
                  <c:v>25-Jan</c:v>
                </c:pt>
                <c:pt idx="141">
                  <c:v>26-Jan</c:v>
                </c:pt>
                <c:pt idx="142">
                  <c:v>27-Jan</c:v>
                </c:pt>
                <c:pt idx="143">
                  <c:v>28-Jan</c:v>
                </c:pt>
                <c:pt idx="144">
                  <c:v>29-Jan</c:v>
                </c:pt>
                <c:pt idx="145">
                  <c:v>30-Jan</c:v>
                </c:pt>
                <c:pt idx="146">
                  <c:v>31-Jan</c:v>
                </c:pt>
                <c:pt idx="147">
                  <c:v>1-Feb</c:v>
                </c:pt>
                <c:pt idx="148">
                  <c:v>2-Feb</c:v>
                </c:pt>
                <c:pt idx="149">
                  <c:v>3-Feb</c:v>
                </c:pt>
                <c:pt idx="150">
                  <c:v>4-Feb</c:v>
                </c:pt>
                <c:pt idx="151">
                  <c:v>5-Feb</c:v>
                </c:pt>
                <c:pt idx="152">
                  <c:v>6-Feb</c:v>
                </c:pt>
                <c:pt idx="153">
                  <c:v>7-Feb</c:v>
                </c:pt>
                <c:pt idx="154">
                  <c:v>8-Feb</c:v>
                </c:pt>
                <c:pt idx="155">
                  <c:v>9-Feb</c:v>
                </c:pt>
                <c:pt idx="156">
                  <c:v>10-Feb</c:v>
                </c:pt>
                <c:pt idx="157">
                  <c:v>11-Feb</c:v>
                </c:pt>
                <c:pt idx="158">
                  <c:v>12-Feb</c:v>
                </c:pt>
                <c:pt idx="159">
                  <c:v>13-Feb</c:v>
                </c:pt>
                <c:pt idx="160">
                  <c:v>14-Feb</c:v>
                </c:pt>
                <c:pt idx="161">
                  <c:v>15-Feb</c:v>
                </c:pt>
                <c:pt idx="162">
                  <c:v>16-Feb</c:v>
                </c:pt>
                <c:pt idx="163">
                  <c:v>17-Feb</c:v>
                </c:pt>
                <c:pt idx="164">
                  <c:v>18-Feb</c:v>
                </c:pt>
                <c:pt idx="165">
                  <c:v>19-Feb</c:v>
                </c:pt>
                <c:pt idx="166">
                  <c:v>20-Feb</c:v>
                </c:pt>
                <c:pt idx="167">
                  <c:v>21-Feb</c:v>
                </c:pt>
                <c:pt idx="168">
                  <c:v>22-Feb</c:v>
                </c:pt>
                <c:pt idx="169">
                  <c:v>23-Feb</c:v>
                </c:pt>
                <c:pt idx="170">
                  <c:v>24-Feb</c:v>
                </c:pt>
                <c:pt idx="171">
                  <c:v>25-Feb</c:v>
                </c:pt>
                <c:pt idx="172">
                  <c:v>26-Feb</c:v>
                </c:pt>
                <c:pt idx="173">
                  <c:v>27-Feb</c:v>
                </c:pt>
                <c:pt idx="174">
                  <c:v>28-Feb</c:v>
                </c:pt>
                <c:pt idx="175">
                  <c:v>1-Mar</c:v>
                </c:pt>
                <c:pt idx="176">
                  <c:v>2-Mar</c:v>
                </c:pt>
                <c:pt idx="177">
                  <c:v>3-Mar</c:v>
                </c:pt>
                <c:pt idx="178">
                  <c:v>4-Mar</c:v>
                </c:pt>
                <c:pt idx="179">
                  <c:v>5-Mar</c:v>
                </c:pt>
                <c:pt idx="180">
                  <c:v>6-Mar</c:v>
                </c:pt>
                <c:pt idx="181">
                  <c:v>7-Mar</c:v>
                </c:pt>
                <c:pt idx="182">
                  <c:v>8-Mar</c:v>
                </c:pt>
                <c:pt idx="183">
                  <c:v>9-Mar</c:v>
                </c:pt>
                <c:pt idx="184">
                  <c:v>10-Mar</c:v>
                </c:pt>
                <c:pt idx="185">
                  <c:v>11-Mar</c:v>
                </c:pt>
                <c:pt idx="186">
                  <c:v>12-Mar</c:v>
                </c:pt>
                <c:pt idx="187">
                  <c:v>13-Mar</c:v>
                </c:pt>
                <c:pt idx="188">
                  <c:v>14-Mar</c:v>
                </c:pt>
                <c:pt idx="189">
                  <c:v>15-Mar</c:v>
                </c:pt>
                <c:pt idx="190">
                  <c:v>16-Mar</c:v>
                </c:pt>
                <c:pt idx="191">
                  <c:v>17-Mar</c:v>
                </c:pt>
                <c:pt idx="192">
                  <c:v>18-Mar</c:v>
                </c:pt>
                <c:pt idx="193">
                  <c:v>19-Mar</c:v>
                </c:pt>
                <c:pt idx="194">
                  <c:v>20-Mar</c:v>
                </c:pt>
                <c:pt idx="195">
                  <c:v>21-Mar</c:v>
                </c:pt>
                <c:pt idx="196">
                  <c:v>22-Mar</c:v>
                </c:pt>
                <c:pt idx="197">
                  <c:v>23-Mar</c:v>
                </c:pt>
                <c:pt idx="198">
                  <c:v>24-Mar</c:v>
                </c:pt>
                <c:pt idx="199">
                  <c:v>25-Mar</c:v>
                </c:pt>
                <c:pt idx="200">
                  <c:v>26-Mar</c:v>
                </c:pt>
                <c:pt idx="201">
                  <c:v>27-Mar</c:v>
                </c:pt>
                <c:pt idx="202">
                  <c:v>28-Mar</c:v>
                </c:pt>
                <c:pt idx="203">
                  <c:v>29-Mar</c:v>
                </c:pt>
                <c:pt idx="204">
                  <c:v>30-Mar</c:v>
                </c:pt>
                <c:pt idx="205">
                  <c:v>31-Mar</c:v>
                </c:pt>
                <c:pt idx="206">
                  <c:v>1-Apr</c:v>
                </c:pt>
                <c:pt idx="207">
                  <c:v>2-Apr</c:v>
                </c:pt>
                <c:pt idx="208">
                  <c:v>3-Apr</c:v>
                </c:pt>
                <c:pt idx="209">
                  <c:v>4-Apr</c:v>
                </c:pt>
                <c:pt idx="210">
                  <c:v>5-Apr</c:v>
                </c:pt>
                <c:pt idx="211">
                  <c:v>6-Apr</c:v>
                </c:pt>
                <c:pt idx="212">
                  <c:v>7-Apr</c:v>
                </c:pt>
                <c:pt idx="213">
                  <c:v>8-Apr</c:v>
                </c:pt>
                <c:pt idx="214">
                  <c:v>9-Apr</c:v>
                </c:pt>
                <c:pt idx="215">
                  <c:v>10-Apr</c:v>
                </c:pt>
                <c:pt idx="216">
                  <c:v>11-Apr</c:v>
                </c:pt>
                <c:pt idx="217">
                  <c:v>12-Apr</c:v>
                </c:pt>
                <c:pt idx="218">
                  <c:v>13-Apr</c:v>
                </c:pt>
                <c:pt idx="219">
                  <c:v>14-Apr</c:v>
                </c:pt>
                <c:pt idx="220">
                  <c:v>15-Apr</c:v>
                </c:pt>
                <c:pt idx="221">
                  <c:v>16-Apr</c:v>
                </c:pt>
                <c:pt idx="222">
                  <c:v>17-Apr</c:v>
                </c:pt>
                <c:pt idx="223">
                  <c:v>18-Apr</c:v>
                </c:pt>
                <c:pt idx="224">
                  <c:v>19-Apr</c:v>
                </c:pt>
                <c:pt idx="225">
                  <c:v>20-Apr</c:v>
                </c:pt>
                <c:pt idx="226">
                  <c:v>21-Apr</c:v>
                </c:pt>
                <c:pt idx="227">
                  <c:v>22-Apr</c:v>
                </c:pt>
                <c:pt idx="228">
                  <c:v>23-Apr</c:v>
                </c:pt>
                <c:pt idx="229">
                  <c:v>24-Apr</c:v>
                </c:pt>
                <c:pt idx="230">
                  <c:v>25-Apr</c:v>
                </c:pt>
                <c:pt idx="231">
                  <c:v>26-Apr</c:v>
                </c:pt>
                <c:pt idx="232">
                  <c:v>27-Apr</c:v>
                </c:pt>
                <c:pt idx="233">
                  <c:v>28-Apr</c:v>
                </c:pt>
                <c:pt idx="234">
                  <c:v>29-Apr</c:v>
                </c:pt>
                <c:pt idx="235">
                  <c:v>30-Apr</c:v>
                </c:pt>
                <c:pt idx="236">
                  <c:v>2-May</c:v>
                </c:pt>
                <c:pt idx="237">
                  <c:v>3-May</c:v>
                </c:pt>
                <c:pt idx="238">
                  <c:v>4-May</c:v>
                </c:pt>
                <c:pt idx="239">
                  <c:v>5-May</c:v>
                </c:pt>
                <c:pt idx="240">
                  <c:v>6-May</c:v>
                </c:pt>
                <c:pt idx="241">
                  <c:v>7-May</c:v>
                </c:pt>
                <c:pt idx="242">
                  <c:v>8-May</c:v>
                </c:pt>
                <c:pt idx="243">
                  <c:v>9-May</c:v>
                </c:pt>
                <c:pt idx="244">
                  <c:v>10-May</c:v>
                </c:pt>
                <c:pt idx="245">
                  <c:v>11-May</c:v>
                </c:pt>
                <c:pt idx="246">
                  <c:v>12-May</c:v>
                </c:pt>
                <c:pt idx="247">
                  <c:v>13-May</c:v>
                </c:pt>
                <c:pt idx="248">
                  <c:v>14-May</c:v>
                </c:pt>
                <c:pt idx="249">
                  <c:v>15-May</c:v>
                </c:pt>
                <c:pt idx="250">
                  <c:v>16-May</c:v>
                </c:pt>
                <c:pt idx="251">
                  <c:v>17-May</c:v>
                </c:pt>
              </c:strCache>
            </c:strRef>
          </c:cat>
          <c:val>
            <c:numRef>
              <c:f>2</c:f>
              <c:numCache>
                <c:formatCode>General</c:formatCode>
                <c:ptCount val="252"/>
                <c:pt idx="0">
                  <c:v>4</c:v>
                </c:pt>
                <c:pt idx="1">
                  <c:v>4</c:v>
                </c:pt>
                <c:pt idx="2">
                  <c:v>4</c:v>
                </c:pt>
                <c:pt idx="3">
                  <c:v>4</c:v>
                </c:pt>
                <c:pt idx="4">
                  <c:v>4</c:v>
                </c:pt>
                <c:pt idx="5">
                  <c:v>4</c:v>
                </c:pt>
                <c:pt idx="6">
                  <c:v>4</c:v>
                </c:pt>
                <c:pt idx="7">
                  <c:v>4</c:v>
                </c:pt>
                <c:pt idx="8">
                  <c:v>2</c:v>
                </c:pt>
                <c:pt idx="9">
                  <c:v>2</c:v>
                </c:pt>
                <c:pt idx="10">
                  <c:v>2</c:v>
                </c:pt>
                <c:pt idx="11">
                  <c:v>2</c:v>
                </c:pt>
                <c:pt idx="12">
                  <c:v>2</c:v>
                </c:pt>
                <c:pt idx="13">
                  <c:v>2</c:v>
                </c:pt>
                <c:pt idx="14">
                  <c:v>3</c:v>
                </c:pt>
                <c:pt idx="15">
                  <c:v>4</c:v>
                </c:pt>
                <c:pt idx="16">
                  <c:v>8</c:v>
                </c:pt>
                <c:pt idx="17">
                  <c:v>8</c:v>
                </c:pt>
                <c:pt idx="18">
                  <c:v>10</c:v>
                </c:pt>
                <c:pt idx="19">
                  <c:v>10</c:v>
                </c:pt>
                <c:pt idx="20">
                  <c:v>10</c:v>
                </c:pt>
                <c:pt idx="21">
                  <c:v>13</c:v>
                </c:pt>
                <c:pt idx="22">
                  <c:v>13</c:v>
                </c:pt>
                <c:pt idx="23">
                  <c:v>13</c:v>
                </c:pt>
                <c:pt idx="24">
                  <c:v>14</c:v>
                </c:pt>
                <c:pt idx="25">
                  <c:v>14</c:v>
                </c:pt>
                <c:pt idx="26">
                  <c:v>14</c:v>
                </c:pt>
                <c:pt idx="27">
                  <c:v>14</c:v>
                </c:pt>
                <c:pt idx="28">
                  <c:v>19</c:v>
                </c:pt>
                <c:pt idx="29">
                  <c:v>19</c:v>
                </c:pt>
                <c:pt idx="30">
                  <c:v>18</c:v>
                </c:pt>
                <c:pt idx="31">
                  <c:v>19</c:v>
                </c:pt>
                <c:pt idx="32">
                  <c:v>19</c:v>
                </c:pt>
                <c:pt idx="33">
                  <c:v>19</c:v>
                </c:pt>
                <c:pt idx="34">
                  <c:v>19</c:v>
                </c:pt>
                <c:pt idx="35">
                  <c:v>29</c:v>
                </c:pt>
                <c:pt idx="36">
                  <c:v>44</c:v>
                </c:pt>
                <c:pt idx="37">
                  <c:v>46</c:v>
                </c:pt>
                <c:pt idx="38">
                  <c:v>47</c:v>
                </c:pt>
                <c:pt idx="39">
                  <c:v>48</c:v>
                </c:pt>
                <c:pt idx="40">
                  <c:v>48</c:v>
                </c:pt>
                <c:pt idx="41">
                  <c:v>48</c:v>
                </c:pt>
                <c:pt idx="42">
                  <c:v>46</c:v>
                </c:pt>
                <c:pt idx="43">
                  <c:v>40</c:v>
                </c:pt>
                <c:pt idx="44">
                  <c:v>40</c:v>
                </c:pt>
                <c:pt idx="45">
                  <c:v>42</c:v>
                </c:pt>
                <c:pt idx="46">
                  <c:v>42</c:v>
                </c:pt>
                <c:pt idx="47">
                  <c:v>42</c:v>
                </c:pt>
                <c:pt idx="48">
                  <c:v>47</c:v>
                </c:pt>
                <c:pt idx="49">
                  <c:v>53</c:v>
                </c:pt>
                <c:pt idx="50">
                  <c:v>57</c:v>
                </c:pt>
                <c:pt idx="51">
                  <c:v>58</c:v>
                </c:pt>
                <c:pt idx="52">
                  <c:v>57</c:v>
                </c:pt>
                <c:pt idx="53">
                  <c:v>62</c:v>
                </c:pt>
                <c:pt idx="54">
                  <c:v>62</c:v>
                </c:pt>
                <c:pt idx="55">
                  <c:v>70</c:v>
                </c:pt>
                <c:pt idx="56">
                  <c:v>81</c:v>
                </c:pt>
                <c:pt idx="57">
                  <c:v>90</c:v>
                </c:pt>
                <c:pt idx="58">
                  <c:v>95</c:v>
                </c:pt>
                <c:pt idx="59">
                  <c:v>99</c:v>
                </c:pt>
                <c:pt idx="60">
                  <c:v>97</c:v>
                </c:pt>
                <c:pt idx="61">
                  <c:v>95</c:v>
                </c:pt>
                <c:pt idx="62">
                  <c:v>110</c:v>
                </c:pt>
                <c:pt idx="63">
                  <c:v>97</c:v>
                </c:pt>
                <c:pt idx="64">
                  <c:v>101</c:v>
                </c:pt>
                <c:pt idx="65">
                  <c:v>101</c:v>
                </c:pt>
                <c:pt idx="66">
                  <c:v>103</c:v>
                </c:pt>
                <c:pt idx="67">
                  <c:v>100</c:v>
                </c:pt>
                <c:pt idx="68">
                  <c:v>105</c:v>
                </c:pt>
                <c:pt idx="69">
                  <c:v>108</c:v>
                </c:pt>
                <c:pt idx="70">
                  <c:v>114</c:v>
                </c:pt>
                <c:pt idx="71">
                  <c:v>119</c:v>
                </c:pt>
                <c:pt idx="72">
                  <c:v>120</c:v>
                </c:pt>
                <c:pt idx="73">
                  <c:v>109</c:v>
                </c:pt>
                <c:pt idx="74">
                  <c:v>106</c:v>
                </c:pt>
                <c:pt idx="75">
                  <c:v>108</c:v>
                </c:pt>
                <c:pt idx="76">
                  <c:v>107</c:v>
                </c:pt>
                <c:pt idx="77">
                  <c:v>94</c:v>
                </c:pt>
                <c:pt idx="78">
                  <c:v>106</c:v>
                </c:pt>
                <c:pt idx="79">
                  <c:v>106</c:v>
                </c:pt>
                <c:pt idx="80">
                  <c:v>98</c:v>
                </c:pt>
                <c:pt idx="81">
                  <c:v>95</c:v>
                </c:pt>
                <c:pt idx="82">
                  <c:v>92</c:v>
                </c:pt>
                <c:pt idx="83">
                  <c:v>95</c:v>
                </c:pt>
                <c:pt idx="84">
                  <c:v>97</c:v>
                </c:pt>
                <c:pt idx="85">
                  <c:v>99</c:v>
                </c:pt>
                <c:pt idx="86">
                  <c:v>100</c:v>
                </c:pt>
                <c:pt idx="87">
                  <c:v>106</c:v>
                </c:pt>
                <c:pt idx="88">
                  <c:v>102</c:v>
                </c:pt>
                <c:pt idx="89">
                  <c:v>99</c:v>
                </c:pt>
                <c:pt idx="90">
                  <c:v>100</c:v>
                </c:pt>
                <c:pt idx="91">
                  <c:v>102</c:v>
                </c:pt>
                <c:pt idx="92">
                  <c:v>105</c:v>
                </c:pt>
                <c:pt idx="93">
                  <c:v>101</c:v>
                </c:pt>
                <c:pt idx="94">
                  <c:v>100</c:v>
                </c:pt>
                <c:pt idx="95">
                  <c:v>99</c:v>
                </c:pt>
                <c:pt idx="96">
                  <c:v>99</c:v>
                </c:pt>
                <c:pt idx="97">
                  <c:v>111</c:v>
                </c:pt>
                <c:pt idx="98">
                  <c:v>113</c:v>
                </c:pt>
                <c:pt idx="99">
                  <c:v>102</c:v>
                </c:pt>
                <c:pt idx="100">
                  <c:v>97</c:v>
                </c:pt>
                <c:pt idx="101">
                  <c:v>103</c:v>
                </c:pt>
                <c:pt idx="102">
                  <c:v>117</c:v>
                </c:pt>
                <c:pt idx="103">
                  <c:v>120</c:v>
                </c:pt>
                <c:pt idx="104">
                  <c:v>120</c:v>
                </c:pt>
                <c:pt idx="105">
                  <c:v>123</c:v>
                </c:pt>
                <c:pt idx="106">
                  <c:v>121</c:v>
                </c:pt>
                <c:pt idx="107">
                  <c:v>121</c:v>
                </c:pt>
                <c:pt idx="108">
                  <c:v>123</c:v>
                </c:pt>
                <c:pt idx="109">
                  <c:v>123</c:v>
                </c:pt>
                <c:pt idx="110">
                  <c:v>123</c:v>
                </c:pt>
                <c:pt idx="111">
                  <c:v>123</c:v>
                </c:pt>
                <c:pt idx="112">
                  <c:v>122</c:v>
                </c:pt>
                <c:pt idx="113">
                  <c:v>126</c:v>
                </c:pt>
                <c:pt idx="114">
                  <c:v>129</c:v>
                </c:pt>
                <c:pt idx="115">
                  <c:v>133</c:v>
                </c:pt>
                <c:pt idx="116">
                  <c:v>133</c:v>
                </c:pt>
                <c:pt idx="117">
                  <c:v>131</c:v>
                </c:pt>
                <c:pt idx="118">
                  <c:v>127</c:v>
                </c:pt>
                <c:pt idx="119">
                  <c:v>127</c:v>
                </c:pt>
                <c:pt idx="120">
                  <c:v>120</c:v>
                </c:pt>
                <c:pt idx="121">
                  <c:v>112</c:v>
                </c:pt>
                <c:pt idx="122">
                  <c:v>110</c:v>
                </c:pt>
                <c:pt idx="123">
                  <c:v>110</c:v>
                </c:pt>
                <c:pt idx="124">
                  <c:v>110</c:v>
                </c:pt>
                <c:pt idx="125">
                  <c:v>113</c:v>
                </c:pt>
                <c:pt idx="126">
                  <c:v>111</c:v>
                </c:pt>
                <c:pt idx="127">
                  <c:v>110</c:v>
                </c:pt>
                <c:pt idx="128">
                  <c:v>104</c:v>
                </c:pt>
                <c:pt idx="129">
                  <c:v>104</c:v>
                </c:pt>
                <c:pt idx="130">
                  <c:v>96</c:v>
                </c:pt>
                <c:pt idx="131">
                  <c:v>94</c:v>
                </c:pt>
                <c:pt idx="132">
                  <c:v>105</c:v>
                </c:pt>
                <c:pt idx="133">
                  <c:v>103</c:v>
                </c:pt>
                <c:pt idx="134">
                  <c:v>108</c:v>
                </c:pt>
                <c:pt idx="135">
                  <c:v>125</c:v>
                </c:pt>
                <c:pt idx="136">
                  <c:v>125</c:v>
                </c:pt>
                <c:pt idx="137">
                  <c:v>109</c:v>
                </c:pt>
                <c:pt idx="138">
                  <c:v>106</c:v>
                </c:pt>
                <c:pt idx="139">
                  <c:v>105</c:v>
                </c:pt>
                <c:pt idx="140">
                  <c:v>109</c:v>
                </c:pt>
                <c:pt idx="141">
                  <c:v>110</c:v>
                </c:pt>
                <c:pt idx="142">
                  <c:v>110</c:v>
                </c:pt>
                <c:pt idx="143">
                  <c:v>102</c:v>
                </c:pt>
                <c:pt idx="144">
                  <c:v>102</c:v>
                </c:pt>
                <c:pt idx="145">
                  <c:v>102</c:v>
                </c:pt>
                <c:pt idx="146">
                  <c:v>102</c:v>
                </c:pt>
                <c:pt idx="147">
                  <c:v>107</c:v>
                </c:pt>
                <c:pt idx="148">
                  <c:v>105</c:v>
                </c:pt>
                <c:pt idx="149">
                  <c:v>102</c:v>
                </c:pt>
                <c:pt idx="150">
                  <c:v>101</c:v>
                </c:pt>
                <c:pt idx="151">
                  <c:v>101</c:v>
                </c:pt>
                <c:pt idx="152">
                  <c:v>108</c:v>
                </c:pt>
                <c:pt idx="153">
                  <c:v>110</c:v>
                </c:pt>
                <c:pt idx="154">
                  <c:v>105</c:v>
                </c:pt>
                <c:pt idx="155">
                  <c:v>105</c:v>
                </c:pt>
                <c:pt idx="156">
                  <c:v>103</c:v>
                </c:pt>
                <c:pt idx="157">
                  <c:v>104</c:v>
                </c:pt>
                <c:pt idx="158">
                  <c:v>105</c:v>
                </c:pt>
                <c:pt idx="159">
                  <c:v>96</c:v>
                </c:pt>
                <c:pt idx="160">
                  <c:v>94</c:v>
                </c:pt>
                <c:pt idx="161">
                  <c:v>96</c:v>
                </c:pt>
                <c:pt idx="162">
                  <c:v>97</c:v>
                </c:pt>
                <c:pt idx="163">
                  <c:v>98</c:v>
                </c:pt>
                <c:pt idx="164">
                  <c:v>98</c:v>
                </c:pt>
                <c:pt idx="165">
                  <c:v>97</c:v>
                </c:pt>
                <c:pt idx="166">
                  <c:v>99</c:v>
                </c:pt>
                <c:pt idx="167">
                  <c:v>98</c:v>
                </c:pt>
                <c:pt idx="168">
                  <c:v>107</c:v>
                </c:pt>
                <c:pt idx="169">
                  <c:v>114</c:v>
                </c:pt>
                <c:pt idx="170">
                  <c:v>119</c:v>
                </c:pt>
                <c:pt idx="171">
                  <c:v>119</c:v>
                </c:pt>
                <c:pt idx="172">
                  <c:v>107</c:v>
                </c:pt>
                <c:pt idx="173">
                  <c:v>105</c:v>
                </c:pt>
                <c:pt idx="174">
                  <c:v>103</c:v>
                </c:pt>
                <c:pt idx="175">
                  <c:v>108</c:v>
                </c:pt>
                <c:pt idx="176">
                  <c:v>99</c:v>
                </c:pt>
                <c:pt idx="177">
                  <c:v>84</c:v>
                </c:pt>
                <c:pt idx="178">
                  <c:v>85</c:v>
                </c:pt>
                <c:pt idx="179">
                  <c:v>84</c:v>
                </c:pt>
                <c:pt idx="180">
                  <c:v>84</c:v>
                </c:pt>
                <c:pt idx="181">
                  <c:v>82</c:v>
                </c:pt>
                <c:pt idx="182">
                  <c:v>83</c:v>
                </c:pt>
                <c:pt idx="183">
                  <c:v>78</c:v>
                </c:pt>
                <c:pt idx="184">
                  <c:v>75</c:v>
                </c:pt>
                <c:pt idx="185">
                  <c:v>75</c:v>
                </c:pt>
                <c:pt idx="186">
                  <c:v>70</c:v>
                </c:pt>
                <c:pt idx="187">
                  <c:v>71</c:v>
                </c:pt>
                <c:pt idx="188">
                  <c:v>71</c:v>
                </c:pt>
                <c:pt idx="189">
                  <c:v>70</c:v>
                </c:pt>
                <c:pt idx="190">
                  <c:v>69</c:v>
                </c:pt>
                <c:pt idx="191">
                  <c:v>67</c:v>
                </c:pt>
                <c:pt idx="192">
                  <c:v>68</c:v>
                </c:pt>
                <c:pt idx="193">
                  <c:v>70</c:v>
                </c:pt>
                <c:pt idx="194">
                  <c:v>70</c:v>
                </c:pt>
                <c:pt idx="195">
                  <c:v>70</c:v>
                </c:pt>
                <c:pt idx="196">
                  <c:v>69</c:v>
                </c:pt>
                <c:pt idx="197">
                  <c:v>69</c:v>
                </c:pt>
                <c:pt idx="198">
                  <c:v>73</c:v>
                </c:pt>
                <c:pt idx="199">
                  <c:v>72</c:v>
                </c:pt>
                <c:pt idx="200">
                  <c:v>72</c:v>
                </c:pt>
                <c:pt idx="201">
                  <c:v>74</c:v>
                </c:pt>
                <c:pt idx="202">
                  <c:v>74</c:v>
                </c:pt>
                <c:pt idx="203">
                  <c:v>75</c:v>
                </c:pt>
                <c:pt idx="204">
                  <c:v>70</c:v>
                </c:pt>
                <c:pt idx="205">
                  <c:v>94</c:v>
                </c:pt>
                <c:pt idx="206">
                  <c:v>93</c:v>
                </c:pt>
                <c:pt idx="207">
                  <c:v>93</c:v>
                </c:pt>
                <c:pt idx="208">
                  <c:v>96</c:v>
                </c:pt>
                <c:pt idx="209">
                  <c:v>97</c:v>
                </c:pt>
                <c:pt idx="210">
                  <c:v>96</c:v>
                </c:pt>
                <c:pt idx="211">
                  <c:v>99</c:v>
                </c:pt>
                <c:pt idx="212">
                  <c:v>101</c:v>
                </c:pt>
                <c:pt idx="213">
                  <c:v>100</c:v>
                </c:pt>
                <c:pt idx="214">
                  <c:v>105</c:v>
                </c:pt>
                <c:pt idx="215">
                  <c:v>108</c:v>
                </c:pt>
                <c:pt idx="216">
                  <c:v>112</c:v>
                </c:pt>
                <c:pt idx="217">
                  <c:v>125</c:v>
                </c:pt>
                <c:pt idx="218">
                  <c:v>122</c:v>
                </c:pt>
                <c:pt idx="219">
                  <c:v>114</c:v>
                </c:pt>
                <c:pt idx="220">
                  <c:v>115</c:v>
                </c:pt>
                <c:pt idx="221">
                  <c:v>118</c:v>
                </c:pt>
                <c:pt idx="222">
                  <c:v>120</c:v>
                </c:pt>
                <c:pt idx="223">
                  <c:v>120</c:v>
                </c:pt>
                <c:pt idx="224">
                  <c:v>116</c:v>
                </c:pt>
                <c:pt idx="225">
                  <c:v>121</c:v>
                </c:pt>
                <c:pt idx="226">
                  <c:v>122</c:v>
                </c:pt>
                <c:pt idx="227">
                  <c:v>115</c:v>
                </c:pt>
                <c:pt idx="228">
                  <c:v>107</c:v>
                </c:pt>
                <c:pt idx="229">
                  <c:v>106</c:v>
                </c:pt>
                <c:pt idx="230">
                  <c:v>105</c:v>
                </c:pt>
                <c:pt idx="231">
                  <c:v>103</c:v>
                </c:pt>
                <c:pt idx="232">
                  <c:v>105</c:v>
                </c:pt>
                <c:pt idx="233">
                  <c:v>98</c:v>
                </c:pt>
                <c:pt idx="234">
                  <c:v>99</c:v>
                </c:pt>
                <c:pt idx="235">
                  <c:v>99</c:v>
                </c:pt>
                <c:pt idx="236">
                  <c:v>99</c:v>
                </c:pt>
                <c:pt idx="237">
                  <c:v>94</c:v>
                </c:pt>
                <c:pt idx="238">
                  <c:v>97</c:v>
                </c:pt>
                <c:pt idx="239">
                  <c:v>101</c:v>
                </c:pt>
                <c:pt idx="240">
                  <c:v>102</c:v>
                </c:pt>
                <c:pt idx="241">
                  <c:v>105</c:v>
                </c:pt>
                <c:pt idx="242">
                  <c:v>104</c:v>
                </c:pt>
                <c:pt idx="243">
                  <c:v>104</c:v>
                </c:pt>
                <c:pt idx="244">
                  <c:v>107</c:v>
                </c:pt>
                <c:pt idx="245">
                  <c:v>100</c:v>
                </c:pt>
                <c:pt idx="246">
                  <c:v>95</c:v>
                </c:pt>
                <c:pt idx="247">
                  <c:v>95</c:v>
                </c:pt>
                <c:pt idx="248">
                  <c:v>95</c:v>
                </c:pt>
                <c:pt idx="249">
                  <c:v>95</c:v>
                </c:pt>
                <c:pt idx="250">
                  <c:v>95</c:v>
                </c:pt>
                <c:pt idx="251">
                  <c:v>99</c:v>
                </c:pt>
              </c:numCache>
            </c:numRef>
          </c:val>
        </c:ser>
        <c:axId val="95967961"/>
        <c:axId val="61219"/>
      </c:areaChart>
      <c:catAx>
        <c:axId val="95967961"/>
        <c:scaling>
          <c:orientation val="minMax"/>
        </c:scaling>
        <c:delete val="0"/>
        <c:axPos val="b"/>
        <c:numFmt formatCode="[$-40C]DD/MM/YYYY" sourceLinked="1"/>
        <c:majorTickMark val="out"/>
        <c:minorTickMark val="none"/>
        <c:tickLblPos val="nextTo"/>
        <c:spPr>
          <a:ln w="9360">
            <a:solidFill>
              <a:srgbClr val="878787"/>
            </a:solidFill>
            <a:round/>
          </a:ln>
        </c:spPr>
        <c:txPr>
          <a:bodyPr/>
          <a:lstStyle/>
          <a:p>
            <a:pPr>
              <a:defRPr b="0" sz="800" spc="-1" strike="noStrike">
                <a:solidFill>
                  <a:srgbClr val="000000"/>
                </a:solidFill>
                <a:latin typeface="Arial"/>
                <a:ea typeface="DejaVu Sans"/>
              </a:defRPr>
            </a:pPr>
          </a:p>
        </c:txPr>
        <c:crossAx val="61219"/>
        <c:crosses val="autoZero"/>
        <c:auto val="1"/>
        <c:lblAlgn val="ctr"/>
        <c:lblOffset val="100"/>
      </c:catAx>
      <c:valAx>
        <c:axId val="61219"/>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b="0" sz="1000" spc="-1" strike="noStrike">
                <a:solidFill>
                  <a:srgbClr val="000000"/>
                </a:solidFill>
                <a:latin typeface="Arial"/>
                <a:ea typeface="DejaVu Sans"/>
              </a:defRPr>
            </a:pPr>
          </a:p>
        </c:txPr>
        <c:crossAx val="95967961"/>
        <c:crosses val="autoZero"/>
      </c:valAx>
      <c:spPr>
        <a:solidFill>
          <a:srgbClr val="ffffff"/>
        </a:solidFill>
        <a:ln>
          <a:noFill/>
        </a:ln>
      </c:spPr>
    </c:plotArea>
    <c:legend>
      <c:legendPos val="r"/>
      <c:layout>
        <c:manualLayout>
          <c:xMode val="edge"/>
          <c:yMode val="edge"/>
          <c:x val="0.936658944151427"/>
          <c:y val="0.413139087410665"/>
          <c:w val="0.0564921620822242"/>
          <c:h val="0.173596316404371"/>
        </c:manualLayout>
      </c:layout>
      <c:overlay val="0"/>
      <c:spPr>
        <a:noFill/>
        <a:ln>
          <a:noFill/>
        </a:ln>
      </c:spPr>
      <c:txPr>
        <a:bodyPr/>
        <a:lstStyle/>
        <a:p>
          <a:pPr>
            <a:defRPr b="0" sz="1000" spc="-1" strike="noStrike">
              <a:solidFill>
                <a:srgbClr val="000000"/>
              </a:solidFill>
              <a:latin typeface="Arial"/>
              <a:ea typeface="DejaVu Sans"/>
            </a:defRPr>
          </a:pPr>
        </a:p>
      </c:txPr>
    </c:legend>
    <c:plotVisOnly val="1"/>
    <c:dispBlanksAs val="zero"/>
  </c:chart>
  <c:spPr>
    <a:noFill/>
    <a:ln>
      <a:noFill/>
    </a:ln>
  </c:spPr>
</c:chartSpace>
</file>

<file path=ppt/charts/chart6.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1800" spc="-1" strike="noStrike">
                <a:solidFill>
                  <a:srgbClr val="000000"/>
                </a:solidFill>
                <a:latin typeface="Arial"/>
                <a:ea typeface="DejaVu Sans"/>
              </a:defRPr>
            </a:pPr>
            <a:r>
              <a:rPr b="1" sz="1800" spc="-1" strike="noStrike">
                <a:solidFill>
                  <a:srgbClr val="000000"/>
                </a:solidFill>
                <a:latin typeface="Arial"/>
                <a:ea typeface="DejaVu Sans"/>
              </a:rPr>
              <a:t>Nombre de décès Covid par semaine en Vaucluse en EHPAD et à l'hôpital</a:t>
            </a:r>
          </a:p>
        </c:rich>
      </c:tx>
      <c:layout>
        <c:manualLayout>
          <c:xMode val="edge"/>
          <c:yMode val="edge"/>
          <c:x val="0.077017302097688"/>
          <c:y val="0.0145798553144129"/>
        </c:manualLayout>
      </c:layout>
      <c:overlay val="0"/>
      <c:spPr>
        <a:noFill/>
        <a:ln>
          <a:noFill/>
        </a:ln>
      </c:spPr>
    </c:title>
    <c:autoTitleDeleted val="0"/>
    <c:plotArea>
      <c:barChart>
        <c:barDir val="col"/>
        <c:grouping val="stacked"/>
        <c:varyColors val="0"/>
        <c:ser>
          <c:idx val="0"/>
          <c:order val="0"/>
          <c:spPr>
            <a:solidFill>
              <a:srgbClr val="4f81bd"/>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ctr"/>
            <c:showLegendKey val="0"/>
            <c:showVal val="0"/>
            <c:showCatName val="0"/>
            <c:showSerName val="0"/>
            <c:showPercent val="0"/>
            <c:separator>; </c:separator>
            <c:showLeaderLines val="0"/>
          </c:dLbls>
          <c:cat>
            <c:strRef>
              <c:f>categories</c:f>
              <c:strCache>
                <c:ptCount val="38"/>
                <c:pt idx="0">
                  <c:v>Total 35</c:v>
                </c:pt>
                <c:pt idx="1">
                  <c:v>Total 36</c:v>
                </c:pt>
                <c:pt idx="2">
                  <c:v>Total 37</c:v>
                </c:pt>
                <c:pt idx="3">
                  <c:v>Total 38</c:v>
                </c:pt>
                <c:pt idx="4">
                  <c:v>Total 39</c:v>
                </c:pt>
                <c:pt idx="5">
                  <c:v>Total 40</c:v>
                </c:pt>
                <c:pt idx="6">
                  <c:v>Total 41</c:v>
                </c:pt>
                <c:pt idx="7">
                  <c:v>Total 42</c:v>
                </c:pt>
                <c:pt idx="8">
                  <c:v>Total 43</c:v>
                </c:pt>
                <c:pt idx="9">
                  <c:v>Total 44</c:v>
                </c:pt>
                <c:pt idx="10">
                  <c:v>Total 45</c:v>
                </c:pt>
                <c:pt idx="11">
                  <c:v>Total 46</c:v>
                </c:pt>
                <c:pt idx="12">
                  <c:v>Total 47</c:v>
                </c:pt>
                <c:pt idx="13">
                  <c:v>Total 48</c:v>
                </c:pt>
                <c:pt idx="14">
                  <c:v>Total 49</c:v>
                </c:pt>
                <c:pt idx="15">
                  <c:v>Total 50</c:v>
                </c:pt>
                <c:pt idx="16">
                  <c:v>Total 51</c:v>
                </c:pt>
                <c:pt idx="17">
                  <c:v>Total 52</c:v>
                </c:pt>
                <c:pt idx="18">
                  <c:v>Total 53</c:v>
                </c:pt>
                <c:pt idx="19">
                  <c:v>Total 1</c:v>
                </c:pt>
                <c:pt idx="20">
                  <c:v>Total 2</c:v>
                </c:pt>
                <c:pt idx="21">
                  <c:v>Total 3</c:v>
                </c:pt>
                <c:pt idx="22">
                  <c:v>Total 4</c:v>
                </c:pt>
                <c:pt idx="23">
                  <c:v>Total 5</c:v>
                </c:pt>
                <c:pt idx="24">
                  <c:v>Total 6</c:v>
                </c:pt>
                <c:pt idx="25">
                  <c:v>Total 7</c:v>
                </c:pt>
                <c:pt idx="26">
                  <c:v>Total 8</c:v>
                </c:pt>
                <c:pt idx="27">
                  <c:v>Total 9</c:v>
                </c:pt>
                <c:pt idx="28">
                  <c:v>Total 10</c:v>
                </c:pt>
                <c:pt idx="29">
                  <c:v>Total 11</c:v>
                </c:pt>
                <c:pt idx="30">
                  <c:v>Total 12</c:v>
                </c:pt>
                <c:pt idx="31">
                  <c:v>Total 13</c:v>
                </c:pt>
                <c:pt idx="32">
                  <c:v>Total 14</c:v>
                </c:pt>
                <c:pt idx="33">
                  <c:v>Total 15</c:v>
                </c:pt>
                <c:pt idx="34">
                  <c:v>Total 16</c:v>
                </c:pt>
                <c:pt idx="35">
                  <c:v>Total 17</c:v>
                </c:pt>
                <c:pt idx="36">
                  <c:v>Total 18</c:v>
                </c:pt>
                <c:pt idx="37">
                  <c:v>Total 19</c:v>
                </c:pt>
              </c:strCache>
            </c:strRef>
          </c:cat>
          <c:val>
            <c:numRef>
              <c:f>0</c:f>
              <c:numCache>
                <c:formatCode>General</c:formatCode>
                <c:ptCount val="38"/>
                <c:pt idx="0">
                  <c:v>1</c:v>
                </c:pt>
                <c:pt idx="1">
                  <c:v>3</c:v>
                </c:pt>
                <c:pt idx="2">
                  <c:v>5</c:v>
                </c:pt>
                <c:pt idx="3">
                  <c:v>3</c:v>
                </c:pt>
                <c:pt idx="4">
                  <c:v>8</c:v>
                </c:pt>
                <c:pt idx="5">
                  <c:v>5</c:v>
                </c:pt>
                <c:pt idx="6">
                  <c:v>4</c:v>
                </c:pt>
                <c:pt idx="7">
                  <c:v>9</c:v>
                </c:pt>
                <c:pt idx="8">
                  <c:v>21</c:v>
                </c:pt>
                <c:pt idx="9">
                  <c:v>44</c:v>
                </c:pt>
                <c:pt idx="10">
                  <c:v>51</c:v>
                </c:pt>
                <c:pt idx="11">
                  <c:v>55</c:v>
                </c:pt>
                <c:pt idx="12">
                  <c:v>49</c:v>
                </c:pt>
                <c:pt idx="13">
                  <c:v>39</c:v>
                </c:pt>
                <c:pt idx="14">
                  <c:v>26</c:v>
                </c:pt>
                <c:pt idx="15">
                  <c:v>27</c:v>
                </c:pt>
                <c:pt idx="16">
                  <c:v>23</c:v>
                </c:pt>
                <c:pt idx="17">
                  <c:v>25</c:v>
                </c:pt>
                <c:pt idx="18">
                  <c:v>19</c:v>
                </c:pt>
                <c:pt idx="19">
                  <c:v>19</c:v>
                </c:pt>
                <c:pt idx="20">
                  <c:v>24</c:v>
                </c:pt>
                <c:pt idx="21">
                  <c:v>27</c:v>
                </c:pt>
                <c:pt idx="22">
                  <c:v>38</c:v>
                </c:pt>
                <c:pt idx="23">
                  <c:v>30</c:v>
                </c:pt>
                <c:pt idx="24">
                  <c:v>22</c:v>
                </c:pt>
                <c:pt idx="25">
                  <c:v>22</c:v>
                </c:pt>
                <c:pt idx="26">
                  <c:v>16</c:v>
                </c:pt>
                <c:pt idx="27">
                  <c:v>27</c:v>
                </c:pt>
                <c:pt idx="28">
                  <c:v>21</c:v>
                </c:pt>
                <c:pt idx="29">
                  <c:v>14</c:v>
                </c:pt>
                <c:pt idx="30">
                  <c:v>24</c:v>
                </c:pt>
                <c:pt idx="31">
                  <c:v>13</c:v>
                </c:pt>
                <c:pt idx="32">
                  <c:v>13</c:v>
                </c:pt>
                <c:pt idx="33">
                  <c:v>22</c:v>
                </c:pt>
                <c:pt idx="34">
                  <c:v>25</c:v>
                </c:pt>
                <c:pt idx="35">
                  <c:v>16</c:v>
                </c:pt>
                <c:pt idx="36">
                  <c:v>15</c:v>
                </c:pt>
                <c:pt idx="37">
                  <c:v>17</c:v>
                </c:pt>
              </c:numCache>
            </c:numRef>
          </c:val>
        </c:ser>
        <c:ser>
          <c:idx val="1"/>
          <c:order val="1"/>
          <c:spPr>
            <a:solidFill>
              <a:srgbClr val="c0504d"/>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ctr"/>
            <c:showLegendKey val="0"/>
            <c:showVal val="0"/>
            <c:showCatName val="0"/>
            <c:showSerName val="0"/>
            <c:showPercent val="0"/>
            <c:separator>; </c:separator>
            <c:showLeaderLines val="0"/>
          </c:dLbls>
          <c:cat>
            <c:strRef>
              <c:f>categories</c:f>
              <c:strCache>
                <c:ptCount val="38"/>
                <c:pt idx="0">
                  <c:v>Total 35</c:v>
                </c:pt>
                <c:pt idx="1">
                  <c:v>Total 36</c:v>
                </c:pt>
                <c:pt idx="2">
                  <c:v>Total 37</c:v>
                </c:pt>
                <c:pt idx="3">
                  <c:v>Total 38</c:v>
                </c:pt>
                <c:pt idx="4">
                  <c:v>Total 39</c:v>
                </c:pt>
                <c:pt idx="5">
                  <c:v>Total 40</c:v>
                </c:pt>
                <c:pt idx="6">
                  <c:v>Total 41</c:v>
                </c:pt>
                <c:pt idx="7">
                  <c:v>Total 42</c:v>
                </c:pt>
                <c:pt idx="8">
                  <c:v>Total 43</c:v>
                </c:pt>
                <c:pt idx="9">
                  <c:v>Total 44</c:v>
                </c:pt>
                <c:pt idx="10">
                  <c:v>Total 45</c:v>
                </c:pt>
                <c:pt idx="11">
                  <c:v>Total 46</c:v>
                </c:pt>
                <c:pt idx="12">
                  <c:v>Total 47</c:v>
                </c:pt>
                <c:pt idx="13">
                  <c:v>Total 48</c:v>
                </c:pt>
                <c:pt idx="14">
                  <c:v>Total 49</c:v>
                </c:pt>
                <c:pt idx="15">
                  <c:v>Total 50</c:v>
                </c:pt>
                <c:pt idx="16">
                  <c:v>Total 51</c:v>
                </c:pt>
                <c:pt idx="17">
                  <c:v>Total 52</c:v>
                </c:pt>
                <c:pt idx="18">
                  <c:v>Total 53</c:v>
                </c:pt>
                <c:pt idx="19">
                  <c:v>Total 1</c:v>
                </c:pt>
                <c:pt idx="20">
                  <c:v>Total 2</c:v>
                </c:pt>
                <c:pt idx="21">
                  <c:v>Total 3</c:v>
                </c:pt>
                <c:pt idx="22">
                  <c:v>Total 4</c:v>
                </c:pt>
                <c:pt idx="23">
                  <c:v>Total 5</c:v>
                </c:pt>
                <c:pt idx="24">
                  <c:v>Total 6</c:v>
                </c:pt>
                <c:pt idx="25">
                  <c:v>Total 7</c:v>
                </c:pt>
                <c:pt idx="26">
                  <c:v>Total 8</c:v>
                </c:pt>
                <c:pt idx="27">
                  <c:v>Total 9</c:v>
                </c:pt>
                <c:pt idx="28">
                  <c:v>Total 10</c:v>
                </c:pt>
                <c:pt idx="29">
                  <c:v>Total 11</c:v>
                </c:pt>
                <c:pt idx="30">
                  <c:v>Total 12</c:v>
                </c:pt>
                <c:pt idx="31">
                  <c:v>Total 13</c:v>
                </c:pt>
                <c:pt idx="32">
                  <c:v>Total 14</c:v>
                </c:pt>
                <c:pt idx="33">
                  <c:v>Total 15</c:v>
                </c:pt>
                <c:pt idx="34">
                  <c:v>Total 16</c:v>
                </c:pt>
                <c:pt idx="35">
                  <c:v>Total 17</c:v>
                </c:pt>
                <c:pt idx="36">
                  <c:v>Total 18</c:v>
                </c:pt>
                <c:pt idx="37">
                  <c:v>Total 19</c:v>
                </c:pt>
              </c:strCache>
            </c:strRef>
          </c:cat>
          <c:val>
            <c:numRef>
              <c:f>1</c:f>
              <c:numCache>
                <c:formatCode>General</c:formatCode>
                <c:ptCount val="38"/>
                <c:pt idx="0">
                  <c:v/>
                </c:pt>
                <c:pt idx="1">
                  <c:v/>
                </c:pt>
                <c:pt idx="2">
                  <c:v/>
                </c:pt>
                <c:pt idx="3">
                  <c:v/>
                </c:pt>
                <c:pt idx="4">
                  <c:v/>
                </c:pt>
                <c:pt idx="5">
                  <c:v/>
                </c:pt>
                <c:pt idx="6">
                  <c:v>3</c:v>
                </c:pt>
                <c:pt idx="7">
                  <c:v>3</c:v>
                </c:pt>
                <c:pt idx="8">
                  <c:v>2</c:v>
                </c:pt>
                <c:pt idx="9">
                  <c:v>8</c:v>
                </c:pt>
                <c:pt idx="10">
                  <c:v>10</c:v>
                </c:pt>
                <c:pt idx="11">
                  <c:v>20</c:v>
                </c:pt>
                <c:pt idx="12">
                  <c:v>26</c:v>
                </c:pt>
                <c:pt idx="13">
                  <c:v>9</c:v>
                </c:pt>
                <c:pt idx="14">
                  <c:v>4</c:v>
                </c:pt>
                <c:pt idx="15">
                  <c:v>2</c:v>
                </c:pt>
                <c:pt idx="16">
                  <c:v>8</c:v>
                </c:pt>
                <c:pt idx="17">
                  <c:v>7</c:v>
                </c:pt>
                <c:pt idx="18">
                  <c:v>18</c:v>
                </c:pt>
                <c:pt idx="19">
                  <c:v>9</c:v>
                </c:pt>
                <c:pt idx="20">
                  <c:v>21</c:v>
                </c:pt>
                <c:pt idx="21">
                  <c:v>10</c:v>
                </c:pt>
                <c:pt idx="22">
                  <c:v>9</c:v>
                </c:pt>
                <c:pt idx="23">
                  <c:v>6</c:v>
                </c:pt>
                <c:pt idx="24">
                  <c:v/>
                </c:pt>
                <c:pt idx="25">
                  <c:v/>
                </c:pt>
                <c:pt idx="26">
                  <c:v>1</c:v>
                </c:pt>
                <c:pt idx="27">
                  <c:v>1</c:v>
                </c:pt>
                <c:pt idx="28">
                  <c:v/>
                </c:pt>
                <c:pt idx="29">
                  <c:v/>
                </c:pt>
                <c:pt idx="30">
                  <c:v/>
                </c:pt>
                <c:pt idx="31">
                  <c:v/>
                </c:pt>
                <c:pt idx="32">
                  <c:v/>
                </c:pt>
                <c:pt idx="33">
                  <c:v>1</c:v>
                </c:pt>
                <c:pt idx="34">
                  <c:v>1</c:v>
                </c:pt>
                <c:pt idx="35">
                  <c:v/>
                </c:pt>
                <c:pt idx="36">
                  <c:v/>
                </c:pt>
                <c:pt idx="37">
                  <c:v/>
                </c:pt>
              </c:numCache>
            </c:numRef>
          </c:val>
        </c:ser>
        <c:gapWidth val="150"/>
        <c:overlap val="100"/>
        <c:axId val="35238465"/>
        <c:axId val="51171136"/>
      </c:barChart>
      <c:catAx>
        <c:axId val="35238465"/>
        <c:scaling>
          <c:orientation val="minMax"/>
        </c:scaling>
        <c:delete val="0"/>
        <c:axPos val="b"/>
        <c:numFmt formatCode="[$-40C]DD/MM/YYYY" sourceLinked="1"/>
        <c:majorTickMark val="out"/>
        <c:minorTickMark val="none"/>
        <c:tickLblPos val="nextTo"/>
        <c:spPr>
          <a:ln w="9360">
            <a:solidFill>
              <a:srgbClr val="878787"/>
            </a:solidFill>
            <a:round/>
          </a:ln>
        </c:spPr>
        <c:txPr>
          <a:bodyPr/>
          <a:lstStyle/>
          <a:p>
            <a:pPr>
              <a:defRPr b="0" sz="1000" spc="-1" strike="noStrike">
                <a:solidFill>
                  <a:srgbClr val="000000"/>
                </a:solidFill>
                <a:latin typeface="Arial"/>
                <a:ea typeface="DejaVu Sans"/>
              </a:defRPr>
            </a:pPr>
          </a:p>
        </c:txPr>
        <c:crossAx val="51171136"/>
        <c:crosses val="autoZero"/>
        <c:auto val="1"/>
        <c:lblAlgn val="ctr"/>
        <c:lblOffset val="100"/>
      </c:catAx>
      <c:valAx>
        <c:axId val="51171136"/>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b="0" sz="1000" spc="-1" strike="noStrike">
                <a:solidFill>
                  <a:srgbClr val="000000"/>
                </a:solidFill>
                <a:latin typeface="Arial"/>
                <a:ea typeface="DejaVu Sans"/>
              </a:defRPr>
            </a:pPr>
          </a:p>
        </c:txPr>
        <c:crossAx val="35238465"/>
        <c:crosses val="autoZero"/>
      </c:valAx>
      <c:spPr>
        <a:solidFill>
          <a:srgbClr val="ffffff"/>
        </a:solidFill>
        <a:ln>
          <a:noFill/>
        </a:ln>
      </c:spPr>
    </c:plotArea>
    <c:plotVisOnly val="1"/>
    <c:dispBlanksAs val="gap"/>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fr-FR" sz="4400" spc="-1" strike="noStrike">
                <a:latin typeface="Arial"/>
              </a:rPr>
              <a:t>Cliquez pour déplacer la diapo</a:t>
            </a:r>
            <a:endParaRPr b="0" lang="fr-FR" sz="4400" spc="-1" strike="noStrike">
              <a:latin typeface="Arial"/>
            </a:endParaRPr>
          </a:p>
        </p:txBody>
      </p:sp>
      <p:sp>
        <p:nvSpPr>
          <p:cNvPr id="153"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154"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 </a:t>
            </a:r>
            <a:endParaRPr b="0" lang="fr-FR" sz="1400" spc="-1" strike="noStrike">
              <a:latin typeface="Times New Roman"/>
            </a:endParaRPr>
          </a:p>
        </p:txBody>
      </p:sp>
      <p:sp>
        <p:nvSpPr>
          <p:cNvPr id="155"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 </a:t>
            </a:r>
            <a:endParaRPr b="0" lang="fr-FR" sz="1400" spc="-1" strike="noStrike">
              <a:latin typeface="Times New Roman"/>
            </a:endParaRPr>
          </a:p>
        </p:txBody>
      </p:sp>
      <p:sp>
        <p:nvSpPr>
          <p:cNvPr id="156"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 </a:t>
            </a:r>
            <a:endParaRPr b="0" lang="fr-FR" sz="1400" spc="-1" strike="noStrike">
              <a:latin typeface="Times New Roman"/>
            </a:endParaRPr>
          </a:p>
        </p:txBody>
      </p:sp>
      <p:sp>
        <p:nvSpPr>
          <p:cNvPr id="157"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9D7C988C-6AE9-4825-A142-E0AD8CD89A68}" type="slidenum">
              <a:rPr b="0" lang="fr-FR" sz="1400" spc="-1" strike="noStrike">
                <a:latin typeface="Times New Roman"/>
              </a:rPr>
              <a:t>1</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PlaceHolder 1"/>
          <p:cNvSpPr>
            <a:spLocks noGrp="1"/>
          </p:cNvSpPr>
          <p:nvPr>
            <p:ph type="body"/>
          </p:nvPr>
        </p:nvSpPr>
        <p:spPr>
          <a:xfrm>
            <a:off x="756000" y="5078520"/>
            <a:ext cx="6026400" cy="4789800"/>
          </a:xfrm>
          <a:prstGeom prst="rect">
            <a:avLst/>
          </a:prstGeom>
        </p:spPr>
        <p:txBody>
          <a:bodyPr lIns="0" rIns="0" tIns="0" bIns="0">
            <a:noAutofit/>
          </a:bodyPr>
          <a:p>
            <a:endParaRPr b="0" lang="fr-FR" sz="2000" spc="-1" strike="noStrike">
              <a:latin typeface="Arial"/>
            </a:endParaRPr>
          </a:p>
        </p:txBody>
      </p:sp>
      <p:sp>
        <p:nvSpPr>
          <p:cNvPr id="500" name="CustomShape 2"/>
          <p:cNvSpPr/>
          <p:nvPr/>
        </p:nvSpPr>
        <p:spPr>
          <a:xfrm>
            <a:off x="4278960" y="10157400"/>
            <a:ext cx="3259440" cy="513000"/>
          </a:xfrm>
          <a:prstGeom prst="rect">
            <a:avLst/>
          </a:prstGeom>
          <a:noFill/>
          <a:ln>
            <a:noFill/>
          </a:ln>
        </p:spPr>
        <p:style>
          <a:lnRef idx="0"/>
          <a:fillRef idx="0"/>
          <a:effectRef idx="0"/>
          <a:fontRef idx="minor"/>
        </p:style>
        <p:txBody>
          <a:bodyPr lIns="0" rIns="0" tIns="0" bIns="0" anchor="b">
            <a:noAutofit/>
          </a:bodyPr>
          <a:p>
            <a:pPr>
              <a:lnSpc>
                <a:spcPct val="100000"/>
              </a:lnSpc>
            </a:pPr>
            <a:fld id="{BF644481-17F9-4477-8B8F-A9C941657ED1}" type="slidenum">
              <a:rPr b="0" lang="fr-FR" sz="1800" spc="-1" strike="noStrike">
                <a:solidFill>
                  <a:srgbClr val="000000"/>
                </a:solidFill>
                <a:latin typeface="+mn-lt"/>
                <a:ea typeface="+mn-ea"/>
              </a:rPr>
              <a:t>42</a:t>
            </a:fld>
            <a:endParaRPr b="0" lang="fr-FR" sz="18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PlaceHolder 1"/>
          <p:cNvSpPr>
            <a:spLocks noGrp="1"/>
          </p:cNvSpPr>
          <p:nvPr>
            <p:ph type="body"/>
          </p:nvPr>
        </p:nvSpPr>
        <p:spPr>
          <a:xfrm>
            <a:off x="756000" y="5078520"/>
            <a:ext cx="6026400" cy="4789800"/>
          </a:xfrm>
          <a:prstGeom prst="rect">
            <a:avLst/>
          </a:prstGeom>
        </p:spPr>
        <p:txBody>
          <a:bodyPr lIns="0" rIns="0" tIns="0" bIns="0">
            <a:noAutofit/>
          </a:bodyPr>
          <a:p>
            <a:endParaRPr b="0" lang="fr-FR" sz="2000" spc="-1" strike="noStrike">
              <a:latin typeface="Arial"/>
            </a:endParaRPr>
          </a:p>
        </p:txBody>
      </p:sp>
      <p:sp>
        <p:nvSpPr>
          <p:cNvPr id="502" name="CustomShape 2"/>
          <p:cNvSpPr/>
          <p:nvPr/>
        </p:nvSpPr>
        <p:spPr>
          <a:xfrm>
            <a:off x="4278960" y="10157400"/>
            <a:ext cx="3259440" cy="513000"/>
          </a:xfrm>
          <a:prstGeom prst="rect">
            <a:avLst/>
          </a:prstGeom>
          <a:noFill/>
          <a:ln>
            <a:noFill/>
          </a:ln>
        </p:spPr>
        <p:style>
          <a:lnRef idx="0"/>
          <a:fillRef idx="0"/>
          <a:effectRef idx="0"/>
          <a:fontRef idx="minor"/>
        </p:style>
        <p:txBody>
          <a:bodyPr lIns="0" rIns="0" tIns="0" bIns="0" anchor="b">
            <a:noAutofit/>
          </a:bodyPr>
          <a:p>
            <a:pPr>
              <a:lnSpc>
                <a:spcPct val="100000"/>
              </a:lnSpc>
            </a:pPr>
            <a:fld id="{E290E31A-47F6-4494-BE31-8715CB756B37}" type="slidenum">
              <a:rPr b="0" lang="fr-FR" sz="1800" spc="-1" strike="noStrike">
                <a:solidFill>
                  <a:srgbClr val="000000"/>
                </a:solidFill>
                <a:latin typeface="+mn-lt"/>
                <a:ea typeface="+mn-ea"/>
              </a:rPr>
              <a:t>&lt;numéro&gt;</a:t>
            </a:fld>
            <a:endParaRPr b="0" lang="fr-FR" sz="18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PlaceHolder 1"/>
          <p:cNvSpPr>
            <a:spLocks noGrp="1"/>
          </p:cNvSpPr>
          <p:nvPr>
            <p:ph type="body"/>
          </p:nvPr>
        </p:nvSpPr>
        <p:spPr>
          <a:xfrm>
            <a:off x="756000" y="5078520"/>
            <a:ext cx="6021720" cy="4785120"/>
          </a:xfrm>
          <a:prstGeom prst="rect">
            <a:avLst/>
          </a:prstGeom>
        </p:spPr>
        <p:txBody>
          <a:bodyPr lIns="0" rIns="0" tIns="0" bIns="0">
            <a:noAutofit/>
          </a:bodyPr>
          <a:p>
            <a:endParaRPr b="0" lang="fr-FR" sz="2000" spc="-1" strike="noStrike">
              <a:latin typeface="Arial"/>
            </a:endParaRPr>
          </a:p>
        </p:txBody>
      </p:sp>
      <p:sp>
        <p:nvSpPr>
          <p:cNvPr id="504" name="CustomShape 2"/>
          <p:cNvSpPr/>
          <p:nvPr/>
        </p:nvSpPr>
        <p:spPr>
          <a:xfrm>
            <a:off x="4278960" y="10157400"/>
            <a:ext cx="3254760" cy="508320"/>
          </a:xfrm>
          <a:prstGeom prst="rect">
            <a:avLst/>
          </a:prstGeom>
          <a:noFill/>
          <a:ln>
            <a:noFill/>
          </a:ln>
        </p:spPr>
        <p:style>
          <a:lnRef idx="0"/>
          <a:fillRef idx="0"/>
          <a:effectRef idx="0"/>
          <a:fontRef idx="minor"/>
        </p:style>
        <p:txBody>
          <a:bodyPr lIns="0" rIns="0" tIns="0" bIns="0" anchor="b">
            <a:noAutofit/>
          </a:bodyPr>
          <a:p>
            <a:pPr>
              <a:lnSpc>
                <a:spcPct val="100000"/>
              </a:lnSpc>
            </a:pPr>
            <a:fld id="{AD4877BB-434C-473F-B532-F647792D29C1}" type="slidenum">
              <a:rPr b="0" lang="fr-FR" sz="1800" spc="-1" strike="noStrike">
                <a:solidFill>
                  <a:srgbClr val="000000"/>
                </a:solidFill>
                <a:latin typeface="+mn-lt"/>
                <a:ea typeface="+mn-ea"/>
              </a:rPr>
              <a:t>&lt;numéro&gt;</a:t>
            </a:fld>
            <a:endParaRPr b="0" lang="fr-FR" sz="18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PlaceHolder 1"/>
          <p:cNvSpPr>
            <a:spLocks noGrp="1"/>
          </p:cNvSpPr>
          <p:nvPr>
            <p:ph type="body"/>
          </p:nvPr>
        </p:nvSpPr>
        <p:spPr>
          <a:xfrm>
            <a:off x="755640" y="5145120"/>
            <a:ext cx="6040800" cy="4202640"/>
          </a:xfrm>
          <a:prstGeom prst="rect">
            <a:avLst/>
          </a:prstGeom>
        </p:spPr>
        <p:txBody>
          <a:bodyPr lIns="0" rIns="0" tIns="0" bIns="0">
            <a:noAutofit/>
          </a:bodyPr>
          <a:p>
            <a:endParaRPr b="0" lang="fr-FR" sz="2000" spc="-1" strike="noStrike">
              <a:latin typeface="Arial"/>
            </a:endParaRPr>
          </a:p>
        </p:txBody>
      </p:sp>
      <p:sp>
        <p:nvSpPr>
          <p:cNvPr id="506" name="CustomShape 2"/>
          <p:cNvSpPr/>
          <p:nvPr/>
        </p:nvSpPr>
        <p:spPr>
          <a:xfrm>
            <a:off x="4281480" y="10155240"/>
            <a:ext cx="3269160" cy="52884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5235CA0-A944-4A25-98D3-02A1FE72754E}" type="slidenum">
              <a:rPr b="0" lang="fr-FR" sz="1400" spc="-1" strike="noStrike">
                <a:solidFill>
                  <a:srgbClr val="000000"/>
                </a:solidFill>
                <a:latin typeface="Times New Roman"/>
                <a:ea typeface="+mn-ea"/>
              </a:rPr>
              <a:t>&lt;numéro&gt;</a:t>
            </a:fld>
            <a:endParaRPr b="0" lang="fr-FR" sz="14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PlaceHolder 1"/>
          <p:cNvSpPr>
            <a:spLocks noGrp="1"/>
          </p:cNvSpPr>
          <p:nvPr>
            <p:ph type="body"/>
          </p:nvPr>
        </p:nvSpPr>
        <p:spPr>
          <a:xfrm>
            <a:off x="756000" y="5078520"/>
            <a:ext cx="6038280" cy="4801680"/>
          </a:xfrm>
          <a:prstGeom prst="rect">
            <a:avLst/>
          </a:prstGeom>
        </p:spPr>
        <p:txBody>
          <a:bodyPr lIns="0" rIns="0" tIns="0" bIns="0">
            <a:noAutofit/>
          </a:bodyPr>
          <a:p>
            <a:endParaRPr b="0" lang="fr-FR" sz="2000" spc="-1" strike="noStrike">
              <a:latin typeface="Arial"/>
            </a:endParaRPr>
          </a:p>
        </p:txBody>
      </p:sp>
      <p:sp>
        <p:nvSpPr>
          <p:cNvPr id="508" name="CustomShape 2"/>
          <p:cNvSpPr/>
          <p:nvPr/>
        </p:nvSpPr>
        <p:spPr>
          <a:xfrm>
            <a:off x="4278960" y="10157400"/>
            <a:ext cx="3271320" cy="524880"/>
          </a:xfrm>
          <a:prstGeom prst="rect">
            <a:avLst/>
          </a:prstGeom>
          <a:noFill/>
          <a:ln>
            <a:noFill/>
          </a:ln>
        </p:spPr>
        <p:style>
          <a:lnRef idx="0"/>
          <a:fillRef idx="0"/>
          <a:effectRef idx="0"/>
          <a:fontRef idx="minor"/>
        </p:style>
        <p:txBody>
          <a:bodyPr lIns="0" rIns="0" tIns="0" bIns="0" anchor="b">
            <a:noAutofit/>
          </a:bodyPr>
          <a:p>
            <a:pPr algn="r">
              <a:lnSpc>
                <a:spcPct val="100000"/>
              </a:lnSpc>
            </a:pPr>
            <a:fld id="{2C49605E-9179-4EE3-9BC6-F5E03FCA0AD4}" type="slidenum">
              <a:rPr b="0" lang="fr-FR" sz="1400" spc="-1" strike="noStrike">
                <a:solidFill>
                  <a:srgbClr val="000000"/>
                </a:solidFill>
                <a:latin typeface="Times New Roman"/>
                <a:ea typeface="+mn-ea"/>
              </a:rPr>
              <a:t>&lt;numéro&gt;</a:t>
            </a:fld>
            <a:endParaRPr b="0" lang="fr-FR" sz="14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PlaceHolder 1"/>
          <p:cNvSpPr>
            <a:spLocks noGrp="1"/>
          </p:cNvSpPr>
          <p:nvPr>
            <p:ph type="body"/>
          </p:nvPr>
        </p:nvSpPr>
        <p:spPr>
          <a:xfrm>
            <a:off x="756000" y="5078520"/>
            <a:ext cx="6039360" cy="4802760"/>
          </a:xfrm>
          <a:prstGeom prst="rect">
            <a:avLst/>
          </a:prstGeom>
        </p:spPr>
        <p:txBody>
          <a:bodyPr lIns="0" rIns="0" tIns="0" bIns="0">
            <a:noAutofit/>
          </a:bodyPr>
          <a:p>
            <a:endParaRPr b="0" lang="fr-FR" sz="2000" spc="-1" strike="noStrike">
              <a:latin typeface="Arial"/>
            </a:endParaRPr>
          </a:p>
        </p:txBody>
      </p:sp>
      <p:sp>
        <p:nvSpPr>
          <p:cNvPr id="496" name="CustomShape 2"/>
          <p:cNvSpPr/>
          <p:nvPr/>
        </p:nvSpPr>
        <p:spPr>
          <a:xfrm>
            <a:off x="4278960" y="10157400"/>
            <a:ext cx="3272400" cy="525960"/>
          </a:xfrm>
          <a:prstGeom prst="rect">
            <a:avLst/>
          </a:prstGeom>
          <a:noFill/>
          <a:ln>
            <a:noFill/>
          </a:ln>
        </p:spPr>
        <p:style>
          <a:lnRef idx="0"/>
          <a:fillRef idx="0"/>
          <a:effectRef idx="0"/>
          <a:fontRef idx="minor"/>
        </p:style>
        <p:txBody>
          <a:bodyPr lIns="0" rIns="0" tIns="0" bIns="0" anchor="b">
            <a:noAutofit/>
          </a:bodyPr>
          <a:p>
            <a:pPr algn="r">
              <a:lnSpc>
                <a:spcPct val="100000"/>
              </a:lnSpc>
            </a:pPr>
            <a:fld id="{E8734F19-779B-4A8A-8834-6FFFFB9C0A6B}" type="slidenum">
              <a:rPr b="0" lang="fr-FR" sz="1400" spc="-1" strike="noStrike">
                <a:solidFill>
                  <a:srgbClr val="000000"/>
                </a:solidFill>
                <a:latin typeface="Times New Roman"/>
                <a:ea typeface="+mn-ea"/>
              </a:rPr>
              <a:t>42</a:t>
            </a:fld>
            <a:endParaRPr b="0" lang="fr-FR" sz="14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PlaceHolder 1"/>
          <p:cNvSpPr>
            <a:spLocks noGrp="1"/>
          </p:cNvSpPr>
          <p:nvPr>
            <p:ph type="body"/>
          </p:nvPr>
        </p:nvSpPr>
        <p:spPr>
          <a:xfrm>
            <a:off x="755640" y="5078520"/>
            <a:ext cx="6019200" cy="4782600"/>
          </a:xfrm>
          <a:prstGeom prst="rect">
            <a:avLst/>
          </a:prstGeom>
        </p:spPr>
        <p:txBody>
          <a:bodyPr lIns="0" rIns="0" tIns="0" bIns="0">
            <a:noAutofit/>
          </a:bodyPr>
          <a:p>
            <a:endParaRPr b="0" lang="fr-FR" sz="2000" spc="-1" strike="noStrike">
              <a:latin typeface="Arial"/>
            </a:endParaRPr>
          </a:p>
        </p:txBody>
      </p:sp>
      <p:sp>
        <p:nvSpPr>
          <p:cNvPr id="498" name="CustomShape 2"/>
          <p:cNvSpPr/>
          <p:nvPr/>
        </p:nvSpPr>
        <p:spPr>
          <a:xfrm>
            <a:off x="4281480" y="10155240"/>
            <a:ext cx="3247560" cy="5058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77E089B-045D-433B-AFF9-87789651AFF7}" type="slidenum">
              <a:rPr b="0" lang="fr-FR" sz="1200" spc="-1" strike="noStrike">
                <a:solidFill>
                  <a:srgbClr val="000000"/>
                </a:solidFill>
                <a:latin typeface="+mn-lt"/>
                <a:ea typeface="+mn-ea"/>
              </a:rPr>
              <a:t>42</a:t>
            </a:fld>
            <a:endParaRPr b="0" lang="fr-FR"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15"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hyperlink" Target="https://docs.google.com/forms/d/e/1FAIpQLSe2DBQC3gyjctR5HevXRVRsn9jIrVuH7R_7wGO1XxX5n4uMkQ/viewform?usp=sf_link" TargetMode="External"/><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jpeg"/><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jpeg"/><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jpeg"/><Relationship Id="rId4"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jpe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jpeg"/><Relationship Id="rId3" Type="http://schemas.openxmlformats.org/officeDocument/2006/relationships/image" Target="../media/image59.jpeg"/><Relationship Id="rId4" Type="http://schemas.openxmlformats.org/officeDocument/2006/relationships/image" Target="../media/image60.png"/><Relationship Id="rId5"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jpeg"/><Relationship Id="rId3" Type="http://schemas.openxmlformats.org/officeDocument/2006/relationships/image" Target="../media/image63.jpeg"/><Relationship Id="rId4" Type="http://schemas.openxmlformats.org/officeDocument/2006/relationships/image" Target="../media/image64.png"/><Relationship Id="rId5"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jpeg"/><Relationship Id="rId3" Type="http://schemas.openxmlformats.org/officeDocument/2006/relationships/image" Target="../media/image67.png"/><Relationship Id="rId4"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image" Target="../media/image75.jpeg"/><Relationship Id="rId3" Type="http://schemas.openxmlformats.org/officeDocument/2006/relationships/image" Target="../media/image76.jpe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chart" Target="../charts/chart4.xml"/><Relationship Id="rId3"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image" Target="../media/image78.tif"/><Relationship Id="rId3"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hyperlink" Target="https://www.economie.gouv.fr/covid19-soutien-entreprises/aides-versees-fonds-solidarite" TargetMode="External"/><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5.png"/><Relationship Id="rId9" Type="http://schemas.openxmlformats.org/officeDocument/2006/relationships/image" Target="../media/image86.png"/><Relationship Id="rId10" Type="http://schemas.openxmlformats.org/officeDocument/2006/relationships/image" Target="../media/image87.png"/><Relationship Id="rId11" Type="http://schemas.openxmlformats.org/officeDocument/2006/relationships/image" Target="../media/image88.png"/><Relationship Id="rId1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89.png"/><Relationship Id="rId2" Type="http://schemas.openxmlformats.org/officeDocument/2006/relationships/image" Target="../media/image90.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chart" Target="../charts/chart5.xml"/><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chart" Target="../charts/chart6.xml"/><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158" name="CustomShape 1"/>
          <p:cNvSpPr/>
          <p:nvPr/>
        </p:nvSpPr>
        <p:spPr>
          <a:xfrm>
            <a:off x="4413960" y="476280"/>
            <a:ext cx="7710480" cy="5838120"/>
          </a:xfrm>
          <a:custGeom>
            <a:avLst/>
            <a:gdLst/>
            <a:ahLst/>
            <a:rect l="l" t="t" r="r" b="b"/>
            <a:pathLst>
              <a:path w="7778213" h="5905781">
                <a:moveTo>
                  <a:pt x="3727582" y="0"/>
                </a:moveTo>
                <a:lnTo>
                  <a:pt x="7778213" y="0"/>
                </a:lnTo>
                <a:lnTo>
                  <a:pt x="7778213" y="5905761"/>
                </a:lnTo>
                <a:lnTo>
                  <a:pt x="7485321" y="5905761"/>
                </a:lnTo>
                <a:lnTo>
                  <a:pt x="7485321" y="5905762"/>
                </a:lnTo>
                <a:lnTo>
                  <a:pt x="4228895" y="5905762"/>
                </a:lnTo>
                <a:lnTo>
                  <a:pt x="4228895" y="5905780"/>
                </a:lnTo>
                <a:lnTo>
                  <a:pt x="3936003" y="5905780"/>
                </a:lnTo>
                <a:lnTo>
                  <a:pt x="3936003" y="5905781"/>
                </a:lnTo>
                <a:lnTo>
                  <a:pt x="0" y="5905781"/>
                </a:lnTo>
                <a:lnTo>
                  <a:pt x="2796838" y="20"/>
                </a:lnTo>
                <a:lnTo>
                  <a:pt x="3089730" y="20"/>
                </a:lnTo>
                <a:lnTo>
                  <a:pt x="3089730" y="19"/>
                </a:lnTo>
                <a:lnTo>
                  <a:pt x="3434690" y="19"/>
                </a:lnTo>
                <a:lnTo>
                  <a:pt x="3434690" y="1"/>
                </a:lnTo>
                <a:lnTo>
                  <a:pt x="3727582" y="1"/>
                </a:lnTo>
                <a:close/>
              </a:path>
            </a:pathLst>
          </a:custGeom>
          <a:solidFill>
            <a:srgbClr val="b4b4b4">
              <a:alpha val="50000"/>
            </a:srgbClr>
          </a:solidFill>
          <a:ln w="25560">
            <a:noFill/>
          </a:ln>
        </p:spPr>
        <p:style>
          <a:lnRef idx="0"/>
          <a:fillRef idx="0"/>
          <a:effectRef idx="0"/>
          <a:fontRef idx="minor"/>
        </p:style>
      </p:sp>
      <p:sp>
        <p:nvSpPr>
          <p:cNvPr id="159" name="CustomShape 2"/>
          <p:cNvSpPr/>
          <p:nvPr/>
        </p:nvSpPr>
        <p:spPr>
          <a:xfrm>
            <a:off x="0" y="476280"/>
            <a:ext cx="6702120" cy="5838120"/>
          </a:xfrm>
          <a:custGeom>
            <a:avLst/>
            <a:gdLst/>
            <a:ahLst/>
            <a:rect l="l" t="t" r="r" b="b"/>
            <a:pathLst>
              <a:path w="6769978" h="5905761">
                <a:moveTo>
                  <a:pt x="0" y="0"/>
                </a:moveTo>
                <a:lnTo>
                  <a:pt x="6769978" y="0"/>
                </a:lnTo>
                <a:lnTo>
                  <a:pt x="3973138" y="5905761"/>
                </a:lnTo>
                <a:lnTo>
                  <a:pt x="0" y="5905761"/>
                </a:lnTo>
                <a:close/>
              </a:path>
            </a:pathLst>
          </a:custGeom>
          <a:solidFill>
            <a:srgbClr val="262626"/>
          </a:solidFill>
          <a:ln w="25560">
            <a:noFill/>
          </a:ln>
        </p:spPr>
        <p:style>
          <a:lnRef idx="0"/>
          <a:fillRef idx="0"/>
          <a:effectRef idx="0"/>
          <a:fontRef idx="minor"/>
        </p:style>
      </p:sp>
      <p:sp>
        <p:nvSpPr>
          <p:cNvPr id="160" name="CustomShape 3"/>
          <p:cNvSpPr/>
          <p:nvPr/>
        </p:nvSpPr>
        <p:spPr>
          <a:xfrm>
            <a:off x="841320" y="1655280"/>
            <a:ext cx="4156200" cy="1880280"/>
          </a:xfrm>
          <a:prstGeom prst="rect">
            <a:avLst/>
          </a:prstGeom>
          <a:noFill/>
          <a:ln>
            <a:noFill/>
          </a:ln>
        </p:spPr>
        <p:style>
          <a:lnRef idx="0"/>
          <a:fillRef idx="0"/>
          <a:effectRef idx="0"/>
          <a:fontRef idx="minor"/>
        </p:style>
      </p:sp>
      <p:sp>
        <p:nvSpPr>
          <p:cNvPr id="161" name="CustomShape 4"/>
          <p:cNvSpPr/>
          <p:nvPr/>
        </p:nvSpPr>
        <p:spPr>
          <a:xfrm>
            <a:off x="420120" y="4339440"/>
            <a:ext cx="3338280" cy="761400"/>
          </a:xfrm>
          <a:prstGeom prst="rect">
            <a:avLst/>
          </a:prstGeom>
          <a:noFill/>
          <a:ln>
            <a:noFill/>
          </a:ln>
        </p:spPr>
        <p:style>
          <a:lnRef idx="0"/>
          <a:fillRef idx="0"/>
          <a:effectRef idx="0"/>
          <a:fontRef idx="minor"/>
        </p:style>
        <p:txBody>
          <a:bodyPr lIns="90000" rIns="90000" tIns="45000" bIns="45000">
            <a:normAutofit fontScale="75000"/>
          </a:bodyPr>
          <a:p>
            <a:pPr>
              <a:lnSpc>
                <a:spcPct val="100000"/>
              </a:lnSpc>
              <a:spcBef>
                <a:spcPts val="1001"/>
              </a:spcBef>
            </a:pPr>
            <a:r>
              <a:rPr b="1" lang="fr-FR" sz="2400" spc="-1" strike="noStrike">
                <a:solidFill>
                  <a:srgbClr val="ffffff"/>
                </a:solidFill>
                <a:latin typeface="Arial"/>
                <a:ea typeface="DejaVu Sans"/>
              </a:rPr>
              <a:t>17 mai 2021 </a:t>
            </a:r>
            <a:endParaRPr b="0" lang="fr-FR" sz="2400" spc="-1" strike="noStrike">
              <a:latin typeface="Arial"/>
            </a:endParaRPr>
          </a:p>
          <a:p>
            <a:pPr>
              <a:lnSpc>
                <a:spcPct val="100000"/>
              </a:lnSpc>
              <a:spcBef>
                <a:spcPts val="1001"/>
              </a:spcBef>
            </a:pPr>
            <a:r>
              <a:rPr b="1" lang="fr-FR" sz="2400" spc="-1" strike="noStrike">
                <a:solidFill>
                  <a:srgbClr val="ffffff"/>
                </a:solidFill>
                <a:latin typeface="Arial"/>
                <a:ea typeface="DejaVu Sans"/>
              </a:rPr>
              <a:t>18 mai 2021</a:t>
            </a:r>
            <a:endParaRPr b="0" lang="fr-FR" sz="2400" spc="-1" strike="noStrike">
              <a:latin typeface="Arial"/>
            </a:endParaRPr>
          </a:p>
        </p:txBody>
      </p:sp>
      <p:pic>
        <p:nvPicPr>
          <p:cNvPr id="162" name="Picture 3" descr=""/>
          <p:cNvPicPr/>
          <p:nvPr/>
        </p:nvPicPr>
        <p:blipFill>
          <a:blip r:embed="rId1"/>
          <a:stretch/>
        </p:blipFill>
        <p:spPr>
          <a:xfrm>
            <a:off x="6224040" y="3744000"/>
            <a:ext cx="2738520" cy="2026080"/>
          </a:xfrm>
          <a:prstGeom prst="rect">
            <a:avLst/>
          </a:prstGeom>
          <a:ln>
            <a:noFill/>
          </a:ln>
        </p:spPr>
      </p:pic>
      <p:pic>
        <p:nvPicPr>
          <p:cNvPr id="163" name="Image 80" descr=""/>
          <p:cNvPicPr/>
          <p:nvPr/>
        </p:nvPicPr>
        <p:blipFill>
          <a:blip r:embed="rId2"/>
          <a:stretch/>
        </p:blipFill>
        <p:spPr>
          <a:xfrm>
            <a:off x="7920000" y="694440"/>
            <a:ext cx="2872800" cy="2385000"/>
          </a:xfrm>
          <a:prstGeom prst="rect">
            <a:avLst/>
          </a:prstGeom>
          <a:ln>
            <a:noFill/>
          </a:ln>
        </p:spPr>
      </p:pic>
      <p:sp>
        <p:nvSpPr>
          <p:cNvPr id="164" name="CustomShape 5"/>
          <p:cNvSpPr/>
          <p:nvPr/>
        </p:nvSpPr>
        <p:spPr>
          <a:xfrm>
            <a:off x="420120" y="864000"/>
            <a:ext cx="4699080" cy="171612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200" spc="-1" strike="noStrike">
                <a:solidFill>
                  <a:srgbClr val="ffffff"/>
                </a:solidFill>
                <a:latin typeface="Arial"/>
                <a:ea typeface="DejaVu Sans"/>
              </a:rPr>
              <a:t> </a:t>
            </a:r>
            <a:r>
              <a:rPr b="0" lang="fr-FR" sz="3200" spc="-1" strike="noStrike">
                <a:solidFill>
                  <a:srgbClr val="ffffff"/>
                </a:solidFill>
                <a:latin typeface="Arial"/>
                <a:ea typeface="DejaVu Sans"/>
              </a:rPr>
              <a:t>Comité départemental de suivi de la situation sanitaire</a:t>
            </a:r>
            <a:endParaRPr b="0" lang="fr-FR" sz="3200" spc="-1" strike="noStrike">
              <a:latin typeface="Arial"/>
            </a:endParaRPr>
          </a:p>
        </p:txBody>
      </p:sp>
      <p:pic>
        <p:nvPicPr>
          <p:cNvPr id="165" name="Image 87" descr=""/>
          <p:cNvPicPr/>
          <p:nvPr/>
        </p:nvPicPr>
        <p:blipFill>
          <a:blip r:embed="rId3"/>
          <a:stretch/>
        </p:blipFill>
        <p:spPr>
          <a:xfrm>
            <a:off x="9513000" y="3557160"/>
            <a:ext cx="2038680" cy="230652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1"/>
          <p:cNvSpPr/>
          <p:nvPr/>
        </p:nvSpPr>
        <p:spPr>
          <a:xfrm>
            <a:off x="72000" y="72000"/>
            <a:ext cx="4236840" cy="1932840"/>
          </a:xfrm>
          <a:prstGeom prst="rect">
            <a:avLst/>
          </a:prstGeom>
          <a:solidFill>
            <a:srgbClr val="595959"/>
          </a:solidFill>
          <a:ln w="25560">
            <a:noFill/>
          </a:ln>
        </p:spPr>
        <p:style>
          <a:lnRef idx="0"/>
          <a:fillRef idx="0"/>
          <a:effectRef idx="0"/>
          <a:fontRef idx="minor"/>
        </p:style>
      </p:sp>
      <p:sp>
        <p:nvSpPr>
          <p:cNvPr id="216" name="CustomShape 2"/>
          <p:cNvSpPr/>
          <p:nvPr/>
        </p:nvSpPr>
        <p:spPr>
          <a:xfrm>
            <a:off x="144000" y="288000"/>
            <a:ext cx="4078800" cy="1644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Calibri Light"/>
                <a:ea typeface="DejaVu Sans"/>
              </a:rPr>
              <a:t>Activité de la cellule territoriale d’appui à l’isolement (CTAI)</a:t>
            </a:r>
            <a:endParaRPr b="0" lang="fr-FR" sz="3600" spc="-1" strike="noStrike">
              <a:latin typeface="Arial"/>
            </a:endParaRPr>
          </a:p>
        </p:txBody>
      </p:sp>
      <p:sp>
        <p:nvSpPr>
          <p:cNvPr id="217" name="CustomShape 3"/>
          <p:cNvSpPr/>
          <p:nvPr/>
        </p:nvSpPr>
        <p:spPr>
          <a:xfrm>
            <a:off x="5297040" y="622080"/>
            <a:ext cx="8649000" cy="4993200"/>
          </a:xfrm>
          <a:prstGeom prst="rect">
            <a:avLst/>
          </a:prstGeom>
          <a:noFill/>
          <a:ln>
            <a:noFill/>
          </a:ln>
        </p:spPr>
        <p:style>
          <a:lnRef idx="0"/>
          <a:fillRef idx="0"/>
          <a:effectRef idx="0"/>
          <a:fontRef idx="minor"/>
        </p:style>
      </p:sp>
      <p:sp>
        <p:nvSpPr>
          <p:cNvPr id="218" name="CustomShape 4"/>
          <p:cNvSpPr/>
          <p:nvPr/>
        </p:nvSpPr>
        <p:spPr>
          <a:xfrm>
            <a:off x="558720" y="4250160"/>
            <a:ext cx="3578400" cy="1150920"/>
          </a:xfrm>
          <a:prstGeom prst="rect">
            <a:avLst/>
          </a:prstGeom>
          <a:noFill/>
          <a:ln>
            <a:noFill/>
          </a:ln>
        </p:spPr>
        <p:style>
          <a:lnRef idx="0"/>
          <a:fillRef idx="0"/>
          <a:effectRef idx="0"/>
          <a:fontRef idx="minor"/>
        </p:style>
      </p:sp>
      <p:sp>
        <p:nvSpPr>
          <p:cNvPr id="219" name="CustomShape 5"/>
          <p:cNvSpPr/>
          <p:nvPr/>
        </p:nvSpPr>
        <p:spPr>
          <a:xfrm>
            <a:off x="72000" y="2232000"/>
            <a:ext cx="4236840" cy="3949560"/>
          </a:xfrm>
          <a:prstGeom prst="rect">
            <a:avLst/>
          </a:prstGeom>
          <a:solidFill>
            <a:srgbClr val="4f81bd">
              <a:alpha val="95000"/>
            </a:srgbClr>
          </a:solidFill>
          <a:ln w="25560">
            <a:noFill/>
          </a:ln>
        </p:spPr>
        <p:style>
          <a:lnRef idx="0"/>
          <a:fillRef idx="0"/>
          <a:effectRef idx="0"/>
          <a:fontRef idx="minor"/>
        </p:style>
      </p:sp>
      <p:sp>
        <p:nvSpPr>
          <p:cNvPr id="220" name="CustomShape 6"/>
          <p:cNvSpPr/>
          <p:nvPr/>
        </p:nvSpPr>
        <p:spPr>
          <a:xfrm>
            <a:off x="144000" y="2454120"/>
            <a:ext cx="4164840" cy="315072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fr-FR" sz="1800" spc="-1" strike="noStrike">
                <a:solidFill>
                  <a:srgbClr val="ffffff"/>
                </a:solidFill>
                <a:latin typeface="Calibri Light"/>
                <a:ea typeface="DejaVu Sans"/>
              </a:rPr>
              <a:t>L’isolement des personnes positives et de leurs cas contacts est au cœur de la stratégie « </a:t>
            </a:r>
            <a:r>
              <a:rPr b="0" i="1" lang="fr-FR" sz="1800" spc="-1" strike="noStrike">
                <a:solidFill>
                  <a:srgbClr val="ffffff"/>
                </a:solidFill>
                <a:latin typeface="Calibri Light"/>
                <a:ea typeface="DejaVu Sans"/>
              </a:rPr>
              <a:t>Tester - Alerter- Protéger</a:t>
            </a:r>
            <a:r>
              <a:rPr b="0" lang="fr-FR" sz="1800" spc="-1" strike="noStrike">
                <a:solidFill>
                  <a:srgbClr val="ffffff"/>
                </a:solidFill>
                <a:latin typeface="Calibri Light"/>
                <a:ea typeface="DejaVu Sans"/>
              </a:rPr>
              <a:t> » .</a:t>
            </a: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800" spc="-1" strike="noStrike">
                <a:solidFill>
                  <a:srgbClr val="ffffff"/>
                </a:solidFill>
                <a:latin typeface="Calibri Light"/>
                <a:ea typeface="DejaVu Sans"/>
              </a:rPr>
              <a:t>L’accompagnement social, matériel et psychologique des personnes dans l’isolement est assuré, dans chaque département, par une cellule territoriale d’appui à l’isolement.</a:t>
            </a: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800" spc="-1" strike="noStrike">
                <a:solidFill>
                  <a:srgbClr val="ffffff"/>
                </a:solidFill>
                <a:latin typeface="Calibri Light"/>
                <a:ea typeface="DejaVu Sans"/>
              </a:rPr>
              <a:t>Dans le Vaucluse, cette plate-forme est déléguée à l’association « Entraide Pierre Valdo ».</a:t>
            </a:r>
            <a:endParaRPr b="0" lang="fr-FR" sz="1800" spc="-1" strike="noStrike">
              <a:latin typeface="Arial"/>
            </a:endParaRPr>
          </a:p>
        </p:txBody>
      </p:sp>
      <p:pic>
        <p:nvPicPr>
          <p:cNvPr id="221" name="" descr=""/>
          <p:cNvPicPr/>
          <p:nvPr/>
        </p:nvPicPr>
        <p:blipFill>
          <a:blip r:embed="rId1"/>
          <a:stretch/>
        </p:blipFill>
        <p:spPr>
          <a:xfrm>
            <a:off x="5832000" y="3960000"/>
            <a:ext cx="4988880" cy="2806200"/>
          </a:xfrm>
          <a:prstGeom prst="rect">
            <a:avLst/>
          </a:prstGeom>
          <a:ln>
            <a:noFill/>
          </a:ln>
        </p:spPr>
      </p:pic>
      <p:pic>
        <p:nvPicPr>
          <p:cNvPr id="222" name="" descr=""/>
          <p:cNvPicPr/>
          <p:nvPr/>
        </p:nvPicPr>
        <p:blipFill>
          <a:blip r:embed="rId2"/>
          <a:stretch/>
        </p:blipFill>
        <p:spPr>
          <a:xfrm>
            <a:off x="4940280" y="144000"/>
            <a:ext cx="6721920" cy="368028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466200" y="588960"/>
            <a:ext cx="3348720" cy="3886200"/>
          </a:xfrm>
          <a:prstGeom prst="rect">
            <a:avLst/>
          </a:prstGeom>
          <a:solidFill>
            <a:srgbClr val="595959"/>
          </a:solidFill>
          <a:ln w="25560">
            <a:noFill/>
          </a:ln>
        </p:spPr>
        <p:style>
          <a:lnRef idx="0"/>
          <a:fillRef idx="0"/>
          <a:effectRef idx="0"/>
          <a:fontRef idx="minor"/>
        </p:style>
      </p:sp>
      <p:sp>
        <p:nvSpPr>
          <p:cNvPr id="224" name="CustomShape 2"/>
          <p:cNvSpPr/>
          <p:nvPr/>
        </p:nvSpPr>
        <p:spPr>
          <a:xfrm>
            <a:off x="466200" y="731520"/>
            <a:ext cx="3348720" cy="3171960"/>
          </a:xfrm>
          <a:prstGeom prst="rect">
            <a:avLst/>
          </a:prstGeom>
          <a:noFill/>
          <a:ln>
            <a:noFill/>
          </a:ln>
        </p:spPr>
        <p:style>
          <a:lnRef idx="0"/>
          <a:fillRef idx="0"/>
          <a:effectRef idx="0"/>
          <a:fontRef idx="minor"/>
        </p:style>
      </p:sp>
      <p:sp>
        <p:nvSpPr>
          <p:cNvPr id="225" name="CustomShape 3"/>
          <p:cNvSpPr/>
          <p:nvPr/>
        </p:nvSpPr>
        <p:spPr>
          <a:xfrm>
            <a:off x="466200" y="4577400"/>
            <a:ext cx="3348720" cy="191448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d9d9d9"/>
                </a:solidFill>
                <a:latin typeface="Arial"/>
                <a:ea typeface="DejaVu Sans"/>
              </a:rPr>
              <a:t>Comité départemental de suivi de la situation sanitaire </a:t>
            </a:r>
            <a:endParaRPr b="0" lang="fr-FR" sz="1800" spc="-1" strike="noStrike">
              <a:latin typeface="Arial"/>
            </a:endParaRPr>
          </a:p>
          <a:p>
            <a:pPr>
              <a:lnSpc>
                <a:spcPct val="100000"/>
              </a:lnSpc>
            </a:pPr>
            <a:r>
              <a:rPr b="0" lang="fr-FR" sz="1800" spc="-1" strike="noStrike">
                <a:solidFill>
                  <a:srgbClr val="d9d9d9"/>
                </a:solidFill>
                <a:latin typeface="Arial"/>
                <a:ea typeface="DejaVu Sans"/>
              </a:rPr>
              <a:t>29 &amp; 30 mars 2021</a:t>
            </a:r>
            <a:endParaRPr b="0" lang="fr-FR" sz="1800" spc="-1" strike="noStrike">
              <a:latin typeface="Arial"/>
            </a:endParaRPr>
          </a:p>
        </p:txBody>
      </p:sp>
      <p:sp>
        <p:nvSpPr>
          <p:cNvPr id="226" name="CustomShape 4"/>
          <p:cNvSpPr/>
          <p:nvPr/>
        </p:nvSpPr>
        <p:spPr>
          <a:xfrm>
            <a:off x="3960000" y="588960"/>
            <a:ext cx="7707600" cy="5902920"/>
          </a:xfrm>
          <a:prstGeom prst="rect">
            <a:avLst/>
          </a:prstGeom>
          <a:solidFill>
            <a:srgbClr val="808080">
              <a:alpha val="20000"/>
            </a:srgbClr>
          </a:solidFill>
          <a:ln w="25560">
            <a:noFill/>
          </a:ln>
        </p:spPr>
        <p:style>
          <a:lnRef idx="0"/>
          <a:fillRef idx="0"/>
          <a:effectRef idx="0"/>
          <a:fontRef idx="minor"/>
        </p:style>
      </p:sp>
      <p:sp>
        <p:nvSpPr>
          <p:cNvPr id="227" name="CustomShape 5"/>
          <p:cNvSpPr/>
          <p:nvPr/>
        </p:nvSpPr>
        <p:spPr>
          <a:xfrm>
            <a:off x="3960000" y="588960"/>
            <a:ext cx="7707600" cy="590292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Situation en milieu scolaire</a:t>
            </a:r>
            <a:endParaRPr b="0" lang="fr-FR" sz="5400" spc="-1" strike="noStrike">
              <a:latin typeface="Arial"/>
            </a:endParaRPr>
          </a:p>
        </p:txBody>
      </p:sp>
      <p:pic>
        <p:nvPicPr>
          <p:cNvPr id="228" name="Image 80" descr=""/>
          <p:cNvPicPr/>
          <p:nvPr/>
        </p:nvPicPr>
        <p:blipFill>
          <a:blip r:embed="rId1"/>
          <a:stretch/>
        </p:blipFill>
        <p:spPr>
          <a:xfrm>
            <a:off x="0" y="0"/>
            <a:ext cx="588600" cy="486720"/>
          </a:xfrm>
          <a:prstGeom prst="rect">
            <a:avLst/>
          </a:prstGeom>
          <a:ln>
            <a:noFill/>
          </a:ln>
        </p:spPr>
      </p:pic>
      <p:pic>
        <p:nvPicPr>
          <p:cNvPr id="229" name="Image 87" descr=""/>
          <p:cNvPicPr/>
          <p:nvPr/>
        </p:nvPicPr>
        <p:blipFill>
          <a:blip r:embed="rId2"/>
          <a:stretch/>
        </p:blipFill>
        <p:spPr>
          <a:xfrm>
            <a:off x="7140600" y="4488480"/>
            <a:ext cx="1346400" cy="152388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466200" y="874440"/>
            <a:ext cx="3371040" cy="33318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31" name="CustomShape 2"/>
          <p:cNvSpPr/>
          <p:nvPr/>
        </p:nvSpPr>
        <p:spPr>
          <a:xfrm>
            <a:off x="466200" y="4393080"/>
            <a:ext cx="3371040" cy="193680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oAutofit/>
          </a:bodyPr>
          <a:p>
            <a:pPr>
              <a:lnSpc>
                <a:spcPct val="100000"/>
              </a:lnSpc>
            </a:pPr>
            <a:r>
              <a:rPr b="0" lang="fr-FR" sz="1800" spc="-1" strike="noStrike">
                <a:solidFill>
                  <a:srgbClr val="000000"/>
                </a:solidFill>
                <a:latin typeface="Arial"/>
                <a:ea typeface="DejaVu Sans"/>
              </a:rPr>
              <a:t>Fermetures de classes</a:t>
            </a:r>
            <a:endParaRPr b="0" lang="fr-FR" sz="1800" spc="-1" strike="noStrike">
              <a:latin typeface="Arial"/>
            </a:endParaRPr>
          </a:p>
        </p:txBody>
      </p:sp>
      <p:sp>
        <p:nvSpPr>
          <p:cNvPr id="232" name="CustomShape 3"/>
          <p:cNvSpPr/>
          <p:nvPr/>
        </p:nvSpPr>
        <p:spPr>
          <a:xfrm>
            <a:off x="695520" y="1369800"/>
            <a:ext cx="2808360" cy="478080"/>
          </a:xfrm>
          <a:prstGeom prst="rect">
            <a:avLst/>
          </a:prstGeom>
          <a:noFill/>
          <a:ln>
            <a:noFill/>
          </a:ln>
        </p:spPr>
        <p:style>
          <a:lnRef idx="0"/>
          <a:fillRef idx="0"/>
          <a:effectRef idx="0"/>
          <a:fontRef idx="minor"/>
        </p:style>
        <p:txBody>
          <a:bodyPr lIns="90000" rIns="90000" tIns="45000" bIns="45000">
            <a:noAutofit/>
          </a:bodyPr>
          <a:p>
            <a:pPr algn="ctr">
              <a:lnSpc>
                <a:spcPct val="90000"/>
              </a:lnSpc>
            </a:pPr>
            <a:r>
              <a:rPr b="0" lang="fr-FR" sz="5400" spc="-1" strike="noStrike">
                <a:solidFill>
                  <a:srgbClr val="e7e6e6"/>
                </a:solidFill>
                <a:latin typeface="Arial"/>
                <a:ea typeface="DejaVu Sans"/>
              </a:rPr>
              <a:t>Milieu scolaire</a:t>
            </a:r>
            <a:endParaRPr b="0" lang="fr-FR" sz="5400" spc="-1" strike="noStrike">
              <a:latin typeface="Arial"/>
            </a:endParaRPr>
          </a:p>
        </p:txBody>
      </p:sp>
      <p:sp>
        <p:nvSpPr>
          <p:cNvPr id="233" name="CustomShape 4"/>
          <p:cNvSpPr/>
          <p:nvPr/>
        </p:nvSpPr>
        <p:spPr>
          <a:xfrm>
            <a:off x="4032000" y="779760"/>
            <a:ext cx="7975800" cy="58212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fr-FR" sz="1800" spc="-1" strike="noStrike">
                <a:solidFill>
                  <a:srgbClr val="000000"/>
                </a:solidFill>
                <a:latin typeface="Arial"/>
                <a:ea typeface="DejaVu Sans"/>
              </a:rPr>
              <a:t>21 classes sont fermées dans le département :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234" name="CustomShape 5"/>
          <p:cNvSpPr/>
          <p:nvPr/>
        </p:nvSpPr>
        <p:spPr>
          <a:xfrm>
            <a:off x="466200" y="4783320"/>
            <a:ext cx="3735000" cy="880560"/>
          </a:xfrm>
          <a:prstGeom prst="rect">
            <a:avLst/>
          </a:prstGeom>
          <a:noFill/>
          <a:ln>
            <a:noFill/>
          </a:ln>
        </p:spPr>
        <p:style>
          <a:lnRef idx="0"/>
          <a:fillRef idx="0"/>
          <a:effectRef idx="0"/>
          <a:fontRef idx="minor"/>
        </p:style>
      </p:sp>
      <p:sp>
        <p:nvSpPr>
          <p:cNvPr id="235" name="CustomShape 6"/>
          <p:cNvSpPr/>
          <p:nvPr/>
        </p:nvSpPr>
        <p:spPr>
          <a:xfrm>
            <a:off x="4032000" y="1482120"/>
            <a:ext cx="7607880" cy="371160"/>
          </a:xfrm>
          <a:prstGeom prst="rect">
            <a:avLst/>
          </a:prstGeom>
          <a:noFill/>
          <a:ln>
            <a:noFill/>
          </a:ln>
        </p:spPr>
        <p:style>
          <a:lnRef idx="0"/>
          <a:fillRef idx="0"/>
          <a:effectRef idx="0"/>
          <a:fontRef idx="minor"/>
        </p:style>
      </p:sp>
      <p:sp>
        <p:nvSpPr>
          <p:cNvPr id="236" name="CustomShape 7"/>
          <p:cNvSpPr/>
          <p:nvPr/>
        </p:nvSpPr>
        <p:spPr>
          <a:xfrm>
            <a:off x="466200" y="4602960"/>
            <a:ext cx="3371040" cy="1455840"/>
          </a:xfrm>
          <a:prstGeom prst="rect">
            <a:avLst/>
          </a:prstGeom>
          <a:noFill/>
          <a:ln>
            <a:noFill/>
          </a:ln>
        </p:spPr>
        <p:style>
          <a:lnRef idx="0"/>
          <a:fillRef idx="0"/>
          <a:effectRef idx="0"/>
          <a:fontRef idx="minor"/>
        </p:style>
      </p:sp>
      <p:pic>
        <p:nvPicPr>
          <p:cNvPr id="237" name="Image 80" descr=""/>
          <p:cNvPicPr/>
          <p:nvPr/>
        </p:nvPicPr>
        <p:blipFill>
          <a:blip r:embed="rId1"/>
          <a:stretch/>
        </p:blipFill>
        <p:spPr>
          <a:xfrm>
            <a:off x="0" y="0"/>
            <a:ext cx="595440" cy="493560"/>
          </a:xfrm>
          <a:prstGeom prst="rect">
            <a:avLst/>
          </a:prstGeom>
          <a:ln>
            <a:noFill/>
          </a:ln>
        </p:spPr>
      </p:pic>
      <p:graphicFrame>
        <p:nvGraphicFramePr>
          <p:cNvPr id="238" name="Table 8"/>
          <p:cNvGraphicFramePr/>
          <p:nvPr/>
        </p:nvGraphicFramePr>
        <p:xfrm>
          <a:off x="4032000" y="1262160"/>
          <a:ext cx="3326400" cy="2720160"/>
        </p:xfrm>
        <a:graphic>
          <a:graphicData uri="http://schemas.openxmlformats.org/drawingml/2006/table">
            <a:tbl>
              <a:tblPr/>
              <a:tblGrid>
                <a:gridCol w="1364400"/>
                <a:gridCol w="919800"/>
                <a:gridCol w="1042560"/>
              </a:tblGrid>
              <a:tr h="247320">
                <a:tc>
                  <a:txBody>
                    <a:bodyPr lIns="9360" rIns="9360">
                      <a:noAutofit/>
                    </a:bodyPr>
                    <a:p>
                      <a:pPr>
                        <a:lnSpc>
                          <a:spcPct val="100000"/>
                        </a:lnSpc>
                      </a:pPr>
                      <a:r>
                        <a:rPr b="0" lang="fr-FR" sz="1100" spc="-1" strike="noStrike">
                          <a:solidFill>
                            <a:srgbClr val="000000"/>
                          </a:solidFill>
                          <a:latin typeface="Arial"/>
                          <a:ea typeface="DejaVu Sans"/>
                        </a:rPr>
                        <a:t>EPPU J. Curie</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CE1</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Cavaillon</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EEPU</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CE1</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Mondragon</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EEPU P. Cezanne</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CE1</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Sarrians</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EEPU J. Moulin B</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CE1/CE2</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Cavaillon</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EEPU Maillaude</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CE2</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Sorgues</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EEPU Scheppler</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CE2</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Avignon</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EPPU</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CE2/CM</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Richerenches</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EEPU Gd Cyprès B </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CM1</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Avignon</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EEPU St Roch</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CM2</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Avignon</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EMPU M. Ripert</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CP/CE1</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Monteux</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EPPU La Calade</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GS</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Cavaillon</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graphicFrame>
        <p:nvGraphicFramePr>
          <p:cNvPr id="239" name="Table 9"/>
          <p:cNvGraphicFramePr/>
          <p:nvPr/>
        </p:nvGraphicFramePr>
        <p:xfrm>
          <a:off x="7527240" y="1317960"/>
          <a:ext cx="4065120" cy="2705040"/>
        </p:xfrm>
        <a:graphic>
          <a:graphicData uri="http://schemas.openxmlformats.org/drawingml/2006/table">
            <a:tbl>
              <a:tblPr/>
              <a:tblGrid>
                <a:gridCol w="1998360"/>
                <a:gridCol w="1033560"/>
                <a:gridCol w="1033560"/>
              </a:tblGrid>
              <a:tr h="247320">
                <a:tc>
                  <a:txBody>
                    <a:bodyPr lIns="9360" rIns="9360">
                      <a:noAutofit/>
                    </a:bodyPr>
                    <a:p>
                      <a:pPr>
                        <a:lnSpc>
                          <a:spcPct val="100000"/>
                        </a:lnSpc>
                      </a:pPr>
                      <a:r>
                        <a:rPr b="0" lang="fr-FR" sz="1100" spc="-1" strike="noStrike">
                          <a:solidFill>
                            <a:srgbClr val="000000"/>
                          </a:solidFill>
                          <a:latin typeface="Arial"/>
                          <a:ea typeface="DejaVu Sans"/>
                        </a:rPr>
                        <a:t>Clg A. Frank</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6°7</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Morières</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Clg JH Fabre</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304</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Carpentras</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Lycée CDG</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206</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Apt</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79160">
                <a:tc>
                  <a:txBody>
                    <a:bodyPr lIns="9360" rIns="9360">
                      <a:noAutofit/>
                    </a:bodyPr>
                    <a:p>
                      <a:pPr>
                        <a:lnSpc>
                          <a:spcPct val="100000"/>
                        </a:lnSpc>
                      </a:pPr>
                      <a:r>
                        <a:rPr b="0" lang="fr-FR" sz="1100" spc="-1" strike="noStrike">
                          <a:solidFill>
                            <a:srgbClr val="000000"/>
                          </a:solidFill>
                          <a:latin typeface="Arial"/>
                          <a:ea typeface="DejaVu Sans"/>
                        </a:rPr>
                        <a:t>Lycée Dauphin</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TSTMG</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Cavaillon</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Lycée Domaine Eguilles</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BTS1</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Vedène</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Lycée Mistral</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PRIEP</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Avignon</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Lycée Pila</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102</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Carpentras</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Lycée R. Char</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1ASSP</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Avignon</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Lycée R. Char</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TG1</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Avignon</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7320">
                <a:tc>
                  <a:txBody>
                    <a:bodyPr lIns="9360" rIns="9360">
                      <a:noAutofit/>
                    </a:bodyPr>
                    <a:p>
                      <a:pPr>
                        <a:lnSpc>
                          <a:spcPct val="100000"/>
                        </a:lnSpc>
                      </a:pPr>
                      <a:r>
                        <a:rPr b="0" lang="fr-FR" sz="1100" spc="-1" strike="noStrike">
                          <a:solidFill>
                            <a:srgbClr val="000000"/>
                          </a:solidFill>
                          <a:latin typeface="Arial"/>
                          <a:ea typeface="DejaVu Sans"/>
                        </a:rPr>
                        <a:t>Lycée St Joseph</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T4</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9360" rIns="9360">
                      <a:noAutofit/>
                    </a:bodyPr>
                    <a:p>
                      <a:pPr>
                        <a:lnSpc>
                          <a:spcPct val="100000"/>
                        </a:lnSpc>
                      </a:pPr>
                      <a:r>
                        <a:rPr b="0" lang="fr-FR" sz="1100" spc="-1" strike="noStrike">
                          <a:solidFill>
                            <a:srgbClr val="000000"/>
                          </a:solidFill>
                          <a:latin typeface="Arial"/>
                          <a:ea typeface="DejaVu Sans"/>
                        </a:rPr>
                        <a:t>Avignon</a:t>
                      </a:r>
                      <a:endParaRPr b="0" lang="fr-FR"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466200" y="874440"/>
            <a:ext cx="3371040" cy="33318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41" name="CustomShape 2"/>
          <p:cNvSpPr/>
          <p:nvPr/>
        </p:nvSpPr>
        <p:spPr>
          <a:xfrm>
            <a:off x="466200" y="4393080"/>
            <a:ext cx="3371040" cy="193680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242" name="CustomShape 3"/>
          <p:cNvSpPr/>
          <p:nvPr/>
        </p:nvSpPr>
        <p:spPr>
          <a:xfrm>
            <a:off x="695520" y="1369800"/>
            <a:ext cx="2808360" cy="478080"/>
          </a:xfrm>
          <a:prstGeom prst="rect">
            <a:avLst/>
          </a:prstGeom>
          <a:noFill/>
          <a:ln>
            <a:noFill/>
          </a:ln>
        </p:spPr>
        <p:style>
          <a:lnRef idx="0"/>
          <a:fillRef idx="0"/>
          <a:effectRef idx="0"/>
          <a:fontRef idx="minor"/>
        </p:style>
        <p:txBody>
          <a:bodyPr lIns="90000" rIns="90000" tIns="45000" bIns="45000">
            <a:noAutofit/>
          </a:bodyPr>
          <a:p>
            <a:pPr algn="ctr">
              <a:lnSpc>
                <a:spcPct val="90000"/>
              </a:lnSpc>
            </a:pPr>
            <a:r>
              <a:rPr b="0" lang="fr-FR" sz="5400" spc="-1" strike="noStrike">
                <a:solidFill>
                  <a:srgbClr val="e7e6e6"/>
                </a:solidFill>
                <a:latin typeface="Arial"/>
                <a:ea typeface="DejaVu Sans"/>
              </a:rPr>
              <a:t>Milieu scolaire</a:t>
            </a:r>
            <a:endParaRPr b="0" lang="fr-FR" sz="5400" spc="-1" strike="noStrike">
              <a:latin typeface="Arial"/>
            </a:endParaRPr>
          </a:p>
        </p:txBody>
      </p:sp>
      <p:sp>
        <p:nvSpPr>
          <p:cNvPr id="243" name="CustomShape 4"/>
          <p:cNvSpPr/>
          <p:nvPr/>
        </p:nvSpPr>
        <p:spPr>
          <a:xfrm>
            <a:off x="4032000" y="779760"/>
            <a:ext cx="7975800" cy="5821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1800" spc="-1" strike="noStrike">
                <a:solidFill>
                  <a:srgbClr val="000000"/>
                </a:solidFill>
                <a:latin typeface="Arial"/>
                <a:ea typeface="DejaVu Sans"/>
              </a:rPr>
              <a:t>Protocole sanitaire en vigueur au 1</a:t>
            </a:r>
            <a:r>
              <a:rPr b="1" lang="fr-FR" sz="1800" spc="-1" strike="noStrike" baseline="30000">
                <a:solidFill>
                  <a:srgbClr val="000000"/>
                </a:solidFill>
                <a:latin typeface="Arial"/>
                <a:ea typeface="DejaVu Sans"/>
              </a:rPr>
              <a:t>er</a:t>
            </a:r>
            <a:r>
              <a:rPr b="1" lang="fr-FR" sz="1800" spc="-1" strike="noStrike">
                <a:solidFill>
                  <a:srgbClr val="000000"/>
                </a:solidFill>
                <a:latin typeface="Arial"/>
                <a:ea typeface="DejaVu Sans"/>
              </a:rPr>
              <a:t> mai: </a:t>
            </a:r>
            <a:endParaRPr b="0" lang="fr-FR" sz="1800" spc="-1" strike="noStrike">
              <a:latin typeface="Arial"/>
            </a:endParaRPr>
          </a:p>
          <a:p>
            <a:pPr marL="285840" indent="-282960">
              <a:lnSpc>
                <a:spcPct val="100000"/>
              </a:lnSpc>
              <a:buClr>
                <a:srgbClr val="000000"/>
              </a:buClr>
              <a:buFont typeface="StarSymbol"/>
              <a:buChar char="-"/>
            </a:pPr>
            <a:r>
              <a:rPr b="0" lang="fr-FR" sz="1800" spc="-1" strike="noStrike">
                <a:solidFill>
                  <a:srgbClr val="000000"/>
                </a:solidFill>
                <a:latin typeface="Arial"/>
                <a:ea typeface="DejaVu Sans"/>
              </a:rPr>
              <a:t>Dans les écoles et établissements scolaires, la survenue d’un cas confirmé déclaré parmi les élèves conduit à la fermeture dans les meilleurs délais de la classe concernée. </a:t>
            </a:r>
            <a:endParaRPr b="0" lang="fr-FR" sz="1800" spc="-1" strike="noStrike">
              <a:latin typeface="Arial"/>
            </a:endParaRPr>
          </a:p>
          <a:p>
            <a:pPr lvl="1" marL="743040" indent="-282960">
              <a:lnSpc>
                <a:spcPct val="100000"/>
              </a:lnSpc>
              <a:buClr>
                <a:srgbClr val="000000"/>
              </a:buClr>
              <a:buFont typeface="StarSymbol"/>
              <a:buChar char="-"/>
            </a:pPr>
            <a:r>
              <a:rPr b="0" lang="fr-FR" sz="1800" spc="-1" strike="noStrike">
                <a:solidFill>
                  <a:srgbClr val="000000"/>
                </a:solidFill>
                <a:latin typeface="Arial"/>
                <a:ea typeface="DejaVu Sans"/>
              </a:rPr>
              <a:t>Pour les élèves de maternelle contacts à risque, le retour à l’école peut se faire au bout de 7 jours, sans qu’un test ne soit réalisé et en l’absence de fièvre. </a:t>
            </a:r>
            <a:endParaRPr b="0" lang="fr-FR" sz="1800" spc="-1" strike="noStrike">
              <a:latin typeface="Arial"/>
            </a:endParaRPr>
          </a:p>
          <a:p>
            <a:pPr lvl="1" marL="743040" indent="-282960">
              <a:lnSpc>
                <a:spcPct val="100000"/>
              </a:lnSpc>
              <a:buClr>
                <a:srgbClr val="000000"/>
              </a:buClr>
              <a:buFont typeface="StarSymbol"/>
              <a:buChar char="-"/>
            </a:pPr>
            <a:r>
              <a:rPr b="0" lang="fr-FR" sz="1800" spc="-1" strike="noStrike">
                <a:solidFill>
                  <a:srgbClr val="000000"/>
                </a:solidFill>
                <a:latin typeface="Arial"/>
                <a:ea typeface="DejaVu Sans"/>
              </a:rPr>
              <a:t>Pour les personnels, les élèves d’élémentaire et pour les élèves du second degré, le retour à l’école ne peut se faire qu’après obtention d’un résultat de test négatif réalisé au bout du 7 jours.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Arial"/>
                <a:ea typeface="DejaVu Sans"/>
              </a:rPr>
              <a:t>EPS : </a:t>
            </a:r>
            <a:endParaRPr b="0" lang="fr-FR" sz="1800" spc="-1" strike="noStrike">
              <a:latin typeface="Arial"/>
            </a:endParaRPr>
          </a:p>
          <a:p>
            <a:pPr>
              <a:lnSpc>
                <a:spcPct val="100000"/>
              </a:lnSpc>
            </a:pPr>
            <a:r>
              <a:rPr b="1" lang="fr-FR" sz="1800" spc="-1" strike="noStrike">
                <a:solidFill>
                  <a:srgbClr val="000000"/>
                </a:solidFill>
                <a:latin typeface="Arial"/>
                <a:ea typeface="DejaVu Sans"/>
              </a:rPr>
              <a:t>Les cours d’EPS peuvent reprendre en intérieur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Arial"/>
                <a:ea typeface="DejaVu Sans"/>
              </a:rPr>
              <a:t>Autotests : </a:t>
            </a:r>
            <a:endParaRPr b="0" lang="fr-FR" sz="1800" spc="-1" strike="noStrike">
              <a:latin typeface="Arial"/>
            </a:endParaRPr>
          </a:p>
          <a:p>
            <a:pPr>
              <a:lnSpc>
                <a:spcPct val="100000"/>
              </a:lnSpc>
            </a:pPr>
            <a:r>
              <a:rPr b="0" lang="fr-FR" sz="1800" spc="-1" strike="noStrike">
                <a:solidFill>
                  <a:srgbClr val="000000"/>
                </a:solidFill>
                <a:latin typeface="Arial"/>
                <a:ea typeface="DejaVu Sans"/>
              </a:rPr>
              <a:t>Les autotests sont en cours de déploiement dans les circonscriptions et les établissements du second degré.</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Arial"/>
                <a:ea typeface="DejaVu Sans"/>
              </a:rPr>
              <a:t>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244" name="CustomShape 5"/>
          <p:cNvSpPr/>
          <p:nvPr/>
        </p:nvSpPr>
        <p:spPr>
          <a:xfrm>
            <a:off x="466200" y="4783320"/>
            <a:ext cx="3735000" cy="880560"/>
          </a:xfrm>
          <a:prstGeom prst="rect">
            <a:avLst/>
          </a:prstGeom>
          <a:noFill/>
          <a:ln>
            <a:noFill/>
          </a:ln>
        </p:spPr>
        <p:style>
          <a:lnRef idx="0"/>
          <a:fillRef idx="0"/>
          <a:effectRef idx="0"/>
          <a:fontRef idx="minor"/>
        </p:style>
      </p:sp>
      <p:sp>
        <p:nvSpPr>
          <p:cNvPr id="245" name="CustomShape 6"/>
          <p:cNvSpPr/>
          <p:nvPr/>
        </p:nvSpPr>
        <p:spPr>
          <a:xfrm>
            <a:off x="4032000" y="1482120"/>
            <a:ext cx="7607880" cy="371160"/>
          </a:xfrm>
          <a:prstGeom prst="rect">
            <a:avLst/>
          </a:prstGeom>
          <a:noFill/>
          <a:ln>
            <a:noFill/>
          </a:ln>
        </p:spPr>
        <p:style>
          <a:lnRef idx="0"/>
          <a:fillRef idx="0"/>
          <a:effectRef idx="0"/>
          <a:fontRef idx="minor"/>
        </p:style>
      </p:sp>
      <p:sp>
        <p:nvSpPr>
          <p:cNvPr id="246" name="CustomShape 7"/>
          <p:cNvSpPr/>
          <p:nvPr/>
        </p:nvSpPr>
        <p:spPr>
          <a:xfrm>
            <a:off x="466200" y="4602960"/>
            <a:ext cx="3371040" cy="1455840"/>
          </a:xfrm>
          <a:prstGeom prst="rect">
            <a:avLst/>
          </a:prstGeom>
          <a:noFill/>
          <a:ln>
            <a:noFill/>
          </a:ln>
        </p:spPr>
        <p:style>
          <a:lnRef idx="0"/>
          <a:fillRef idx="0"/>
          <a:effectRef idx="0"/>
          <a:fontRef idx="minor"/>
        </p:style>
      </p:sp>
      <p:pic>
        <p:nvPicPr>
          <p:cNvPr id="247" name="Image 80" descr=""/>
          <p:cNvPicPr/>
          <p:nvPr/>
        </p:nvPicPr>
        <p:blipFill>
          <a:blip r:embed="rId1"/>
          <a:stretch/>
        </p:blipFill>
        <p:spPr>
          <a:xfrm>
            <a:off x="0" y="0"/>
            <a:ext cx="595440" cy="49356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303120" y="558360"/>
            <a:ext cx="3366360" cy="3327120"/>
          </a:xfrm>
          <a:prstGeom prst="rect">
            <a:avLst/>
          </a:prstGeom>
          <a:solidFill>
            <a:srgbClr val="595959"/>
          </a:solidFill>
          <a:ln w="25560">
            <a:noFill/>
          </a:ln>
        </p:spPr>
        <p:style>
          <a:lnRef idx="0"/>
          <a:fillRef idx="0"/>
          <a:effectRef idx="0"/>
          <a:fontRef idx="minor"/>
        </p:style>
      </p:sp>
      <p:sp>
        <p:nvSpPr>
          <p:cNvPr id="249" name="CustomShape 2"/>
          <p:cNvSpPr/>
          <p:nvPr/>
        </p:nvSpPr>
        <p:spPr>
          <a:xfrm>
            <a:off x="360000" y="4328640"/>
            <a:ext cx="3366360" cy="1932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1800" spc="-1" strike="noStrike">
                <a:solidFill>
                  <a:srgbClr val="ffffff"/>
                </a:solidFill>
                <a:latin typeface="Arial"/>
                <a:ea typeface="DejaVu Sans"/>
              </a:rPr>
              <a:t>Reprise de la campagne de dépistage et déploiement des auto-test </a:t>
            </a:r>
            <a:endParaRPr b="0" lang="fr-FR" sz="1800" spc="-1" strike="noStrike">
              <a:latin typeface="Arial"/>
            </a:endParaRPr>
          </a:p>
        </p:txBody>
      </p:sp>
      <p:sp>
        <p:nvSpPr>
          <p:cNvPr id="250" name="CustomShape 3"/>
          <p:cNvSpPr/>
          <p:nvPr/>
        </p:nvSpPr>
        <p:spPr>
          <a:xfrm>
            <a:off x="695520" y="1369800"/>
            <a:ext cx="2803680" cy="473400"/>
          </a:xfrm>
          <a:prstGeom prst="rect">
            <a:avLst/>
          </a:prstGeom>
          <a:noFill/>
          <a:ln>
            <a:noFill/>
          </a:ln>
        </p:spPr>
        <p:style>
          <a:lnRef idx="0"/>
          <a:fillRef idx="0"/>
          <a:effectRef idx="0"/>
          <a:fontRef idx="minor"/>
        </p:style>
        <p:txBody>
          <a:bodyPr lIns="90000" rIns="90000" tIns="45000" bIns="45000">
            <a:noAutofit/>
          </a:bodyPr>
          <a:p>
            <a:pPr algn="ctr">
              <a:lnSpc>
                <a:spcPct val="90000"/>
              </a:lnSpc>
            </a:pPr>
            <a:r>
              <a:rPr b="0" lang="fr-FR" sz="5400" spc="-1" strike="noStrike">
                <a:solidFill>
                  <a:srgbClr val="e7e6e6"/>
                </a:solidFill>
                <a:latin typeface="Arial"/>
                <a:ea typeface="DejaVu Sans"/>
              </a:rPr>
              <a:t>Milieu scolaire</a:t>
            </a:r>
            <a:endParaRPr b="0" lang="fr-FR" sz="5400" spc="-1" strike="noStrike">
              <a:latin typeface="Arial"/>
            </a:endParaRPr>
          </a:p>
        </p:txBody>
      </p:sp>
      <p:sp>
        <p:nvSpPr>
          <p:cNvPr id="251" name="CustomShape 4"/>
          <p:cNvSpPr/>
          <p:nvPr/>
        </p:nvSpPr>
        <p:spPr>
          <a:xfrm>
            <a:off x="3888720" y="479880"/>
            <a:ext cx="8132760" cy="275364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fr-FR" sz="2000" spc="-1" strike="noStrike">
                <a:solidFill>
                  <a:srgbClr val="000000"/>
                </a:solidFill>
                <a:latin typeface="Arial"/>
                <a:ea typeface="DejaVu Sans"/>
              </a:rPr>
              <a:t>Dépistages en milieu scolaire : </a:t>
            </a:r>
            <a:endParaRPr b="0" lang="fr-FR" sz="2000" spc="-1" strike="noStrike">
              <a:latin typeface="Arial"/>
            </a:endParaRPr>
          </a:p>
          <a:p>
            <a:pPr algn="just">
              <a:lnSpc>
                <a:spcPct val="100000"/>
              </a:lnSpc>
            </a:pPr>
            <a:endParaRPr b="0" lang="fr-FR" sz="2000" spc="-1" strike="noStrike">
              <a:latin typeface="Arial"/>
            </a:endParaRPr>
          </a:p>
          <a:p>
            <a:pPr marL="343080" indent="-340560" algn="just">
              <a:lnSpc>
                <a:spcPct val="100000"/>
              </a:lnSpc>
              <a:buClr>
                <a:srgbClr val="000000"/>
              </a:buClr>
              <a:buFont typeface="Arial"/>
              <a:buChar char="•"/>
            </a:pPr>
            <a:r>
              <a:rPr b="0" lang="fr-FR" sz="2000" spc="-1" strike="noStrike">
                <a:solidFill>
                  <a:srgbClr val="000000"/>
                </a:solidFill>
                <a:latin typeface="Arial"/>
                <a:ea typeface="DejaVu Sans"/>
              </a:rPr>
              <a:t>école Marcel Pagnol (Valréas), </a:t>
            </a:r>
            <a:endParaRPr b="0" lang="fr-FR" sz="2000" spc="-1" strike="noStrike">
              <a:latin typeface="Arial"/>
            </a:endParaRPr>
          </a:p>
          <a:p>
            <a:pPr marL="343080" indent="-340560" algn="just">
              <a:lnSpc>
                <a:spcPct val="100000"/>
              </a:lnSpc>
              <a:buClr>
                <a:srgbClr val="000000"/>
              </a:buClr>
              <a:buFont typeface="Arial"/>
              <a:buChar char="•"/>
            </a:pPr>
            <a:r>
              <a:rPr b="0" lang="fr-FR" sz="2000" spc="-1" strike="noStrike">
                <a:solidFill>
                  <a:srgbClr val="000000"/>
                </a:solidFill>
                <a:latin typeface="Arial"/>
                <a:ea typeface="DejaVu Sans"/>
              </a:rPr>
              <a:t>école Pierre Augier (Pertuis), </a:t>
            </a:r>
            <a:endParaRPr b="0" lang="fr-FR" sz="2000" spc="-1" strike="noStrike">
              <a:latin typeface="Arial"/>
            </a:endParaRPr>
          </a:p>
          <a:p>
            <a:pPr marL="343080" indent="-340560" algn="just">
              <a:lnSpc>
                <a:spcPct val="100000"/>
              </a:lnSpc>
              <a:buClr>
                <a:srgbClr val="000000"/>
              </a:buClr>
              <a:buFont typeface="Arial"/>
              <a:buChar char="•"/>
            </a:pPr>
            <a:r>
              <a:rPr b="0" lang="fr-FR" sz="2000" spc="-1" strike="noStrike">
                <a:solidFill>
                  <a:srgbClr val="000000"/>
                </a:solidFill>
                <a:latin typeface="Arial"/>
                <a:ea typeface="DejaVu Sans"/>
              </a:rPr>
              <a:t>Collège Frédéric Mistral (Avignon)</a:t>
            </a:r>
            <a:endParaRPr b="0" lang="fr-FR" sz="2000" spc="-1" strike="noStrike">
              <a:latin typeface="Arial"/>
            </a:endParaRPr>
          </a:p>
          <a:p>
            <a:pPr marL="343080" indent="-340560" algn="just">
              <a:lnSpc>
                <a:spcPct val="100000"/>
              </a:lnSpc>
              <a:buClr>
                <a:srgbClr val="000000"/>
              </a:buClr>
              <a:buFont typeface="Arial"/>
              <a:buChar char="•"/>
            </a:pPr>
            <a:r>
              <a:rPr b="0" lang="fr-FR" sz="2000" spc="-1" strike="noStrike">
                <a:solidFill>
                  <a:srgbClr val="000000"/>
                </a:solidFill>
                <a:latin typeface="Arial"/>
                <a:ea typeface="DejaVu Sans"/>
              </a:rPr>
              <a:t>Lycée Frédéric Mistral</a:t>
            </a:r>
            <a:endParaRPr b="0" lang="fr-FR" sz="2000" spc="-1" strike="noStrike">
              <a:latin typeface="Arial"/>
            </a:endParaRPr>
          </a:p>
          <a:p>
            <a:pPr algn="just">
              <a:lnSpc>
                <a:spcPct val="100000"/>
              </a:lnSpc>
            </a:pPr>
            <a:endParaRPr b="0" lang="fr-FR" sz="2000" spc="-1" strike="noStrike">
              <a:latin typeface="Arial"/>
            </a:endParaRPr>
          </a:p>
          <a:p>
            <a:pPr>
              <a:lnSpc>
                <a:spcPct val="100000"/>
              </a:lnSpc>
            </a:pPr>
            <a:endParaRPr b="0" lang="fr-FR" sz="2000" spc="-1" strike="noStrike">
              <a:latin typeface="Arial"/>
            </a:endParaRPr>
          </a:p>
          <a:p>
            <a:pPr>
              <a:lnSpc>
                <a:spcPct val="100000"/>
              </a:lnSpc>
            </a:pPr>
            <a:endParaRPr b="0" lang="fr-FR" sz="2000" spc="-1" strike="noStrike">
              <a:latin typeface="Arial"/>
            </a:endParaRPr>
          </a:p>
          <a:p>
            <a:pPr>
              <a:lnSpc>
                <a:spcPct val="100000"/>
              </a:lnSpc>
            </a:pPr>
            <a:endParaRPr b="0" lang="fr-FR" sz="2000" spc="-1" strike="noStrike">
              <a:latin typeface="Arial"/>
            </a:endParaRPr>
          </a:p>
          <a:p>
            <a:pPr>
              <a:lnSpc>
                <a:spcPct val="100000"/>
              </a:lnSpc>
            </a:pPr>
            <a:endParaRPr b="0" lang="fr-FR" sz="2000" spc="-1" strike="noStrike">
              <a:latin typeface="Arial"/>
            </a:endParaRPr>
          </a:p>
          <a:p>
            <a:pPr>
              <a:lnSpc>
                <a:spcPct val="100000"/>
              </a:lnSpc>
            </a:pPr>
            <a:endParaRPr b="0" lang="fr-FR" sz="2000" spc="-1" strike="noStrike">
              <a:latin typeface="Arial"/>
            </a:endParaRPr>
          </a:p>
        </p:txBody>
      </p:sp>
      <p:sp>
        <p:nvSpPr>
          <p:cNvPr id="252" name="CustomShape 5"/>
          <p:cNvSpPr/>
          <p:nvPr/>
        </p:nvSpPr>
        <p:spPr>
          <a:xfrm>
            <a:off x="466200" y="4783320"/>
            <a:ext cx="3730320" cy="875880"/>
          </a:xfrm>
          <a:prstGeom prst="rect">
            <a:avLst/>
          </a:prstGeom>
          <a:noFill/>
          <a:ln>
            <a:noFill/>
          </a:ln>
        </p:spPr>
        <p:style>
          <a:lnRef idx="0"/>
          <a:fillRef idx="0"/>
          <a:effectRef idx="0"/>
          <a:fontRef idx="minor"/>
        </p:style>
      </p:sp>
      <p:sp>
        <p:nvSpPr>
          <p:cNvPr id="253" name="CustomShape 6"/>
          <p:cNvSpPr/>
          <p:nvPr/>
        </p:nvSpPr>
        <p:spPr>
          <a:xfrm>
            <a:off x="4032000" y="1482120"/>
            <a:ext cx="7603200" cy="366480"/>
          </a:xfrm>
          <a:prstGeom prst="rect">
            <a:avLst/>
          </a:prstGeom>
          <a:noFill/>
          <a:ln>
            <a:noFill/>
          </a:ln>
        </p:spPr>
        <p:style>
          <a:lnRef idx="0"/>
          <a:fillRef idx="0"/>
          <a:effectRef idx="0"/>
          <a:fontRef idx="minor"/>
        </p:style>
      </p:sp>
      <p:sp>
        <p:nvSpPr>
          <p:cNvPr id="254" name="CustomShape 7"/>
          <p:cNvSpPr/>
          <p:nvPr/>
        </p:nvSpPr>
        <p:spPr>
          <a:xfrm>
            <a:off x="466200" y="4602960"/>
            <a:ext cx="3366360" cy="1451160"/>
          </a:xfrm>
          <a:prstGeom prst="rect">
            <a:avLst/>
          </a:prstGeom>
          <a:noFill/>
          <a:ln>
            <a:noFill/>
          </a:ln>
        </p:spPr>
        <p:style>
          <a:lnRef idx="0"/>
          <a:fillRef idx="0"/>
          <a:effectRef idx="0"/>
          <a:fontRef idx="minor"/>
        </p:style>
      </p:sp>
      <p:pic>
        <p:nvPicPr>
          <p:cNvPr id="255" name="Image 80" descr=""/>
          <p:cNvPicPr/>
          <p:nvPr/>
        </p:nvPicPr>
        <p:blipFill>
          <a:blip r:embed="rId1"/>
          <a:stretch/>
        </p:blipFill>
        <p:spPr>
          <a:xfrm>
            <a:off x="0" y="0"/>
            <a:ext cx="590760" cy="488880"/>
          </a:xfrm>
          <a:prstGeom prst="rect">
            <a:avLst/>
          </a:prstGeom>
          <a:ln>
            <a:noFill/>
          </a:ln>
        </p:spPr>
      </p:pic>
      <p:sp>
        <p:nvSpPr>
          <p:cNvPr id="256" name="CustomShape 8"/>
          <p:cNvSpPr/>
          <p:nvPr/>
        </p:nvSpPr>
        <p:spPr>
          <a:xfrm>
            <a:off x="3888720" y="4362480"/>
            <a:ext cx="7958520" cy="91260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spAutoFit/>
          </a:bodyPr>
          <a:p>
            <a:pPr marL="343080" indent="-340560" algn="just">
              <a:lnSpc>
                <a:spcPct val="100000"/>
              </a:lnSpc>
              <a:buClr>
                <a:srgbClr val="000000"/>
              </a:buClr>
              <a:buFont typeface="Arial"/>
              <a:buChar char="•"/>
            </a:pPr>
            <a:r>
              <a:rPr b="1" lang="fr-FR" sz="1800" spc="-1" strike="noStrike">
                <a:solidFill>
                  <a:srgbClr val="000000"/>
                </a:solidFill>
                <a:latin typeface="Arial"/>
                <a:ea typeface="DejaVu Sans"/>
              </a:rPr>
              <a:t>Les médiateurs de lutte anti covid sont présents dans les lycées pour former à l’utilisation des autotests et participer au déploiement de ces campagnes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sp>
      <p:sp>
        <p:nvSpPr>
          <p:cNvPr id="258" name="CustomShape 2"/>
          <p:cNvSpPr/>
          <p:nvPr/>
        </p:nvSpPr>
        <p:spPr>
          <a:xfrm>
            <a:off x="466200" y="731520"/>
            <a:ext cx="3348360" cy="3171600"/>
          </a:xfrm>
          <a:prstGeom prst="rect">
            <a:avLst/>
          </a:prstGeom>
          <a:noFill/>
          <a:ln>
            <a:noFill/>
          </a:ln>
        </p:spPr>
        <p:style>
          <a:lnRef idx="0"/>
          <a:fillRef idx="0"/>
          <a:effectRef idx="0"/>
          <a:fontRef idx="minor"/>
        </p:style>
      </p:sp>
      <p:sp>
        <p:nvSpPr>
          <p:cNvPr id="259" name="CustomShape 3"/>
          <p:cNvSpPr/>
          <p:nvPr/>
        </p:nvSpPr>
        <p:spPr>
          <a:xfrm>
            <a:off x="3960000" y="588960"/>
            <a:ext cx="7707240" cy="5902560"/>
          </a:xfrm>
          <a:prstGeom prst="rect">
            <a:avLst/>
          </a:prstGeom>
          <a:solidFill>
            <a:srgbClr val="808080">
              <a:alpha val="20000"/>
            </a:srgbClr>
          </a:solidFill>
          <a:ln w="25560">
            <a:noFill/>
          </a:ln>
        </p:spPr>
        <p:style>
          <a:lnRef idx="0"/>
          <a:fillRef idx="0"/>
          <a:effectRef idx="0"/>
          <a:fontRef idx="minor"/>
        </p:style>
      </p:sp>
      <p:sp>
        <p:nvSpPr>
          <p:cNvPr id="260" name="CustomShape 4"/>
          <p:cNvSpPr/>
          <p:nvPr/>
        </p:nvSpPr>
        <p:spPr>
          <a:xfrm>
            <a:off x="3960000" y="588960"/>
            <a:ext cx="7707240" cy="590256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6000" spc="-1" strike="noStrike">
                <a:solidFill>
                  <a:srgbClr val="000000"/>
                </a:solidFill>
                <a:latin typeface="Calibri"/>
                <a:ea typeface="DejaVu Sans"/>
              </a:rPr>
              <a:t>VACCINATION</a:t>
            </a:r>
            <a:endParaRPr b="0" lang="fr-FR" sz="6000" spc="-1" strike="noStrike">
              <a:latin typeface="Arial"/>
            </a:endParaRPr>
          </a:p>
        </p:txBody>
      </p:sp>
      <p:pic>
        <p:nvPicPr>
          <p:cNvPr id="261" name="Image 80" descr=""/>
          <p:cNvPicPr/>
          <p:nvPr/>
        </p:nvPicPr>
        <p:blipFill>
          <a:blip r:embed="rId1"/>
          <a:stretch/>
        </p:blipFill>
        <p:spPr>
          <a:xfrm>
            <a:off x="0" y="0"/>
            <a:ext cx="588240" cy="486360"/>
          </a:xfrm>
          <a:prstGeom prst="rect">
            <a:avLst/>
          </a:prstGeom>
          <a:ln>
            <a:noFill/>
          </a:ln>
        </p:spPr>
      </p:pic>
      <p:sp>
        <p:nvSpPr>
          <p:cNvPr id="262" name="CustomShape 5"/>
          <p:cNvSpPr/>
          <p:nvPr/>
        </p:nvSpPr>
        <p:spPr>
          <a:xfrm>
            <a:off x="466200" y="45774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d9d9d9"/>
                </a:solidFill>
                <a:latin typeface="Arial"/>
                <a:ea typeface="DejaVu Sans"/>
              </a:rPr>
              <a:t>Comité départemental de suivi de la situation sanitaire </a:t>
            </a:r>
            <a:endParaRPr b="0" lang="fr-FR" sz="1800" spc="-1" strike="noStrike">
              <a:latin typeface="Arial"/>
            </a:endParaRPr>
          </a:p>
          <a:p>
            <a:pPr>
              <a:lnSpc>
                <a:spcPct val="100000"/>
              </a:lnSpc>
            </a:pPr>
            <a:r>
              <a:rPr b="0" lang="fr-FR" sz="1800" spc="-1" strike="noStrike">
                <a:solidFill>
                  <a:srgbClr val="d9d9d9"/>
                </a:solidFill>
                <a:latin typeface="Arial"/>
                <a:ea typeface="DejaVu Sans"/>
              </a:rPr>
              <a:t>29 &amp; 30 mars 2021</a:t>
            </a:r>
            <a:endParaRPr b="0" lang="fr-FR" sz="1800" spc="-1" strike="noStrike">
              <a:latin typeface="Arial"/>
            </a:endParaRPr>
          </a:p>
        </p:txBody>
      </p:sp>
      <p:pic>
        <p:nvPicPr>
          <p:cNvPr id="263" name="Picture 3" descr=""/>
          <p:cNvPicPr/>
          <p:nvPr/>
        </p:nvPicPr>
        <p:blipFill>
          <a:blip r:embed="rId2"/>
          <a:stretch/>
        </p:blipFill>
        <p:spPr>
          <a:xfrm>
            <a:off x="7085520" y="4451760"/>
            <a:ext cx="1456560" cy="107568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CustomShape 1"/>
          <p:cNvSpPr/>
          <p:nvPr/>
        </p:nvSpPr>
        <p:spPr>
          <a:xfrm>
            <a:off x="466200" y="686880"/>
            <a:ext cx="3321000" cy="3600000"/>
          </a:xfrm>
          <a:prstGeom prst="rect">
            <a:avLst/>
          </a:prstGeom>
          <a:solidFill>
            <a:srgbClr val="595959"/>
          </a:solidFill>
          <a:ln w="25560">
            <a:noFill/>
          </a:ln>
        </p:spPr>
        <p:style>
          <a:lnRef idx="0"/>
          <a:fillRef idx="0"/>
          <a:effectRef idx="0"/>
          <a:fontRef idx="minor"/>
        </p:style>
      </p:sp>
      <p:sp>
        <p:nvSpPr>
          <p:cNvPr id="265" name="CustomShape 2"/>
          <p:cNvSpPr/>
          <p:nvPr/>
        </p:nvSpPr>
        <p:spPr>
          <a:xfrm>
            <a:off x="476280" y="717480"/>
            <a:ext cx="3310920" cy="360000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fr-FR" sz="3400" spc="-1" strike="noStrike">
                <a:solidFill>
                  <a:srgbClr val="e7e6e6"/>
                </a:solidFill>
                <a:latin typeface="Arial"/>
                <a:ea typeface="DejaVu Sans"/>
              </a:rPr>
              <a:t>ETAT DES LIEUX </a:t>
            </a:r>
            <a:br/>
            <a:r>
              <a:rPr b="0" lang="fr-FR" sz="1800" spc="-1" strike="noStrike">
                <a:solidFill>
                  <a:srgbClr val="ffffff"/>
                </a:solidFill>
                <a:latin typeface="Arial"/>
                <a:ea typeface="DejaVu Sans"/>
              </a:rPr>
              <a:t>(Données GEODE arrêtées le 17/05/2021)</a:t>
            </a:r>
            <a:endParaRPr b="0" lang="fr-FR" sz="1800" spc="-1" strike="noStrike">
              <a:latin typeface="Arial"/>
            </a:endParaRPr>
          </a:p>
        </p:txBody>
      </p:sp>
      <p:sp>
        <p:nvSpPr>
          <p:cNvPr id="266" name="CustomShape 3"/>
          <p:cNvSpPr/>
          <p:nvPr/>
        </p:nvSpPr>
        <p:spPr>
          <a:xfrm>
            <a:off x="432000" y="4577400"/>
            <a:ext cx="3355200" cy="1920960"/>
          </a:xfrm>
          <a:prstGeom prst="rect">
            <a:avLst/>
          </a:prstGeom>
          <a:solidFill>
            <a:srgbClr val="4f81bd">
              <a:alpha val="95000"/>
            </a:srgbClr>
          </a:solidFill>
          <a:ln w="25560">
            <a:noFill/>
          </a:ln>
        </p:spPr>
        <p:style>
          <a:lnRef idx="0"/>
          <a:fillRef idx="0"/>
          <a:effectRef idx="0"/>
          <a:fontRef idx="minor"/>
        </p:style>
      </p:sp>
      <p:sp>
        <p:nvSpPr>
          <p:cNvPr id="267" name="CustomShape 4"/>
          <p:cNvSpPr/>
          <p:nvPr/>
        </p:nvSpPr>
        <p:spPr>
          <a:xfrm>
            <a:off x="4019760" y="691200"/>
            <a:ext cx="7629480" cy="5893560"/>
          </a:xfrm>
          <a:prstGeom prst="rect">
            <a:avLst/>
          </a:prstGeom>
          <a:solidFill>
            <a:srgbClr val="808080">
              <a:alpha val="20000"/>
            </a:srgbClr>
          </a:solidFill>
          <a:ln w="25560">
            <a:noFill/>
          </a:ln>
        </p:spPr>
        <p:style>
          <a:lnRef idx="0"/>
          <a:fillRef idx="0"/>
          <a:effectRef idx="0"/>
          <a:fontRef idx="minor"/>
        </p:style>
      </p:sp>
      <p:sp>
        <p:nvSpPr>
          <p:cNvPr id="268" name="CustomShape 5"/>
          <p:cNvSpPr/>
          <p:nvPr/>
        </p:nvSpPr>
        <p:spPr>
          <a:xfrm>
            <a:off x="4379760" y="686880"/>
            <a:ext cx="7134120" cy="5495760"/>
          </a:xfrm>
          <a:prstGeom prst="rect">
            <a:avLst/>
          </a:prstGeom>
          <a:noFill/>
          <a:ln>
            <a:noFill/>
          </a:ln>
        </p:spPr>
        <p:style>
          <a:lnRef idx="0"/>
          <a:fillRef idx="0"/>
          <a:effectRef idx="0"/>
          <a:fontRef idx="minor"/>
        </p:style>
      </p:sp>
      <p:sp>
        <p:nvSpPr>
          <p:cNvPr id="269" name="CustomShape 6"/>
          <p:cNvSpPr/>
          <p:nvPr/>
        </p:nvSpPr>
        <p:spPr>
          <a:xfrm>
            <a:off x="7248240" y="980640"/>
            <a:ext cx="3387240" cy="5810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200" spc="-1" strike="noStrike">
                <a:solidFill>
                  <a:srgbClr val="1f497d"/>
                </a:solidFill>
                <a:latin typeface="Calibri Light"/>
                <a:ea typeface="DejaVu Sans"/>
              </a:rPr>
              <a:t> </a:t>
            </a:r>
            <a:endParaRPr b="0" lang="fr-FR" sz="3200" spc="-1" strike="noStrike">
              <a:latin typeface="Arial"/>
            </a:endParaRPr>
          </a:p>
        </p:txBody>
      </p:sp>
      <p:sp>
        <p:nvSpPr>
          <p:cNvPr id="270" name="CustomShape 7"/>
          <p:cNvSpPr/>
          <p:nvPr/>
        </p:nvSpPr>
        <p:spPr>
          <a:xfrm>
            <a:off x="4019760" y="686880"/>
            <a:ext cx="7629480" cy="5893560"/>
          </a:xfrm>
          <a:prstGeom prst="rect">
            <a:avLst/>
          </a:prstGeom>
          <a:noFill/>
          <a:ln>
            <a:noFill/>
          </a:ln>
        </p:spPr>
        <p:style>
          <a:lnRef idx="0"/>
          <a:fillRef idx="0"/>
          <a:effectRef idx="0"/>
          <a:fontRef idx="minor"/>
        </p:style>
        <p:txBody>
          <a:bodyPr lIns="90000" rIns="90000" tIns="45000" bIns="45000">
            <a:noAutofit/>
          </a:bodyPr>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1" lang="fr-FR" sz="2000" spc="-1" strike="noStrike">
                <a:solidFill>
                  <a:srgbClr val="000000"/>
                </a:solidFill>
                <a:latin typeface="Arial"/>
                <a:ea typeface="DejaVu Sans"/>
              </a:rPr>
              <a:t>Depuis le déploiement de la campagne vaccinale : </a:t>
            </a:r>
            <a:endParaRPr b="0" lang="fr-FR" sz="2000" spc="-1" strike="noStrike">
              <a:latin typeface="Arial"/>
            </a:endParaRPr>
          </a:p>
          <a:p>
            <a:pPr algn="just">
              <a:lnSpc>
                <a:spcPct val="100000"/>
              </a:lnSpc>
            </a:pPr>
            <a:endParaRPr b="0" lang="fr-FR" sz="2000" spc="-1" strike="noStrike">
              <a:latin typeface="Arial"/>
            </a:endParaRPr>
          </a:p>
          <a:p>
            <a:pPr>
              <a:lnSpc>
                <a:spcPct val="100000"/>
              </a:lnSpc>
            </a:pPr>
            <a:endParaRPr b="0" lang="fr-FR" sz="2000" spc="-1" strike="noStrike">
              <a:latin typeface="Arial"/>
            </a:endParaRPr>
          </a:p>
          <a:p>
            <a:pPr marL="285840" indent="-280800">
              <a:lnSpc>
                <a:spcPct val="100000"/>
              </a:lnSpc>
              <a:buClr>
                <a:srgbClr val="000000"/>
              </a:buClr>
              <a:buFont typeface="Arial"/>
              <a:buChar char="•"/>
            </a:pPr>
            <a:r>
              <a:rPr b="1" lang="fr-FR" sz="2000" spc="-1" strike="noStrike">
                <a:solidFill>
                  <a:srgbClr val="000000"/>
                </a:solidFill>
                <a:latin typeface="Arial"/>
                <a:ea typeface="DejaVu Sans"/>
              </a:rPr>
              <a:t>163 822 personnes </a:t>
            </a:r>
            <a:r>
              <a:rPr b="0" lang="fr-FR" sz="2000" spc="-1" strike="noStrike">
                <a:solidFill>
                  <a:srgbClr val="000000"/>
                </a:solidFill>
                <a:latin typeface="Arial"/>
                <a:ea typeface="DejaVu Sans"/>
              </a:rPr>
              <a:t>ont reçu au moins une dose de vaccin dans le département , soit près de 29,2 % de la population.</a:t>
            </a:r>
            <a:endParaRPr b="0" lang="fr-FR" sz="2000" spc="-1" strike="noStrike">
              <a:latin typeface="Arial"/>
            </a:endParaRPr>
          </a:p>
          <a:p>
            <a:pPr>
              <a:lnSpc>
                <a:spcPct val="100000"/>
              </a:lnSpc>
            </a:pPr>
            <a:endParaRPr b="0" lang="fr-FR" sz="2000" spc="-1" strike="noStrike">
              <a:latin typeface="Arial"/>
            </a:endParaRPr>
          </a:p>
          <a:p>
            <a:pPr marL="285840" indent="-280800">
              <a:lnSpc>
                <a:spcPct val="100000"/>
              </a:lnSpc>
              <a:buClr>
                <a:srgbClr val="000000"/>
              </a:buClr>
              <a:buFont typeface="Arial"/>
              <a:buChar char="•"/>
            </a:pPr>
            <a:r>
              <a:rPr b="0" lang="fr-FR" sz="2000" spc="-1" strike="noStrike">
                <a:solidFill>
                  <a:srgbClr val="000000"/>
                </a:solidFill>
                <a:latin typeface="Arial"/>
                <a:ea typeface="DejaVu Sans"/>
              </a:rPr>
              <a:t>78 691 personnes ont reçu deux doses de vaccin</a:t>
            </a:r>
            <a:endParaRPr b="0" lang="fr-FR" sz="2000" spc="-1" strike="noStrike">
              <a:latin typeface="Arial"/>
            </a:endParaRPr>
          </a:p>
          <a:p>
            <a:pPr marL="2160">
              <a:lnSpc>
                <a:spcPct val="100000"/>
              </a:lnSpc>
            </a:pPr>
            <a:endParaRPr b="0" lang="fr-FR" sz="2000" spc="-1" strike="noStrike">
              <a:latin typeface="Arial"/>
            </a:endParaRPr>
          </a:p>
          <a:p>
            <a:pPr marL="2160" algn="just">
              <a:lnSpc>
                <a:spcPct val="100000"/>
              </a:lnSpc>
            </a:pPr>
            <a:endParaRPr b="0" lang="fr-FR" sz="2000" spc="-1" strike="noStrike">
              <a:latin typeface="Arial"/>
            </a:endParaRPr>
          </a:p>
          <a:p>
            <a:pPr marL="2160" algn="just">
              <a:lnSpc>
                <a:spcPct val="100000"/>
              </a:lnSpc>
            </a:pPr>
            <a:r>
              <a:rPr b="1" lang="fr-FR" sz="2000" spc="-1" strike="noStrike">
                <a:solidFill>
                  <a:srgbClr val="000000"/>
                </a:solidFill>
                <a:latin typeface="Arial"/>
                <a:ea typeface="DejaVu Sans"/>
              </a:rPr>
              <a:t>Opération « Tous sur le pont »: </a:t>
            </a:r>
            <a:endParaRPr b="0" lang="fr-FR" sz="2000" spc="-1" strike="noStrike">
              <a:latin typeface="Arial"/>
            </a:endParaRPr>
          </a:p>
          <a:p>
            <a:pPr marL="2160" algn="just">
              <a:lnSpc>
                <a:spcPct val="100000"/>
              </a:lnSpc>
            </a:pPr>
            <a:endParaRPr b="0" lang="fr-FR" sz="2000" spc="-1" strike="noStrike">
              <a:latin typeface="Arial"/>
            </a:endParaRPr>
          </a:p>
          <a:p>
            <a:pPr marL="345240" indent="-340920" algn="just">
              <a:lnSpc>
                <a:spcPct val="100000"/>
              </a:lnSpc>
              <a:buClr>
                <a:srgbClr val="000000"/>
              </a:buClr>
              <a:buFont typeface="Arial"/>
              <a:buChar char="•"/>
            </a:pPr>
            <a:r>
              <a:rPr b="0" lang="fr-FR" sz="2000" spc="-1" strike="noStrike">
                <a:solidFill>
                  <a:srgbClr val="000000"/>
                </a:solidFill>
                <a:latin typeface="Arial"/>
                <a:ea typeface="DejaVu Sans"/>
              </a:rPr>
              <a:t>Plus de </a:t>
            </a:r>
            <a:r>
              <a:rPr b="1" lang="fr-FR" sz="2000" spc="-1" strike="noStrike">
                <a:solidFill>
                  <a:srgbClr val="000000"/>
                </a:solidFill>
                <a:latin typeface="Arial"/>
                <a:ea typeface="DejaVu Sans"/>
              </a:rPr>
              <a:t>12 000 personnes </a:t>
            </a:r>
            <a:r>
              <a:rPr b="0" lang="fr-FR" sz="2000" spc="-1" strike="noStrike">
                <a:solidFill>
                  <a:srgbClr val="000000"/>
                </a:solidFill>
                <a:latin typeface="Arial"/>
                <a:ea typeface="DejaVu Sans"/>
              </a:rPr>
              <a:t>ont reçu une dose de vaccin dans le département.</a:t>
            </a:r>
            <a:endParaRPr b="0" lang="fr-FR" sz="2000" spc="-1" strike="noStrike">
              <a:latin typeface="Arial"/>
            </a:endParaRPr>
          </a:p>
          <a:p>
            <a:pPr marL="2160" algn="just">
              <a:lnSpc>
                <a:spcPct val="100000"/>
              </a:lnSpc>
            </a:pPr>
            <a:endParaRPr b="0" lang="fr-FR" sz="2000" spc="-1" strike="noStrike">
              <a:latin typeface="Arial"/>
            </a:endParaRPr>
          </a:p>
          <a:p>
            <a:pPr marL="2160" algn="just">
              <a:lnSpc>
                <a:spcPct val="100000"/>
              </a:lnSpc>
            </a:pPr>
            <a:endParaRPr b="0" lang="fr-FR" sz="2000" spc="-1" strike="noStrike">
              <a:latin typeface="Arial"/>
            </a:endParaRPr>
          </a:p>
        </p:txBody>
      </p:sp>
      <p:sp>
        <p:nvSpPr>
          <p:cNvPr id="271" name="CustomShape 8"/>
          <p:cNvSpPr/>
          <p:nvPr/>
        </p:nvSpPr>
        <p:spPr>
          <a:xfrm>
            <a:off x="532800" y="4765320"/>
            <a:ext cx="3037680" cy="1541160"/>
          </a:xfrm>
          <a:prstGeom prst="rect">
            <a:avLst/>
          </a:prstGeom>
          <a:noFill/>
          <a:ln>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r>
              <a:rPr b="1" lang="fr-FR" sz="1800" spc="-1" strike="noStrike">
                <a:solidFill>
                  <a:srgbClr val="ffffff"/>
                </a:solidFill>
                <a:latin typeface="Arial"/>
                <a:ea typeface="DejaVu Sans"/>
              </a:rPr>
              <a:t>DEPLOIEMENT DE LA CAMPAGNE VACCINALE</a:t>
            </a:r>
            <a:endParaRPr b="0" lang="fr-FR" sz="1800" spc="-1" strike="noStrike">
              <a:latin typeface="Arial"/>
            </a:endParaRPr>
          </a:p>
        </p:txBody>
      </p:sp>
      <p:pic>
        <p:nvPicPr>
          <p:cNvPr id="272" name="Image 80" descr=""/>
          <p:cNvPicPr/>
          <p:nvPr/>
        </p:nvPicPr>
        <p:blipFill>
          <a:blip r:embed="rId1"/>
          <a:stretch/>
        </p:blipFill>
        <p:spPr>
          <a:xfrm>
            <a:off x="0" y="0"/>
            <a:ext cx="593640" cy="49176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CustomShape 1"/>
          <p:cNvSpPr/>
          <p:nvPr/>
        </p:nvSpPr>
        <p:spPr>
          <a:xfrm>
            <a:off x="4032000" y="686880"/>
            <a:ext cx="7629120" cy="5811120"/>
          </a:xfrm>
          <a:prstGeom prst="rect">
            <a:avLst/>
          </a:prstGeom>
          <a:solidFill>
            <a:srgbClr val="808080">
              <a:alpha val="20000"/>
            </a:srgbClr>
          </a:solidFill>
          <a:ln w="25560">
            <a:noFill/>
          </a:ln>
        </p:spPr>
        <p:style>
          <a:lnRef idx="0"/>
          <a:fillRef idx="0"/>
          <a:effectRef idx="0"/>
          <a:fontRef idx="minor"/>
        </p:style>
      </p:sp>
      <p:sp>
        <p:nvSpPr>
          <p:cNvPr id="274" name="CustomShape 2"/>
          <p:cNvSpPr/>
          <p:nvPr/>
        </p:nvSpPr>
        <p:spPr>
          <a:xfrm>
            <a:off x="4379760" y="686880"/>
            <a:ext cx="7133760" cy="5495400"/>
          </a:xfrm>
          <a:prstGeom prst="rect">
            <a:avLst/>
          </a:prstGeom>
          <a:noFill/>
          <a:ln>
            <a:noFill/>
          </a:ln>
        </p:spPr>
        <p:style>
          <a:lnRef idx="0"/>
          <a:fillRef idx="0"/>
          <a:effectRef idx="0"/>
          <a:fontRef idx="minor"/>
        </p:style>
      </p:sp>
      <p:sp>
        <p:nvSpPr>
          <p:cNvPr id="275" name="CustomShape 3"/>
          <p:cNvSpPr/>
          <p:nvPr/>
        </p:nvSpPr>
        <p:spPr>
          <a:xfrm>
            <a:off x="7248240" y="980640"/>
            <a:ext cx="3386880" cy="5806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200" spc="-1" strike="noStrike">
                <a:solidFill>
                  <a:srgbClr val="1f497d"/>
                </a:solidFill>
                <a:latin typeface="Calibri Light"/>
                <a:ea typeface="DejaVu Sans"/>
              </a:rPr>
              <a:t> </a:t>
            </a:r>
            <a:endParaRPr b="0" lang="fr-FR" sz="3200" spc="-1" strike="noStrike">
              <a:latin typeface="Arial"/>
            </a:endParaRPr>
          </a:p>
        </p:txBody>
      </p:sp>
      <p:sp>
        <p:nvSpPr>
          <p:cNvPr id="276" name="CustomShape 4"/>
          <p:cNvSpPr/>
          <p:nvPr/>
        </p:nvSpPr>
        <p:spPr>
          <a:xfrm>
            <a:off x="4032000" y="686880"/>
            <a:ext cx="7629120" cy="604656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buClr>
                <a:srgbClr val="000000"/>
              </a:buClr>
              <a:buFont typeface="Arial"/>
              <a:buChar char="•"/>
            </a:pPr>
            <a:r>
              <a:rPr b="0" lang="fr-FR" sz="2000" spc="-1" strike="noStrike">
                <a:solidFill>
                  <a:srgbClr val="000000"/>
                </a:solidFill>
                <a:latin typeface="Arial"/>
                <a:ea typeface="DejaVu Sans"/>
              </a:rPr>
              <a:t>Les personnes de 18 à 49 ans qui souffrent de ces comorbidités pourront être vaccinées avec les vaccins Pfizer-BioNTech ou Moderna (DGS-URGENT N°2021-49):</a:t>
            </a:r>
            <a:endParaRPr b="0" lang="fr-FR" sz="2000" spc="-1" strike="noStrike">
              <a:latin typeface="Arial"/>
            </a:endParaRPr>
          </a:p>
          <a:p>
            <a:pPr algn="just">
              <a:lnSpc>
                <a:spcPct val="100000"/>
              </a:lnSpc>
            </a:pP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Pathologies cardio-vasculaires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Diabète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Pathologies respiratoires chroniques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Insuffisance rénale chronique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Obésité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Cancer ou hémopathie maligne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Maladies hépatiques chroniques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Immunodépression congénitale ou acquise ; </a:t>
            </a:r>
            <a:endParaRPr b="0" lang="fr-FR" sz="2000" spc="-1" strike="noStrike">
              <a:latin typeface="Arial"/>
            </a:endParaRPr>
          </a:p>
          <a:p>
            <a:pPr>
              <a:lnSpc>
                <a:spcPct val="100000"/>
              </a:lnSpc>
            </a:pPr>
            <a:r>
              <a:rPr b="0" lang="fr-FR" sz="2000" spc="-1" strike="noStrike">
                <a:solidFill>
                  <a:srgbClr val="000000"/>
                </a:solidFill>
                <a:latin typeface="Arial"/>
                <a:ea typeface="DejaVu Sans"/>
              </a:rPr>
              <a:t>- Syndrome drépanocytaire majeur ou antécédent de splénectomie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Pathologies neurologiques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Troubles psychiatriques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Démence</a:t>
            </a:r>
            <a:endParaRPr b="0" lang="fr-FR" sz="2000" spc="-1" strike="noStrike">
              <a:latin typeface="Arial"/>
            </a:endParaRPr>
          </a:p>
          <a:p>
            <a:pPr marL="1080" algn="just">
              <a:lnSpc>
                <a:spcPct val="100000"/>
              </a:lnSpc>
            </a:pPr>
            <a:endParaRPr b="0" lang="fr-FR" sz="2000" spc="-1" strike="noStrike">
              <a:latin typeface="Arial"/>
            </a:endParaRPr>
          </a:p>
          <a:p>
            <a:pPr marL="1080" algn="just">
              <a:lnSpc>
                <a:spcPct val="100000"/>
              </a:lnSpc>
            </a:pPr>
            <a:endParaRPr b="0" lang="fr-FR" sz="2000" spc="-1" strike="noStrike">
              <a:latin typeface="Arial"/>
            </a:endParaRPr>
          </a:p>
        </p:txBody>
      </p:sp>
      <p:pic>
        <p:nvPicPr>
          <p:cNvPr id="277" name="Image 80" descr=""/>
          <p:cNvPicPr/>
          <p:nvPr/>
        </p:nvPicPr>
        <p:blipFill>
          <a:blip r:embed="rId1"/>
          <a:stretch/>
        </p:blipFill>
        <p:spPr>
          <a:xfrm>
            <a:off x="0" y="0"/>
            <a:ext cx="593640" cy="491760"/>
          </a:xfrm>
          <a:prstGeom prst="rect">
            <a:avLst/>
          </a:prstGeom>
          <a:ln>
            <a:noFill/>
          </a:ln>
        </p:spPr>
      </p:pic>
      <p:sp>
        <p:nvSpPr>
          <p:cNvPr id="278" name="CustomShape 5"/>
          <p:cNvSpPr/>
          <p:nvPr/>
        </p:nvSpPr>
        <p:spPr>
          <a:xfrm>
            <a:off x="466200" y="686880"/>
            <a:ext cx="3321000" cy="3600000"/>
          </a:xfrm>
          <a:prstGeom prst="rect">
            <a:avLst/>
          </a:prstGeom>
          <a:solidFill>
            <a:srgbClr val="595959"/>
          </a:solidFill>
          <a:ln w="25560">
            <a:noFill/>
          </a:ln>
        </p:spPr>
        <p:style>
          <a:lnRef idx="0"/>
          <a:fillRef idx="0"/>
          <a:effectRef idx="0"/>
          <a:fontRef idx="minor"/>
        </p:style>
      </p:sp>
      <p:sp>
        <p:nvSpPr>
          <p:cNvPr id="279" name="CustomShape 6"/>
          <p:cNvSpPr/>
          <p:nvPr/>
        </p:nvSpPr>
        <p:spPr>
          <a:xfrm>
            <a:off x="432000" y="4577400"/>
            <a:ext cx="3355200" cy="1920960"/>
          </a:xfrm>
          <a:prstGeom prst="rect">
            <a:avLst/>
          </a:prstGeom>
          <a:solidFill>
            <a:srgbClr val="4f81bd">
              <a:alpha val="95000"/>
            </a:srgbClr>
          </a:solidFill>
          <a:ln w="25560">
            <a:noFill/>
          </a:ln>
        </p:spPr>
        <p:style>
          <a:lnRef idx="0"/>
          <a:fillRef idx="0"/>
          <a:effectRef idx="0"/>
          <a:fontRef idx="minor"/>
        </p:style>
      </p:sp>
      <p:sp>
        <p:nvSpPr>
          <p:cNvPr id="280" name="CustomShape 7"/>
          <p:cNvSpPr/>
          <p:nvPr/>
        </p:nvSpPr>
        <p:spPr>
          <a:xfrm>
            <a:off x="466200" y="812880"/>
            <a:ext cx="3321000" cy="3504600"/>
          </a:xfrm>
          <a:prstGeom prst="rect">
            <a:avLst/>
          </a:prstGeom>
          <a:solidFill>
            <a:srgbClr val="595959"/>
          </a:solidFill>
          <a:ln w="25560">
            <a:noFill/>
          </a:ln>
        </p:spPr>
        <p:style>
          <a:lnRef idx="0"/>
          <a:fillRef idx="0"/>
          <a:effectRef idx="0"/>
          <a:fontRef idx="minor"/>
        </p:style>
      </p:sp>
      <p:sp>
        <p:nvSpPr>
          <p:cNvPr id="281" name="CustomShape 8"/>
          <p:cNvSpPr/>
          <p:nvPr/>
        </p:nvSpPr>
        <p:spPr>
          <a:xfrm>
            <a:off x="476280" y="717480"/>
            <a:ext cx="3310920" cy="360000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fr-FR" sz="3200" spc="-1" strike="noStrike">
                <a:solidFill>
                  <a:srgbClr val="e7e6e6"/>
                </a:solidFill>
                <a:latin typeface="Arial"/>
                <a:ea typeface="DejaVu Sans"/>
              </a:rPr>
              <a:t>ACCELERATION</a:t>
            </a:r>
            <a:endParaRPr b="0" lang="fr-FR" sz="3200" spc="-1" strike="noStrike">
              <a:latin typeface="Arial"/>
            </a:endParaRPr>
          </a:p>
        </p:txBody>
      </p:sp>
      <p:sp>
        <p:nvSpPr>
          <p:cNvPr id="282" name="CustomShape 9"/>
          <p:cNvSpPr/>
          <p:nvPr/>
        </p:nvSpPr>
        <p:spPr>
          <a:xfrm>
            <a:off x="532800" y="4765320"/>
            <a:ext cx="3037680" cy="1541160"/>
          </a:xfrm>
          <a:prstGeom prst="rect">
            <a:avLst/>
          </a:prstGeom>
          <a:noFill/>
          <a:ln>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r>
              <a:rPr b="1" lang="fr-FR" sz="1800" spc="-1" strike="noStrike">
                <a:solidFill>
                  <a:srgbClr val="ffffff"/>
                </a:solidFill>
                <a:latin typeface="Arial"/>
                <a:ea typeface="DejaVu Sans"/>
              </a:rPr>
              <a:t>DEPLOIEMENT DE LA CAMPAGNE VACCINALE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CustomShape 1"/>
          <p:cNvSpPr/>
          <p:nvPr/>
        </p:nvSpPr>
        <p:spPr>
          <a:xfrm>
            <a:off x="4032000" y="686880"/>
            <a:ext cx="7628040" cy="5810040"/>
          </a:xfrm>
          <a:prstGeom prst="rect">
            <a:avLst/>
          </a:prstGeom>
          <a:solidFill>
            <a:srgbClr val="808080">
              <a:alpha val="20000"/>
            </a:srgbClr>
          </a:solidFill>
          <a:ln w="25560">
            <a:noFill/>
          </a:ln>
        </p:spPr>
        <p:style>
          <a:lnRef idx="0"/>
          <a:fillRef idx="0"/>
          <a:effectRef idx="0"/>
          <a:fontRef idx="minor"/>
        </p:style>
      </p:sp>
      <p:sp>
        <p:nvSpPr>
          <p:cNvPr id="284" name="CustomShape 2"/>
          <p:cNvSpPr/>
          <p:nvPr/>
        </p:nvSpPr>
        <p:spPr>
          <a:xfrm>
            <a:off x="4379760" y="686880"/>
            <a:ext cx="7132680" cy="5494320"/>
          </a:xfrm>
          <a:prstGeom prst="rect">
            <a:avLst/>
          </a:prstGeom>
          <a:noFill/>
          <a:ln>
            <a:noFill/>
          </a:ln>
        </p:spPr>
        <p:style>
          <a:lnRef idx="0"/>
          <a:fillRef idx="0"/>
          <a:effectRef idx="0"/>
          <a:fontRef idx="minor"/>
        </p:style>
      </p:sp>
      <p:sp>
        <p:nvSpPr>
          <p:cNvPr id="285" name="CustomShape 3"/>
          <p:cNvSpPr/>
          <p:nvPr/>
        </p:nvSpPr>
        <p:spPr>
          <a:xfrm>
            <a:off x="7248240" y="980640"/>
            <a:ext cx="3385800" cy="5796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200" spc="-1" strike="noStrike">
                <a:solidFill>
                  <a:srgbClr val="1f497d"/>
                </a:solidFill>
                <a:latin typeface="Calibri Light"/>
                <a:ea typeface="DejaVu Sans"/>
              </a:rPr>
              <a:t> </a:t>
            </a:r>
            <a:endParaRPr b="0" lang="fr-FR" sz="3200" spc="-1" strike="noStrike">
              <a:latin typeface="Arial"/>
            </a:endParaRPr>
          </a:p>
        </p:txBody>
      </p:sp>
      <p:sp>
        <p:nvSpPr>
          <p:cNvPr id="286" name="CustomShape 4"/>
          <p:cNvSpPr/>
          <p:nvPr/>
        </p:nvSpPr>
        <p:spPr>
          <a:xfrm>
            <a:off x="4062240" y="686880"/>
            <a:ext cx="7567920" cy="5810040"/>
          </a:xfrm>
          <a:prstGeom prst="rect">
            <a:avLst/>
          </a:prstGeom>
          <a:noFill/>
          <a:ln>
            <a:noFill/>
          </a:ln>
        </p:spPr>
        <p:style>
          <a:lnRef idx="0"/>
          <a:fillRef idx="0"/>
          <a:effectRef idx="0"/>
          <a:fontRef idx="minor"/>
        </p:style>
      </p:sp>
      <p:pic>
        <p:nvPicPr>
          <p:cNvPr id="287" name="Image 80" descr=""/>
          <p:cNvPicPr/>
          <p:nvPr/>
        </p:nvPicPr>
        <p:blipFill>
          <a:blip r:embed="rId1"/>
          <a:stretch/>
        </p:blipFill>
        <p:spPr>
          <a:xfrm>
            <a:off x="0" y="0"/>
            <a:ext cx="592560" cy="490680"/>
          </a:xfrm>
          <a:prstGeom prst="rect">
            <a:avLst/>
          </a:prstGeom>
          <a:ln>
            <a:noFill/>
          </a:ln>
        </p:spPr>
      </p:pic>
      <p:sp>
        <p:nvSpPr>
          <p:cNvPr id="288" name="CustomShape 5"/>
          <p:cNvSpPr/>
          <p:nvPr/>
        </p:nvSpPr>
        <p:spPr>
          <a:xfrm>
            <a:off x="466200" y="686880"/>
            <a:ext cx="3319920" cy="3598920"/>
          </a:xfrm>
          <a:prstGeom prst="rect">
            <a:avLst/>
          </a:prstGeom>
          <a:solidFill>
            <a:srgbClr val="595959"/>
          </a:solidFill>
          <a:ln w="25560">
            <a:noFill/>
          </a:ln>
        </p:spPr>
        <p:style>
          <a:lnRef idx="0"/>
          <a:fillRef idx="0"/>
          <a:effectRef idx="0"/>
          <a:fontRef idx="minor"/>
        </p:style>
      </p:sp>
      <p:sp>
        <p:nvSpPr>
          <p:cNvPr id="289" name="CustomShape 6"/>
          <p:cNvSpPr/>
          <p:nvPr/>
        </p:nvSpPr>
        <p:spPr>
          <a:xfrm>
            <a:off x="432000" y="4577400"/>
            <a:ext cx="3354120" cy="1919880"/>
          </a:xfrm>
          <a:prstGeom prst="rect">
            <a:avLst/>
          </a:prstGeom>
          <a:solidFill>
            <a:srgbClr val="4f81bd">
              <a:alpha val="95000"/>
            </a:srgbClr>
          </a:solidFill>
          <a:ln w="25560">
            <a:noFill/>
          </a:ln>
        </p:spPr>
        <p:style>
          <a:lnRef idx="0"/>
          <a:fillRef idx="0"/>
          <a:effectRef idx="0"/>
          <a:fontRef idx="minor"/>
        </p:style>
      </p:sp>
      <p:sp>
        <p:nvSpPr>
          <p:cNvPr id="290" name="CustomShape 7"/>
          <p:cNvSpPr/>
          <p:nvPr/>
        </p:nvSpPr>
        <p:spPr>
          <a:xfrm>
            <a:off x="466200" y="812880"/>
            <a:ext cx="3319920" cy="3503520"/>
          </a:xfrm>
          <a:prstGeom prst="rect">
            <a:avLst/>
          </a:prstGeom>
          <a:solidFill>
            <a:srgbClr val="595959"/>
          </a:solidFill>
          <a:ln w="25560">
            <a:noFill/>
          </a:ln>
        </p:spPr>
        <p:style>
          <a:lnRef idx="0"/>
          <a:fillRef idx="0"/>
          <a:effectRef idx="0"/>
          <a:fontRef idx="minor"/>
        </p:style>
      </p:sp>
      <p:sp>
        <p:nvSpPr>
          <p:cNvPr id="291" name="CustomShape 8"/>
          <p:cNvSpPr/>
          <p:nvPr/>
        </p:nvSpPr>
        <p:spPr>
          <a:xfrm>
            <a:off x="476280" y="717480"/>
            <a:ext cx="3309840" cy="35989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fr-FR" sz="2800" spc="-1" strike="noStrike">
                <a:solidFill>
                  <a:srgbClr val="e7e6e6"/>
                </a:solidFill>
                <a:latin typeface="Arial"/>
                <a:ea typeface="DejaVu Sans"/>
              </a:rPr>
              <a:t>ACCELERATION</a:t>
            </a:r>
            <a:endParaRPr b="0" lang="fr-FR" sz="2800" spc="-1" strike="noStrike">
              <a:latin typeface="Arial"/>
            </a:endParaRPr>
          </a:p>
        </p:txBody>
      </p:sp>
      <p:sp>
        <p:nvSpPr>
          <p:cNvPr id="292" name="CustomShape 9"/>
          <p:cNvSpPr/>
          <p:nvPr/>
        </p:nvSpPr>
        <p:spPr>
          <a:xfrm>
            <a:off x="532800" y="4765320"/>
            <a:ext cx="3036600" cy="1540080"/>
          </a:xfrm>
          <a:prstGeom prst="rect">
            <a:avLst/>
          </a:prstGeom>
          <a:noFill/>
          <a:ln>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r>
              <a:rPr b="1" lang="fr-FR" sz="1800" spc="-1" strike="noStrike">
                <a:solidFill>
                  <a:srgbClr val="ffffff"/>
                </a:solidFill>
                <a:latin typeface="Arial"/>
                <a:ea typeface="DejaVu Sans"/>
              </a:rPr>
              <a:t>DEPLOIEMENT DE LA CAMPAGNE VACCINALE</a:t>
            </a:r>
            <a:endParaRPr b="0" lang="fr-FR" sz="1800" spc="-1" strike="noStrike">
              <a:latin typeface="Arial"/>
            </a:endParaRPr>
          </a:p>
        </p:txBody>
      </p:sp>
      <p:pic>
        <p:nvPicPr>
          <p:cNvPr id="293" name="Image 377" descr=""/>
          <p:cNvPicPr/>
          <p:nvPr/>
        </p:nvPicPr>
        <p:blipFill>
          <a:blip r:embed="rId2"/>
          <a:stretch/>
        </p:blipFill>
        <p:spPr>
          <a:xfrm>
            <a:off x="3916440" y="648000"/>
            <a:ext cx="8175240" cy="577692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CustomShape 1"/>
          <p:cNvSpPr/>
          <p:nvPr/>
        </p:nvSpPr>
        <p:spPr>
          <a:xfrm>
            <a:off x="466200" y="686880"/>
            <a:ext cx="3319920" cy="3598920"/>
          </a:xfrm>
          <a:prstGeom prst="rect">
            <a:avLst/>
          </a:prstGeom>
          <a:solidFill>
            <a:srgbClr val="595959"/>
          </a:solidFill>
          <a:ln w="25560">
            <a:noFill/>
          </a:ln>
        </p:spPr>
        <p:style>
          <a:lnRef idx="0"/>
          <a:fillRef idx="0"/>
          <a:effectRef idx="0"/>
          <a:fontRef idx="minor"/>
        </p:style>
      </p:sp>
      <p:sp>
        <p:nvSpPr>
          <p:cNvPr id="295" name="CustomShape 2"/>
          <p:cNvSpPr/>
          <p:nvPr/>
        </p:nvSpPr>
        <p:spPr>
          <a:xfrm>
            <a:off x="3916440" y="685800"/>
            <a:ext cx="7731720" cy="5811480"/>
          </a:xfrm>
          <a:prstGeom prst="rect">
            <a:avLst/>
          </a:prstGeom>
          <a:solidFill>
            <a:srgbClr val="808080">
              <a:alpha val="20000"/>
            </a:srgbClr>
          </a:solidFill>
          <a:ln w="25560">
            <a:noFill/>
          </a:ln>
        </p:spPr>
        <p:style>
          <a:lnRef idx="0"/>
          <a:fillRef idx="0"/>
          <a:effectRef idx="0"/>
          <a:fontRef idx="minor"/>
        </p:style>
      </p:sp>
      <p:sp>
        <p:nvSpPr>
          <p:cNvPr id="296" name="CustomShape 3"/>
          <p:cNvSpPr/>
          <p:nvPr/>
        </p:nvSpPr>
        <p:spPr>
          <a:xfrm>
            <a:off x="4379760" y="686880"/>
            <a:ext cx="7133040" cy="5494680"/>
          </a:xfrm>
          <a:prstGeom prst="rect">
            <a:avLst/>
          </a:prstGeom>
          <a:noFill/>
          <a:ln>
            <a:noFill/>
          </a:ln>
        </p:spPr>
        <p:style>
          <a:lnRef idx="0"/>
          <a:fillRef idx="0"/>
          <a:effectRef idx="0"/>
          <a:fontRef idx="minor"/>
        </p:style>
      </p:sp>
      <p:sp>
        <p:nvSpPr>
          <p:cNvPr id="297" name="CustomShape 4"/>
          <p:cNvSpPr/>
          <p:nvPr/>
        </p:nvSpPr>
        <p:spPr>
          <a:xfrm>
            <a:off x="7248240" y="980640"/>
            <a:ext cx="3386160" cy="5799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200" spc="-1" strike="noStrike">
                <a:solidFill>
                  <a:srgbClr val="1f497d"/>
                </a:solidFill>
                <a:latin typeface="Calibri Light"/>
                <a:ea typeface="DejaVu Sans"/>
              </a:rPr>
              <a:t> </a:t>
            </a:r>
            <a:endParaRPr b="0" lang="fr-FR" sz="3200" spc="-1" strike="noStrike">
              <a:latin typeface="Arial"/>
            </a:endParaRPr>
          </a:p>
        </p:txBody>
      </p:sp>
      <p:sp>
        <p:nvSpPr>
          <p:cNvPr id="298" name="CustomShape 5"/>
          <p:cNvSpPr/>
          <p:nvPr/>
        </p:nvSpPr>
        <p:spPr>
          <a:xfrm>
            <a:off x="4019760" y="686880"/>
            <a:ext cx="7628400" cy="581040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1" lang="fr-FR" sz="2400" spc="-1" strike="noStrike">
                <a:solidFill>
                  <a:srgbClr val="000000"/>
                </a:solidFill>
                <a:latin typeface="Calibri"/>
                <a:ea typeface="DejaVu Sans"/>
              </a:rPr>
              <a:t>ANNONCES PRESIDENT DE LA REPUBLIQUE (31/03/21)</a:t>
            </a:r>
            <a:endParaRPr b="0" lang="fr-FR" sz="2400" spc="-1" strike="noStrike">
              <a:latin typeface="Arial"/>
            </a:endParaRPr>
          </a:p>
          <a:p>
            <a:pPr>
              <a:lnSpc>
                <a:spcPct val="150000"/>
              </a:lnSpc>
            </a:pPr>
            <a:endParaRPr b="0" lang="fr-FR" sz="2400" spc="-1" strike="noStrike">
              <a:latin typeface="Arial"/>
            </a:endParaRPr>
          </a:p>
          <a:p>
            <a:pPr marL="285840" indent="-276480">
              <a:lnSpc>
                <a:spcPct val="150000"/>
              </a:lnSpc>
              <a:buClr>
                <a:srgbClr val="000000"/>
              </a:buClr>
              <a:buFont typeface="Arial"/>
              <a:buChar char="•"/>
            </a:pPr>
            <a:r>
              <a:rPr b="1" lang="fr-FR" sz="1600" spc="-1" strike="noStrike">
                <a:solidFill>
                  <a:srgbClr val="000000"/>
                </a:solidFill>
                <a:latin typeface="Arial"/>
                <a:ea typeface="DejaVu Sans"/>
              </a:rPr>
              <a:t>La vaccination contre le Covid-19 est  élargie à toutes les personnes âgées de plus de 60 ans depuis le 16 avril, (Vaccin Pfizer ou Moderna)</a:t>
            </a:r>
            <a:endParaRPr b="0" lang="fr-FR" sz="1600" spc="-1" strike="noStrike">
              <a:latin typeface="Arial"/>
            </a:endParaRPr>
          </a:p>
          <a:p>
            <a:pPr>
              <a:lnSpc>
                <a:spcPct val="150000"/>
              </a:lnSpc>
            </a:pPr>
            <a:endParaRPr b="0" lang="fr-FR" sz="1600" spc="-1" strike="noStrike">
              <a:latin typeface="Arial"/>
            </a:endParaRPr>
          </a:p>
          <a:p>
            <a:pPr marL="285840" indent="-276480">
              <a:lnSpc>
                <a:spcPct val="150000"/>
              </a:lnSpc>
              <a:buClr>
                <a:srgbClr val="000000"/>
              </a:buClr>
              <a:buFont typeface="Arial"/>
              <a:buChar char="•"/>
            </a:pPr>
            <a:r>
              <a:rPr b="1" lang="fr-FR" sz="1600" spc="-1" strike="noStrike">
                <a:solidFill>
                  <a:srgbClr val="000000"/>
                </a:solidFill>
                <a:latin typeface="Arial"/>
                <a:ea typeface="DejaVu Sans"/>
              </a:rPr>
              <a:t>puis à toutes celles de plus de 50 ans le 15 mai. </a:t>
            </a:r>
            <a:endParaRPr b="0" lang="fr-FR" sz="1600" spc="-1" strike="noStrike">
              <a:latin typeface="Arial"/>
            </a:endParaRPr>
          </a:p>
          <a:p>
            <a:pPr>
              <a:lnSpc>
                <a:spcPct val="150000"/>
              </a:lnSpc>
            </a:pPr>
            <a:endParaRPr b="0" lang="fr-FR" sz="1600" spc="-1" strike="noStrike">
              <a:latin typeface="Arial"/>
            </a:endParaRPr>
          </a:p>
          <a:p>
            <a:pPr algn="just">
              <a:lnSpc>
                <a:spcPct val="100000"/>
              </a:lnSpc>
            </a:pPr>
            <a:r>
              <a:rPr b="1" lang="fr-FR" sz="2400" spc="-1" strike="noStrike">
                <a:solidFill>
                  <a:srgbClr val="000000"/>
                </a:solidFill>
                <a:latin typeface="Calibri"/>
                <a:ea typeface="DejaVu Sans"/>
              </a:rPr>
              <a:t>ANNONCES MINISTRE DE LA SANTE (23/04/2021)</a:t>
            </a:r>
            <a:endParaRPr b="0" lang="fr-FR" sz="2400" spc="-1" strike="noStrike">
              <a:latin typeface="Arial"/>
            </a:endParaRPr>
          </a:p>
          <a:p>
            <a:pPr algn="just">
              <a:lnSpc>
                <a:spcPct val="100000"/>
              </a:lnSpc>
            </a:pPr>
            <a:endParaRPr b="0" lang="fr-FR" sz="2400" spc="-1" strike="noStrike">
              <a:latin typeface="Arial"/>
            </a:endParaRPr>
          </a:p>
          <a:p>
            <a:pPr marL="285840" indent="-279720">
              <a:lnSpc>
                <a:spcPct val="150000"/>
              </a:lnSpc>
              <a:buClr>
                <a:srgbClr val="000000"/>
              </a:buClr>
              <a:buFont typeface="Arial"/>
              <a:buChar char="•"/>
            </a:pPr>
            <a:r>
              <a:rPr b="1" lang="fr-FR" sz="1600" spc="-1" strike="noStrike">
                <a:solidFill>
                  <a:srgbClr val="000000"/>
                </a:solidFill>
                <a:latin typeface="Arial"/>
                <a:ea typeface="DejaVu Sans"/>
              </a:rPr>
              <a:t>Lundi 12/04/2021 : Ouverture de la vaccination à tous les Français âgés de 55 ans ou plus (Vaccin Astrazeneca ou Janssen )</a:t>
            </a:r>
            <a:endParaRPr b="0" lang="fr-FR" sz="1600" spc="-1" strike="noStrike">
              <a:latin typeface="Arial"/>
            </a:endParaRPr>
          </a:p>
          <a:p>
            <a:pPr>
              <a:lnSpc>
                <a:spcPct val="150000"/>
              </a:lnSpc>
            </a:pPr>
            <a:endParaRPr b="0" lang="fr-FR" sz="1600" spc="-1" strike="noStrike">
              <a:latin typeface="Arial"/>
            </a:endParaRPr>
          </a:p>
          <a:p>
            <a:pPr marL="285840" indent="-279720">
              <a:lnSpc>
                <a:spcPct val="150000"/>
              </a:lnSpc>
              <a:buClr>
                <a:srgbClr val="000000"/>
              </a:buClr>
              <a:buFont typeface="Arial"/>
              <a:buChar char="•"/>
            </a:pPr>
            <a:r>
              <a:rPr b="1" lang="fr-FR" sz="1600" spc="-1" strike="noStrike">
                <a:solidFill>
                  <a:srgbClr val="000000"/>
                </a:solidFill>
                <a:latin typeface="Arial"/>
                <a:ea typeface="DejaVu Sans"/>
              </a:rPr>
              <a:t>Ouverture de la vaccination  lundi 26/04/2021 pour :</a:t>
            </a:r>
            <a:endParaRPr b="0" lang="fr-FR" sz="1600" spc="-1" strike="noStrike">
              <a:latin typeface="Arial"/>
            </a:endParaRPr>
          </a:p>
          <a:p>
            <a:pPr marL="289080" indent="-282960">
              <a:lnSpc>
                <a:spcPct val="150000"/>
              </a:lnSpc>
              <a:buClr>
                <a:srgbClr val="000000"/>
              </a:buClr>
              <a:buFont typeface="Arial"/>
              <a:buChar char="-"/>
            </a:pPr>
            <a:r>
              <a:rPr b="1" lang="fr-FR" sz="1600" spc="-1" strike="noStrike">
                <a:solidFill>
                  <a:srgbClr val="000000"/>
                </a:solidFill>
                <a:latin typeface="Arial"/>
                <a:ea typeface="DejaVu Sans"/>
              </a:rPr>
              <a:t>les femmes enceintes dès le 2</a:t>
            </a:r>
            <a:r>
              <a:rPr b="1" lang="fr-FR" sz="1600" spc="-1" strike="noStrike" baseline="30000">
                <a:solidFill>
                  <a:srgbClr val="000000"/>
                </a:solidFill>
                <a:latin typeface="Arial"/>
                <a:ea typeface="DejaVu Sans"/>
              </a:rPr>
              <a:t>ème</a:t>
            </a:r>
            <a:r>
              <a:rPr b="1" lang="fr-FR" sz="1600" spc="-1" strike="noStrike">
                <a:solidFill>
                  <a:srgbClr val="000000"/>
                </a:solidFill>
                <a:latin typeface="Arial"/>
                <a:ea typeface="DejaVu Sans"/>
              </a:rPr>
              <a:t> trimestre de grossesse</a:t>
            </a:r>
            <a:endParaRPr b="0" lang="fr-FR" sz="1600" spc="-1" strike="noStrike">
              <a:latin typeface="Arial"/>
            </a:endParaRPr>
          </a:p>
          <a:p>
            <a:pPr marL="289080" indent="-282960">
              <a:lnSpc>
                <a:spcPct val="150000"/>
              </a:lnSpc>
              <a:buClr>
                <a:srgbClr val="000000"/>
              </a:buClr>
              <a:buFont typeface="Arial"/>
              <a:buChar char="-"/>
            </a:pPr>
            <a:r>
              <a:rPr b="1" lang="fr-FR" sz="1600" spc="-1" strike="noStrike">
                <a:solidFill>
                  <a:srgbClr val="000000"/>
                </a:solidFill>
                <a:latin typeface="Arial"/>
                <a:ea typeface="DejaVu Sans"/>
              </a:rPr>
              <a:t>l’entourage des personnes sévèrement immunodéprimées</a:t>
            </a:r>
            <a:endParaRPr b="0" lang="fr-FR" sz="1600" spc="-1" strike="noStrike">
              <a:latin typeface="Arial"/>
            </a:endParaRPr>
          </a:p>
          <a:p>
            <a:pPr>
              <a:lnSpc>
                <a:spcPct val="150000"/>
              </a:lnSpc>
            </a:pPr>
            <a:endParaRPr b="0" lang="fr-FR" sz="1600" spc="-1" strike="noStrike">
              <a:latin typeface="Arial"/>
            </a:endParaRPr>
          </a:p>
        </p:txBody>
      </p:sp>
      <p:pic>
        <p:nvPicPr>
          <p:cNvPr id="299" name="Image 80" descr=""/>
          <p:cNvPicPr/>
          <p:nvPr/>
        </p:nvPicPr>
        <p:blipFill>
          <a:blip r:embed="rId1"/>
          <a:stretch/>
        </p:blipFill>
        <p:spPr>
          <a:xfrm>
            <a:off x="0" y="0"/>
            <a:ext cx="592560" cy="490680"/>
          </a:xfrm>
          <a:prstGeom prst="rect">
            <a:avLst/>
          </a:prstGeom>
          <a:ln>
            <a:noFill/>
          </a:ln>
        </p:spPr>
      </p:pic>
      <p:sp>
        <p:nvSpPr>
          <p:cNvPr id="300" name="CustomShape 6"/>
          <p:cNvSpPr/>
          <p:nvPr/>
        </p:nvSpPr>
        <p:spPr>
          <a:xfrm>
            <a:off x="461880" y="4574880"/>
            <a:ext cx="3354120" cy="1919880"/>
          </a:xfrm>
          <a:prstGeom prst="rect">
            <a:avLst/>
          </a:prstGeom>
          <a:solidFill>
            <a:srgbClr val="4f81bd">
              <a:alpha val="95000"/>
            </a:srgbClr>
          </a:solidFill>
          <a:ln w="25560">
            <a:noFill/>
          </a:ln>
        </p:spPr>
        <p:style>
          <a:lnRef idx="0"/>
          <a:fillRef idx="0"/>
          <a:effectRef idx="0"/>
          <a:fontRef idx="minor"/>
        </p:style>
        <p:txBody>
          <a:bodyPr lIns="90000" rIns="90000" tIns="45000" bIns="45000" anchor="ctr">
            <a:noAutofit/>
          </a:bodyPr>
          <a:p>
            <a:pPr>
              <a:lnSpc>
                <a:spcPct val="100000"/>
              </a:lnSpc>
            </a:pPr>
            <a:r>
              <a:rPr b="1" lang="fr-FR" sz="1800" spc="-1" strike="noStrike">
                <a:solidFill>
                  <a:srgbClr val="ffffff"/>
                </a:solidFill>
                <a:latin typeface="Arial"/>
                <a:ea typeface="DejaVu Sans"/>
              </a:rPr>
              <a:t>ELARGISSEMENT DES CIBLES VACCINALES</a:t>
            </a:r>
            <a:endParaRPr b="0" lang="fr-FR" sz="1800" spc="-1" strike="noStrike">
              <a:latin typeface="Arial"/>
            </a:endParaRPr>
          </a:p>
        </p:txBody>
      </p:sp>
      <p:sp>
        <p:nvSpPr>
          <p:cNvPr id="301" name="CustomShape 7"/>
          <p:cNvSpPr/>
          <p:nvPr/>
        </p:nvSpPr>
        <p:spPr>
          <a:xfrm>
            <a:off x="532800" y="4765320"/>
            <a:ext cx="3036600" cy="1540080"/>
          </a:xfrm>
          <a:prstGeom prst="rect">
            <a:avLst/>
          </a:prstGeom>
          <a:noFill/>
          <a:ln>
            <a:noFill/>
          </a:ln>
        </p:spPr>
        <p:style>
          <a:lnRef idx="0"/>
          <a:fillRef idx="0"/>
          <a:effectRef idx="0"/>
          <a:fontRef idx="minor"/>
        </p:style>
      </p:sp>
      <p:sp>
        <p:nvSpPr>
          <p:cNvPr id="302" name="CustomShape 8"/>
          <p:cNvSpPr/>
          <p:nvPr/>
        </p:nvSpPr>
        <p:spPr>
          <a:xfrm>
            <a:off x="455400" y="2223360"/>
            <a:ext cx="3306960" cy="519840"/>
          </a:xfrm>
          <a:prstGeom prst="rect">
            <a:avLst/>
          </a:prstGeom>
          <a:noFill/>
          <a:ln>
            <a:noFill/>
          </a:ln>
        </p:spPr>
        <p:style>
          <a:lnRef idx="0"/>
          <a:fillRef idx="0"/>
          <a:effectRef idx="0"/>
          <a:fontRef idx="minor"/>
        </p:style>
        <p:txBody>
          <a:bodyPr wrap="none" lIns="90000" rIns="90000" tIns="45000" bIns="45000">
            <a:noAutofit/>
          </a:bodyPr>
          <a:p>
            <a:pPr>
              <a:lnSpc>
                <a:spcPct val="90000"/>
              </a:lnSpc>
            </a:pPr>
            <a:r>
              <a:rPr b="0" lang="fr-FR" sz="3200" spc="-1" strike="noStrike">
                <a:solidFill>
                  <a:srgbClr val="e7e6e6"/>
                </a:solidFill>
                <a:latin typeface="Arial"/>
                <a:ea typeface="DejaVu Sans"/>
              </a:rPr>
              <a:t>ACCELERATION</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sp>
      <p:sp>
        <p:nvSpPr>
          <p:cNvPr id="167" name="CustomShape 2"/>
          <p:cNvSpPr/>
          <p:nvPr/>
        </p:nvSpPr>
        <p:spPr>
          <a:xfrm>
            <a:off x="466200" y="731520"/>
            <a:ext cx="3348360" cy="3171600"/>
          </a:xfrm>
          <a:prstGeom prst="rect">
            <a:avLst/>
          </a:prstGeom>
          <a:noFill/>
          <a:ln>
            <a:noFill/>
          </a:ln>
        </p:spPr>
        <p:style>
          <a:lnRef idx="0"/>
          <a:fillRef idx="0"/>
          <a:effectRef idx="0"/>
          <a:fontRef idx="minor"/>
        </p:style>
      </p:sp>
      <p:sp>
        <p:nvSpPr>
          <p:cNvPr id="168" name="CustomShape 3"/>
          <p:cNvSpPr/>
          <p:nvPr/>
        </p:nvSpPr>
        <p:spPr>
          <a:xfrm>
            <a:off x="466200" y="4577400"/>
            <a:ext cx="3348360" cy="1914120"/>
          </a:xfrm>
          <a:prstGeom prst="rect">
            <a:avLst/>
          </a:prstGeom>
          <a:solidFill>
            <a:srgbClr val="4f81bd">
              <a:alpha val="95000"/>
            </a:srgbClr>
          </a:solidFill>
          <a:ln w="25560">
            <a:noFill/>
          </a:ln>
        </p:spPr>
        <p:style>
          <a:lnRef idx="0"/>
          <a:fillRef idx="0"/>
          <a:effectRef idx="0"/>
          <a:fontRef idx="minor"/>
        </p:style>
      </p:sp>
      <p:sp>
        <p:nvSpPr>
          <p:cNvPr id="169" name="CustomShape 4"/>
          <p:cNvSpPr/>
          <p:nvPr/>
        </p:nvSpPr>
        <p:spPr>
          <a:xfrm>
            <a:off x="3960000" y="588960"/>
            <a:ext cx="7707240" cy="5902560"/>
          </a:xfrm>
          <a:prstGeom prst="rect">
            <a:avLst/>
          </a:prstGeom>
          <a:solidFill>
            <a:srgbClr val="808080">
              <a:alpha val="20000"/>
            </a:srgbClr>
          </a:solidFill>
          <a:ln w="25560">
            <a:noFill/>
          </a:ln>
        </p:spPr>
        <p:style>
          <a:lnRef idx="0"/>
          <a:fillRef idx="0"/>
          <a:effectRef idx="0"/>
          <a:fontRef idx="minor"/>
        </p:style>
      </p:sp>
      <p:sp>
        <p:nvSpPr>
          <p:cNvPr id="170" name="CustomShape 5"/>
          <p:cNvSpPr/>
          <p:nvPr/>
        </p:nvSpPr>
        <p:spPr>
          <a:xfrm>
            <a:off x="3960000" y="588960"/>
            <a:ext cx="7707240" cy="590256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Point sur la situation sanitaire dans le département</a:t>
            </a:r>
            <a:endParaRPr b="0" lang="fr-FR" sz="5400" spc="-1" strike="noStrike">
              <a:latin typeface="Arial"/>
            </a:endParaRPr>
          </a:p>
        </p:txBody>
      </p:sp>
      <p:pic>
        <p:nvPicPr>
          <p:cNvPr id="171" name="Image 80" descr=""/>
          <p:cNvPicPr/>
          <p:nvPr/>
        </p:nvPicPr>
        <p:blipFill>
          <a:blip r:embed="rId1"/>
          <a:stretch/>
        </p:blipFill>
        <p:spPr>
          <a:xfrm>
            <a:off x="0" y="0"/>
            <a:ext cx="588240" cy="486360"/>
          </a:xfrm>
          <a:prstGeom prst="rect">
            <a:avLst/>
          </a:prstGeom>
          <a:ln>
            <a:noFill/>
          </a:ln>
        </p:spPr>
      </p:pic>
      <p:pic>
        <p:nvPicPr>
          <p:cNvPr id="172" name="Picture 3" descr=""/>
          <p:cNvPicPr/>
          <p:nvPr/>
        </p:nvPicPr>
        <p:blipFill>
          <a:blip r:embed="rId2"/>
          <a:stretch/>
        </p:blipFill>
        <p:spPr>
          <a:xfrm>
            <a:off x="7194960" y="4779720"/>
            <a:ext cx="1237680" cy="91368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CustomShape 1"/>
          <p:cNvSpPr/>
          <p:nvPr/>
        </p:nvSpPr>
        <p:spPr>
          <a:xfrm>
            <a:off x="144000" y="216000"/>
            <a:ext cx="4241160" cy="2731320"/>
          </a:xfrm>
          <a:prstGeom prst="rect">
            <a:avLst/>
          </a:prstGeom>
          <a:solidFill>
            <a:srgbClr val="595959"/>
          </a:solidFill>
          <a:ln w="25560">
            <a:noFill/>
          </a:ln>
        </p:spPr>
        <p:style>
          <a:lnRef idx="0"/>
          <a:fillRef idx="0"/>
          <a:effectRef idx="0"/>
          <a:fontRef idx="minor"/>
        </p:style>
      </p:sp>
      <p:sp>
        <p:nvSpPr>
          <p:cNvPr id="304" name="CustomShape 2"/>
          <p:cNvSpPr/>
          <p:nvPr/>
        </p:nvSpPr>
        <p:spPr>
          <a:xfrm>
            <a:off x="144000" y="288000"/>
            <a:ext cx="4083120" cy="16491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endParaRPr b="0" lang="fr-FR" sz="1800" spc="-1" strike="noStrike">
              <a:latin typeface="Arial"/>
            </a:endParaRPr>
          </a:p>
          <a:p>
            <a:pPr>
              <a:lnSpc>
                <a:spcPct val="90000"/>
              </a:lnSpc>
            </a:pPr>
            <a:endParaRPr b="0" lang="fr-FR" sz="1800" spc="-1" strike="noStrike">
              <a:latin typeface="Arial"/>
            </a:endParaRPr>
          </a:p>
        </p:txBody>
      </p:sp>
      <p:sp>
        <p:nvSpPr>
          <p:cNvPr id="305" name="CustomShape 3"/>
          <p:cNvSpPr/>
          <p:nvPr/>
        </p:nvSpPr>
        <p:spPr>
          <a:xfrm>
            <a:off x="558720" y="4250160"/>
            <a:ext cx="3582720" cy="1155240"/>
          </a:xfrm>
          <a:prstGeom prst="rect">
            <a:avLst/>
          </a:prstGeom>
          <a:noFill/>
          <a:ln>
            <a:noFill/>
          </a:ln>
        </p:spPr>
        <p:style>
          <a:lnRef idx="0"/>
          <a:fillRef idx="0"/>
          <a:effectRef idx="0"/>
          <a:fontRef idx="minor"/>
        </p:style>
      </p:sp>
      <p:sp>
        <p:nvSpPr>
          <p:cNvPr id="306" name="CustomShape 4"/>
          <p:cNvSpPr/>
          <p:nvPr/>
        </p:nvSpPr>
        <p:spPr>
          <a:xfrm>
            <a:off x="144000" y="3096000"/>
            <a:ext cx="4243320" cy="3019320"/>
          </a:xfrm>
          <a:prstGeom prst="rect">
            <a:avLst/>
          </a:prstGeom>
          <a:solidFill>
            <a:srgbClr val="4f81bd">
              <a:alpha val="95000"/>
            </a:srgbClr>
          </a:solidFill>
          <a:ln w="25560">
            <a:noFill/>
          </a:ln>
        </p:spPr>
        <p:style>
          <a:lnRef idx="0"/>
          <a:fillRef idx="0"/>
          <a:effectRef idx="0"/>
          <a:fontRef idx="minor"/>
        </p:style>
      </p:sp>
      <p:sp>
        <p:nvSpPr>
          <p:cNvPr id="307" name="CustomShape 5"/>
          <p:cNvSpPr/>
          <p:nvPr/>
        </p:nvSpPr>
        <p:spPr>
          <a:xfrm>
            <a:off x="4748040" y="216000"/>
            <a:ext cx="7051320" cy="625896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fr-FR" sz="1500" spc="-1" strike="noStrike">
                <a:solidFill>
                  <a:srgbClr val="000000"/>
                </a:solidFill>
                <a:latin typeface="Arial"/>
                <a:ea typeface="DejaVu Sans"/>
              </a:rPr>
              <a:t>Il s’agit d’une </a:t>
            </a:r>
            <a:r>
              <a:rPr b="1" lang="fr-FR" sz="1500" spc="-1" strike="noStrike">
                <a:solidFill>
                  <a:srgbClr val="000000"/>
                </a:solidFill>
                <a:latin typeface="Arial"/>
                <a:ea typeface="DejaVu Sans"/>
              </a:rPr>
              <a:t>estimation du nombre de personnes à vacciner parmi les personnes chargées de la tenue des bureaux de vote durant les élections départementales et régionales des 20 et 27 juin prochains. </a:t>
            </a: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a:p>
            <a:pPr marL="285840" indent="-283320" algn="just">
              <a:lnSpc>
                <a:spcPct val="100000"/>
              </a:lnSpc>
              <a:buClr>
                <a:srgbClr val="000000"/>
              </a:buClr>
              <a:buFont typeface="Arial"/>
              <a:buChar char="•"/>
            </a:pPr>
            <a:r>
              <a:rPr b="0" lang="fr-FR" sz="1500" spc="-1" strike="noStrike">
                <a:solidFill>
                  <a:srgbClr val="000000"/>
                </a:solidFill>
                <a:latin typeface="Arial"/>
                <a:ea typeface="DejaVu Sans"/>
              </a:rPr>
              <a:t>Si vous en avez l’information, </a:t>
            </a:r>
            <a:r>
              <a:rPr b="1" lang="fr-FR" sz="1500" spc="-1" strike="noStrike">
                <a:solidFill>
                  <a:srgbClr val="000000"/>
                </a:solidFill>
                <a:latin typeface="Arial"/>
                <a:ea typeface="DejaVu Sans"/>
              </a:rPr>
              <a:t>merci d’exclure de votre recensement les personnes qui auraient été déjà vaccinées</a:t>
            </a:r>
            <a:endParaRPr b="0" lang="fr-FR" sz="1500" spc="-1" strike="noStrike">
              <a:latin typeface="Arial"/>
            </a:endParaRPr>
          </a:p>
          <a:p>
            <a:pPr marL="285840" indent="-283320" algn="just">
              <a:lnSpc>
                <a:spcPct val="100000"/>
              </a:lnSpc>
              <a:buClr>
                <a:srgbClr val="000000"/>
              </a:buClr>
              <a:buFont typeface="Arial"/>
              <a:buChar char="•"/>
            </a:pPr>
            <a:r>
              <a:rPr b="0" lang="fr-FR" sz="1500" spc="-1" strike="noStrike">
                <a:solidFill>
                  <a:srgbClr val="000000"/>
                </a:solidFill>
                <a:latin typeface="Arial"/>
                <a:ea typeface="DejaVu Sans"/>
              </a:rPr>
              <a:t>La proposition de vaccination de ces personnes </a:t>
            </a:r>
            <a:r>
              <a:rPr b="1" lang="fr-FR" sz="1500" spc="-1" strike="noStrike">
                <a:solidFill>
                  <a:srgbClr val="000000"/>
                </a:solidFill>
                <a:latin typeface="Arial"/>
                <a:ea typeface="DejaVu Sans"/>
              </a:rPr>
              <a:t>ne revêt en aucun cas un caractère obligatoire</a:t>
            </a:r>
            <a:r>
              <a:rPr b="0" lang="fr-FR" sz="1500" spc="-1" strike="noStrike">
                <a:solidFill>
                  <a:srgbClr val="000000"/>
                </a:solidFill>
                <a:latin typeface="Arial"/>
                <a:ea typeface="DejaVu Sans"/>
              </a:rPr>
              <a:t> </a:t>
            </a: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p:txBody>
      </p:sp>
      <p:sp>
        <p:nvSpPr>
          <p:cNvPr id="308" name="CustomShape 6"/>
          <p:cNvSpPr/>
          <p:nvPr/>
        </p:nvSpPr>
        <p:spPr>
          <a:xfrm>
            <a:off x="288000" y="3423240"/>
            <a:ext cx="3853440" cy="1651320"/>
          </a:xfrm>
          <a:prstGeom prst="rect">
            <a:avLst/>
          </a:prstGeom>
          <a:noFill/>
          <a:ln>
            <a:noFill/>
          </a:ln>
        </p:spPr>
        <p:style>
          <a:lnRef idx="0"/>
          <a:fillRef idx="0"/>
          <a:effectRef idx="0"/>
          <a:fontRef idx="minor"/>
        </p:style>
        <p:txBody>
          <a:bodyPr lIns="90000" rIns="90000" tIns="45000" bIns="45000">
            <a:noAutofit/>
          </a:bodyPr>
          <a:p>
            <a:pPr>
              <a:lnSpc>
                <a:spcPct val="90000"/>
              </a:lnSpc>
            </a:pPr>
            <a:r>
              <a:rPr b="1" lang="fr-FR" sz="2800" spc="-1" strike="noStrike">
                <a:solidFill>
                  <a:srgbClr val="e7e6e6"/>
                </a:solidFill>
                <a:latin typeface="Calibri Light"/>
                <a:ea typeface="DejaVu Sans"/>
              </a:rPr>
              <a:t>Elections : </a:t>
            </a:r>
            <a:endParaRPr b="0" lang="fr-FR" sz="2800" spc="-1" strike="noStrike">
              <a:latin typeface="Arial"/>
            </a:endParaRPr>
          </a:p>
          <a:p>
            <a:pPr>
              <a:lnSpc>
                <a:spcPct val="90000"/>
              </a:lnSpc>
            </a:pPr>
            <a:r>
              <a:rPr b="1" lang="fr-FR" sz="2800" spc="-1" strike="noStrike">
                <a:solidFill>
                  <a:srgbClr val="e7e6e6"/>
                </a:solidFill>
                <a:latin typeface="Calibri Light"/>
                <a:ea typeface="DejaVu Sans"/>
              </a:rPr>
              <a:t>Recensement des personnes volontaires à la vaccination parmi les chargés de la tenue des bureaux de vote  </a:t>
            </a:r>
            <a:endParaRPr b="0" lang="fr-FR" sz="2800" spc="-1" strike="noStrike">
              <a:latin typeface="Arial"/>
            </a:endParaRPr>
          </a:p>
        </p:txBody>
      </p:sp>
      <p:sp>
        <p:nvSpPr>
          <p:cNvPr id="309" name="CustomShape 7"/>
          <p:cNvSpPr/>
          <p:nvPr/>
        </p:nvSpPr>
        <p:spPr>
          <a:xfrm>
            <a:off x="504360" y="1203480"/>
            <a:ext cx="3306960" cy="519840"/>
          </a:xfrm>
          <a:prstGeom prst="rect">
            <a:avLst/>
          </a:prstGeom>
          <a:noFill/>
          <a:ln>
            <a:noFill/>
          </a:ln>
        </p:spPr>
        <p:style>
          <a:lnRef idx="0"/>
          <a:fillRef idx="0"/>
          <a:effectRef idx="0"/>
          <a:fontRef idx="minor"/>
        </p:style>
        <p:txBody>
          <a:bodyPr wrap="none" lIns="90000" rIns="90000" tIns="45000" bIns="45000">
            <a:noAutofit/>
          </a:bodyPr>
          <a:p>
            <a:pPr>
              <a:lnSpc>
                <a:spcPct val="90000"/>
              </a:lnSpc>
            </a:pPr>
            <a:r>
              <a:rPr b="0" lang="fr-FR" sz="3200" spc="-1" strike="noStrike">
                <a:solidFill>
                  <a:srgbClr val="e7e6e6"/>
                </a:solidFill>
                <a:latin typeface="Arial"/>
                <a:ea typeface="DejaVu Sans"/>
              </a:rPr>
              <a:t>ACCELERATION</a:t>
            </a:r>
            <a:endParaRPr b="0" lang="fr-FR" sz="3200" spc="-1" strike="noStrike">
              <a:latin typeface="Arial"/>
            </a:endParaRPr>
          </a:p>
        </p:txBody>
      </p:sp>
      <p:sp>
        <p:nvSpPr>
          <p:cNvPr id="310" name="CustomShape 8"/>
          <p:cNvSpPr/>
          <p:nvPr/>
        </p:nvSpPr>
        <p:spPr>
          <a:xfrm>
            <a:off x="4796280" y="1154880"/>
            <a:ext cx="7098480" cy="774360"/>
          </a:xfrm>
          <a:prstGeom prst="rect">
            <a:avLst/>
          </a:prstGeom>
          <a:ln>
            <a:round/>
          </a:ln>
        </p:spPr>
        <p:style>
          <a:lnRef idx="2">
            <a:schemeClr val="accent2"/>
          </a:lnRef>
          <a:fillRef idx="1">
            <a:schemeClr val="lt1"/>
          </a:fillRef>
          <a:effectRef idx="0">
            <a:schemeClr val="accent2"/>
          </a:effectRef>
          <a:fontRef idx="minor"/>
        </p:style>
        <p:txBody>
          <a:bodyPr lIns="90000" rIns="90000" tIns="45000" bIns="45000">
            <a:spAutoFit/>
          </a:bodyPr>
          <a:p>
            <a:pPr algn="just">
              <a:lnSpc>
                <a:spcPct val="100000"/>
              </a:lnSpc>
            </a:pPr>
            <a:r>
              <a:rPr b="1" lang="fr-FR" sz="1500" spc="-1" strike="noStrike" u="sng">
                <a:solidFill>
                  <a:srgbClr val="000000"/>
                </a:solidFill>
                <a:uFillTx/>
                <a:latin typeface="Arial"/>
                <a:ea typeface="Arial"/>
              </a:rPr>
              <a:t>Un sondage a été envoyé aux maires via le lien suivant : </a:t>
            </a:r>
            <a:endParaRPr b="0" lang="fr-FR" sz="1500" spc="-1" strike="noStrike">
              <a:latin typeface="Arial"/>
            </a:endParaRPr>
          </a:p>
          <a:p>
            <a:pPr algn="just">
              <a:lnSpc>
                <a:spcPct val="100000"/>
              </a:lnSpc>
            </a:pPr>
            <a:r>
              <a:rPr b="0" lang="fr-FR" sz="1500" spc="-1" strike="noStrike" u="sng">
                <a:solidFill>
                  <a:srgbClr val="0000ff"/>
                </a:solidFill>
                <a:uFillTx/>
                <a:latin typeface="Arial"/>
                <a:ea typeface="Arial"/>
                <a:hlinkClick r:id="rId1"/>
              </a:rPr>
              <a:t>https://docs.google.com/forms/d/e/1FAIpQLSe2DBQC3gyjctR5HevXRVRsn9jIrVuH7R_7wGO1XxX5n4uMkQ/viewform?usp=sf_link</a:t>
            </a:r>
            <a:r>
              <a:rPr b="0" lang="fr-FR" sz="1500" spc="-1" strike="noStrike">
                <a:solidFill>
                  <a:srgbClr val="000000"/>
                </a:solidFill>
                <a:latin typeface="Arial"/>
                <a:ea typeface="Arial"/>
              </a:rPr>
              <a:t> </a:t>
            </a:r>
            <a:endParaRPr b="0" lang="fr-FR" sz="1500" spc="-1" strike="noStrike">
              <a:latin typeface="Arial"/>
            </a:endParaRPr>
          </a:p>
        </p:txBody>
      </p:sp>
      <p:sp>
        <p:nvSpPr>
          <p:cNvPr id="311" name="CustomShape 9"/>
          <p:cNvSpPr/>
          <p:nvPr/>
        </p:nvSpPr>
        <p:spPr>
          <a:xfrm>
            <a:off x="4796280" y="3096000"/>
            <a:ext cx="7098480" cy="222084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spAutoFit/>
          </a:bodyPr>
          <a:p>
            <a:pPr algn="just">
              <a:lnSpc>
                <a:spcPct val="100000"/>
              </a:lnSpc>
            </a:pPr>
            <a:r>
              <a:rPr b="1" lang="fr-FR" sz="1400" spc="-1" strike="noStrike">
                <a:solidFill>
                  <a:srgbClr val="000000"/>
                </a:solidFill>
                <a:latin typeface="Arial"/>
                <a:ea typeface="DejaVu Sans"/>
              </a:rPr>
              <a:t>Modalités de vaccination offertes : </a:t>
            </a:r>
            <a:endParaRPr b="0" lang="fr-FR" sz="1400" spc="-1" strike="noStrike">
              <a:latin typeface="Arial"/>
            </a:endParaRPr>
          </a:p>
          <a:p>
            <a:pPr marL="285840" indent="-283320" algn="just">
              <a:lnSpc>
                <a:spcPct val="100000"/>
              </a:lnSpc>
              <a:buClr>
                <a:srgbClr val="000000"/>
              </a:buClr>
              <a:buFont typeface="Arial"/>
              <a:buChar char="•"/>
            </a:pPr>
            <a:r>
              <a:rPr b="0" lang="fr-FR" sz="1400" spc="-1" strike="noStrike">
                <a:solidFill>
                  <a:srgbClr val="000000"/>
                </a:solidFill>
                <a:latin typeface="Arial"/>
                <a:ea typeface="DejaVu Sans"/>
              </a:rPr>
              <a:t>Mobilisation des centres de vaccination de proximité autant que possible </a:t>
            </a:r>
            <a:endParaRPr b="0" lang="fr-FR" sz="1400" spc="-1" strike="noStrike">
              <a:latin typeface="Arial"/>
            </a:endParaRPr>
          </a:p>
          <a:p>
            <a:pPr marL="285840" indent="-283320" algn="just">
              <a:lnSpc>
                <a:spcPct val="100000"/>
              </a:lnSpc>
              <a:buClr>
                <a:srgbClr val="000000"/>
              </a:buClr>
              <a:buFont typeface="Arial"/>
              <a:buChar char="•"/>
            </a:pPr>
            <a:r>
              <a:rPr b="0" lang="fr-FR" sz="1400" spc="-1" strike="noStrike">
                <a:solidFill>
                  <a:srgbClr val="000000"/>
                </a:solidFill>
                <a:latin typeface="Arial"/>
                <a:ea typeface="DejaVu Sans"/>
              </a:rPr>
              <a:t>Mobilisation également du centre de vaccination départementale de Montfavet pour une opération de grand échelle (plus grande amplitude horaire et plus grand nombre de professionnel disponible)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1" lang="fr-FR" sz="1400" spc="-1" strike="noStrike">
                <a:solidFill>
                  <a:srgbClr val="000000"/>
                </a:solidFill>
                <a:latin typeface="Arial"/>
                <a:ea typeface="DejaVu Sans"/>
              </a:rPr>
              <a:t> </a:t>
            </a:r>
            <a:endParaRPr b="0" lang="fr-FR" sz="1400" spc="-1" strike="noStrike">
              <a:latin typeface="Arial"/>
            </a:endParaRPr>
          </a:p>
          <a:p>
            <a:pPr marL="285840" indent="-283320" algn="just">
              <a:lnSpc>
                <a:spcPct val="100000"/>
              </a:lnSpc>
              <a:buClr>
                <a:srgbClr val="000000"/>
              </a:buClr>
              <a:buFont typeface="Arial"/>
              <a:buChar char="•"/>
            </a:pPr>
            <a:r>
              <a:rPr b="1" lang="fr-FR" sz="1400" spc="-1" strike="noStrike">
                <a:solidFill>
                  <a:srgbClr val="000000"/>
                </a:solidFill>
                <a:latin typeface="Arial"/>
                <a:ea typeface="DejaVu Sans"/>
              </a:rPr>
              <a:t>Vaccin Pfizer </a:t>
            </a:r>
            <a:r>
              <a:rPr b="0" lang="fr-FR" sz="1400" spc="-1" strike="noStrike">
                <a:solidFill>
                  <a:srgbClr val="000000"/>
                </a:solidFill>
                <a:latin typeface="Arial"/>
                <a:ea typeface="DejaVu Sans"/>
              </a:rPr>
              <a:t>dans les centres de vaccination de proximité et le centre départemental de Montfavet pour </a:t>
            </a:r>
            <a:r>
              <a:rPr b="1" lang="fr-FR" sz="1400" spc="-1" strike="noStrike">
                <a:solidFill>
                  <a:srgbClr val="000000"/>
                </a:solidFill>
                <a:latin typeface="Arial"/>
                <a:ea typeface="DejaVu Sans"/>
              </a:rPr>
              <a:t>les personnes de +50 ans depuis le 10 mai</a:t>
            </a:r>
            <a:endParaRPr b="0" lang="fr-FR" sz="1400" spc="-1" strike="noStrike">
              <a:latin typeface="Arial"/>
            </a:endParaRPr>
          </a:p>
          <a:p>
            <a:pPr>
              <a:lnSpc>
                <a:spcPct val="100000"/>
              </a:lnSpc>
            </a:pP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sp>
      <p:sp>
        <p:nvSpPr>
          <p:cNvPr id="313" name="CustomShape 2"/>
          <p:cNvSpPr/>
          <p:nvPr/>
        </p:nvSpPr>
        <p:spPr>
          <a:xfrm>
            <a:off x="466200" y="731520"/>
            <a:ext cx="3348360" cy="3171600"/>
          </a:xfrm>
          <a:prstGeom prst="rect">
            <a:avLst/>
          </a:prstGeom>
          <a:noFill/>
          <a:ln>
            <a:noFill/>
          </a:ln>
        </p:spPr>
        <p:style>
          <a:lnRef idx="0"/>
          <a:fillRef idx="0"/>
          <a:effectRef idx="0"/>
          <a:fontRef idx="minor"/>
        </p:style>
      </p:sp>
      <p:sp>
        <p:nvSpPr>
          <p:cNvPr id="314" name="CustomShape 3"/>
          <p:cNvSpPr/>
          <p:nvPr/>
        </p:nvSpPr>
        <p:spPr>
          <a:xfrm>
            <a:off x="466200" y="4577400"/>
            <a:ext cx="3348360" cy="1914120"/>
          </a:xfrm>
          <a:prstGeom prst="rect">
            <a:avLst/>
          </a:prstGeom>
          <a:solidFill>
            <a:srgbClr val="4f81bd">
              <a:alpha val="95000"/>
            </a:srgbClr>
          </a:solidFill>
          <a:ln w="25560">
            <a:noFill/>
          </a:ln>
        </p:spPr>
        <p:style>
          <a:lnRef idx="0"/>
          <a:fillRef idx="0"/>
          <a:effectRef idx="0"/>
          <a:fontRef idx="minor"/>
        </p:style>
      </p:sp>
      <p:sp>
        <p:nvSpPr>
          <p:cNvPr id="315" name="CustomShape 4"/>
          <p:cNvSpPr/>
          <p:nvPr/>
        </p:nvSpPr>
        <p:spPr>
          <a:xfrm>
            <a:off x="4032000" y="576000"/>
            <a:ext cx="7707240" cy="5902560"/>
          </a:xfrm>
          <a:prstGeom prst="rect">
            <a:avLst/>
          </a:prstGeom>
          <a:solidFill>
            <a:srgbClr val="808080">
              <a:alpha val="20000"/>
            </a:srgbClr>
          </a:solidFill>
          <a:ln w="25560">
            <a:noFill/>
          </a:ln>
        </p:spPr>
        <p:style>
          <a:lnRef idx="0"/>
          <a:fillRef idx="0"/>
          <a:effectRef idx="0"/>
          <a:fontRef idx="minor"/>
        </p:style>
      </p:sp>
      <p:sp>
        <p:nvSpPr>
          <p:cNvPr id="316" name="CustomShape 5"/>
          <p:cNvSpPr/>
          <p:nvPr/>
        </p:nvSpPr>
        <p:spPr>
          <a:xfrm>
            <a:off x="3960000" y="285840"/>
            <a:ext cx="7707240" cy="590256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L’AGENDA </a:t>
            </a:r>
            <a:endParaRPr b="0" lang="fr-FR" sz="5400" spc="-1" strike="noStrike">
              <a:latin typeface="Arial"/>
            </a:endParaRPr>
          </a:p>
          <a:p>
            <a:pPr algn="ctr">
              <a:lnSpc>
                <a:spcPct val="93000"/>
              </a:lnSpc>
              <a:spcBef>
                <a:spcPts val="1001"/>
              </a:spcBef>
              <a:spcAft>
                <a:spcPts val="1426"/>
              </a:spcAft>
            </a:pPr>
            <a:r>
              <a:rPr b="1" lang="fr-FR" sz="5400" spc="-1" strike="noStrike">
                <a:solidFill>
                  <a:srgbClr val="000000"/>
                </a:solidFill>
                <a:latin typeface="Arial"/>
                <a:ea typeface="DejaVu Sans"/>
              </a:rPr>
              <a:t>DES</a:t>
            </a:r>
            <a:endParaRPr b="0" lang="fr-FR" sz="5400" spc="-1" strike="noStrike">
              <a:latin typeface="Arial"/>
            </a:endParaRPr>
          </a:p>
          <a:p>
            <a:pPr algn="ctr">
              <a:lnSpc>
                <a:spcPct val="93000"/>
              </a:lnSpc>
              <a:spcBef>
                <a:spcPts val="1001"/>
              </a:spcBef>
              <a:spcAft>
                <a:spcPts val="1426"/>
              </a:spcAft>
            </a:pPr>
            <a:r>
              <a:rPr b="1" lang="fr-FR" sz="5400" spc="-1" strike="noStrike">
                <a:solidFill>
                  <a:srgbClr val="000000"/>
                </a:solidFill>
                <a:latin typeface="Arial"/>
                <a:ea typeface="DejaVu Sans"/>
              </a:rPr>
              <a:t>RÉOUVERTURES </a:t>
            </a:r>
            <a:endParaRPr b="0" lang="fr-FR" sz="5400" spc="-1" strike="noStrike">
              <a:latin typeface="Arial"/>
            </a:endParaRPr>
          </a:p>
        </p:txBody>
      </p:sp>
      <p:pic>
        <p:nvPicPr>
          <p:cNvPr id="317" name="Image 80" descr=""/>
          <p:cNvPicPr/>
          <p:nvPr/>
        </p:nvPicPr>
        <p:blipFill>
          <a:blip r:embed="rId1"/>
          <a:stretch/>
        </p:blipFill>
        <p:spPr>
          <a:xfrm>
            <a:off x="0" y="0"/>
            <a:ext cx="588240" cy="486360"/>
          </a:xfrm>
          <a:prstGeom prst="rect">
            <a:avLst/>
          </a:prstGeom>
          <a:ln>
            <a:noFill/>
          </a:ln>
        </p:spPr>
      </p:pic>
      <p:pic>
        <p:nvPicPr>
          <p:cNvPr id="318" name="Image 80" descr=""/>
          <p:cNvPicPr/>
          <p:nvPr/>
        </p:nvPicPr>
        <p:blipFill>
          <a:blip r:embed="rId2"/>
          <a:stretch/>
        </p:blipFill>
        <p:spPr>
          <a:xfrm>
            <a:off x="7145280" y="5083560"/>
            <a:ext cx="1419120" cy="117684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L’agenda des réouvertures</a:t>
            </a:r>
            <a:endParaRPr b="0" lang="fr-FR" sz="3200" spc="-1" strike="noStrike">
              <a:latin typeface="Arial"/>
            </a:endParaRPr>
          </a:p>
        </p:txBody>
      </p:sp>
      <p:sp>
        <p:nvSpPr>
          <p:cNvPr id="320" name="CustomShape 2"/>
          <p:cNvSpPr/>
          <p:nvPr/>
        </p:nvSpPr>
        <p:spPr>
          <a:xfrm>
            <a:off x="466200" y="731520"/>
            <a:ext cx="3348360" cy="3171600"/>
          </a:xfrm>
          <a:prstGeom prst="rect">
            <a:avLst/>
          </a:prstGeom>
          <a:noFill/>
          <a:ln>
            <a:noFill/>
          </a:ln>
        </p:spPr>
        <p:style>
          <a:lnRef idx="0"/>
          <a:fillRef idx="0"/>
          <a:effectRef idx="0"/>
          <a:fontRef idx="minor"/>
        </p:style>
      </p:sp>
      <p:sp>
        <p:nvSpPr>
          <p:cNvPr id="321" name="CustomShape 3"/>
          <p:cNvSpPr/>
          <p:nvPr/>
        </p:nvSpPr>
        <p:spPr>
          <a:xfrm>
            <a:off x="466200" y="45774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r>
              <a:rPr b="0" lang="fr-FR" sz="2400" spc="-1" strike="noStrike">
                <a:solidFill>
                  <a:srgbClr val="ffffff"/>
                </a:solidFill>
                <a:latin typeface="Arial"/>
                <a:ea typeface="DejaVu Sans"/>
              </a:rPr>
              <a:t>Une  stratégie guidée par trois principes :</a:t>
            </a:r>
            <a:endParaRPr b="0" lang="fr-FR" sz="2400" spc="-1" strike="noStrike">
              <a:latin typeface="Arial"/>
            </a:endParaRPr>
          </a:p>
          <a:p>
            <a:pPr>
              <a:lnSpc>
                <a:spcPct val="100000"/>
              </a:lnSpc>
            </a:pPr>
            <a:r>
              <a:rPr b="0" lang="fr-FR" sz="2400" spc="-1" strike="noStrike">
                <a:solidFill>
                  <a:srgbClr val="ffffff"/>
                </a:solidFill>
                <a:latin typeface="Arial"/>
                <a:ea typeface="DejaVu Sans"/>
              </a:rPr>
              <a:t>progressivité, prudence et vigilance</a:t>
            </a:r>
            <a:endParaRPr b="0" lang="fr-FR" sz="2400" spc="-1" strike="noStrike">
              <a:latin typeface="Arial"/>
            </a:endParaRPr>
          </a:p>
        </p:txBody>
      </p:sp>
      <p:sp>
        <p:nvSpPr>
          <p:cNvPr id="322" name="CustomShape 4"/>
          <p:cNvSpPr/>
          <p:nvPr/>
        </p:nvSpPr>
        <p:spPr>
          <a:xfrm>
            <a:off x="3960000" y="588960"/>
            <a:ext cx="7707240" cy="5902560"/>
          </a:xfrm>
          <a:prstGeom prst="rect">
            <a:avLst/>
          </a:prstGeom>
          <a:noFill/>
          <a:ln>
            <a:noFill/>
          </a:ln>
        </p:spPr>
        <p:style>
          <a:lnRef idx="0"/>
          <a:fillRef idx="0"/>
          <a:effectRef idx="0"/>
          <a:fontRef idx="minor"/>
        </p:style>
      </p:sp>
      <p:pic>
        <p:nvPicPr>
          <p:cNvPr id="323" name="Image 80" descr=""/>
          <p:cNvPicPr/>
          <p:nvPr/>
        </p:nvPicPr>
        <p:blipFill>
          <a:blip r:embed="rId1"/>
          <a:stretch/>
        </p:blipFill>
        <p:spPr>
          <a:xfrm>
            <a:off x="0" y="0"/>
            <a:ext cx="588240" cy="486360"/>
          </a:xfrm>
          <a:prstGeom prst="rect">
            <a:avLst/>
          </a:prstGeom>
          <a:ln>
            <a:noFill/>
          </a:ln>
        </p:spPr>
      </p:pic>
      <p:pic>
        <p:nvPicPr>
          <p:cNvPr id="324" name="" descr=""/>
          <p:cNvPicPr/>
          <p:nvPr/>
        </p:nvPicPr>
        <p:blipFill>
          <a:blip r:embed="rId2"/>
          <a:stretch/>
        </p:blipFill>
        <p:spPr>
          <a:xfrm>
            <a:off x="3919320" y="1082520"/>
            <a:ext cx="8173080" cy="460188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Le  pass sanitaire</a:t>
            </a:r>
            <a:endParaRPr b="0" lang="fr-FR" sz="3200" spc="-1" strike="noStrike">
              <a:latin typeface="Arial"/>
            </a:endParaRPr>
          </a:p>
        </p:txBody>
      </p:sp>
      <p:sp>
        <p:nvSpPr>
          <p:cNvPr id="326" name="CustomShape 2"/>
          <p:cNvSpPr/>
          <p:nvPr/>
        </p:nvSpPr>
        <p:spPr>
          <a:xfrm>
            <a:off x="466200" y="731520"/>
            <a:ext cx="3348360" cy="3171600"/>
          </a:xfrm>
          <a:prstGeom prst="rect">
            <a:avLst/>
          </a:prstGeom>
          <a:noFill/>
          <a:ln>
            <a:noFill/>
          </a:ln>
        </p:spPr>
        <p:style>
          <a:lnRef idx="0"/>
          <a:fillRef idx="0"/>
          <a:effectRef idx="0"/>
          <a:fontRef idx="minor"/>
        </p:style>
      </p:sp>
      <p:sp>
        <p:nvSpPr>
          <p:cNvPr id="327" name="CustomShape 3"/>
          <p:cNvSpPr/>
          <p:nvPr/>
        </p:nvSpPr>
        <p:spPr>
          <a:xfrm>
            <a:off x="464040" y="45774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328" name="CustomShape 4"/>
          <p:cNvSpPr/>
          <p:nvPr/>
        </p:nvSpPr>
        <p:spPr>
          <a:xfrm>
            <a:off x="3960000" y="588960"/>
            <a:ext cx="7707240" cy="5902560"/>
          </a:xfrm>
          <a:prstGeom prst="rect">
            <a:avLst/>
          </a:prstGeom>
          <a:noFill/>
          <a:ln>
            <a:noFill/>
          </a:ln>
        </p:spPr>
        <p:style>
          <a:lnRef idx="0"/>
          <a:fillRef idx="0"/>
          <a:effectRef idx="0"/>
          <a:fontRef idx="minor"/>
        </p:style>
      </p:sp>
      <p:pic>
        <p:nvPicPr>
          <p:cNvPr id="329" name="Image 80" descr=""/>
          <p:cNvPicPr/>
          <p:nvPr/>
        </p:nvPicPr>
        <p:blipFill>
          <a:blip r:embed="rId1"/>
          <a:stretch/>
        </p:blipFill>
        <p:spPr>
          <a:xfrm>
            <a:off x="0" y="0"/>
            <a:ext cx="588240" cy="486360"/>
          </a:xfrm>
          <a:prstGeom prst="rect">
            <a:avLst/>
          </a:prstGeom>
          <a:ln>
            <a:noFill/>
          </a:ln>
        </p:spPr>
      </p:pic>
      <p:sp>
        <p:nvSpPr>
          <p:cNvPr id="330" name="CustomShape 5"/>
          <p:cNvSpPr/>
          <p:nvPr/>
        </p:nvSpPr>
        <p:spPr>
          <a:xfrm>
            <a:off x="504000" y="4814640"/>
            <a:ext cx="2808720" cy="1004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a:ea typeface="DejaVu Sans"/>
              </a:rPr>
              <a:t> </a:t>
            </a:r>
            <a:r>
              <a:rPr b="0" lang="fr-FR" sz="2000" spc="-1" strike="noStrike">
                <a:solidFill>
                  <a:srgbClr val="ffffff"/>
                </a:solidFill>
                <a:latin typeface="Arial"/>
                <a:ea typeface="AiglonPro-Demi"/>
              </a:rPr>
              <a:t>Il sera disponible via </a:t>
            </a:r>
            <a:r>
              <a:rPr b="1" lang="fr-FR" sz="2000" spc="-1" strike="noStrike">
                <a:solidFill>
                  <a:srgbClr val="ffffff"/>
                </a:solidFill>
                <a:latin typeface="Arial"/>
                <a:ea typeface="AiglonPro-ExtraBold"/>
              </a:rPr>
              <a:t>TousAntiCovid</a:t>
            </a:r>
            <a:endParaRPr b="0" lang="fr-FR" sz="2000" spc="-1" strike="noStrike">
              <a:latin typeface="Arial"/>
            </a:endParaRPr>
          </a:p>
          <a:p>
            <a:pPr>
              <a:lnSpc>
                <a:spcPct val="100000"/>
              </a:lnSpc>
            </a:pPr>
            <a:r>
              <a:rPr b="0" lang="fr-FR" sz="2000" spc="-1" strike="noStrike">
                <a:solidFill>
                  <a:srgbClr val="ffffff"/>
                </a:solidFill>
                <a:latin typeface="Arial"/>
                <a:ea typeface="AiglonPro-ExtraBold"/>
              </a:rPr>
              <a:t>début juin</a:t>
            </a:r>
            <a:endParaRPr b="0" lang="fr-FR" sz="2000" spc="-1" strike="noStrike">
              <a:latin typeface="Arial"/>
            </a:endParaRPr>
          </a:p>
        </p:txBody>
      </p:sp>
      <p:pic>
        <p:nvPicPr>
          <p:cNvPr id="331" name="" descr=""/>
          <p:cNvPicPr/>
          <p:nvPr/>
        </p:nvPicPr>
        <p:blipFill>
          <a:blip r:embed="rId2"/>
          <a:stretch/>
        </p:blipFill>
        <p:spPr>
          <a:xfrm>
            <a:off x="4680000" y="144000"/>
            <a:ext cx="3627000" cy="6351120"/>
          </a:xfrm>
          <a:prstGeom prst="rect">
            <a:avLst/>
          </a:prstGeom>
          <a:ln>
            <a:noFill/>
          </a:ln>
        </p:spPr>
      </p:pic>
      <p:pic>
        <p:nvPicPr>
          <p:cNvPr id="332" name="" descr=""/>
          <p:cNvPicPr/>
          <p:nvPr/>
        </p:nvPicPr>
        <p:blipFill>
          <a:blip r:embed="rId3"/>
          <a:stretch/>
        </p:blipFill>
        <p:spPr>
          <a:xfrm>
            <a:off x="8439840" y="54360"/>
            <a:ext cx="3366360" cy="6855840"/>
          </a:xfrm>
          <a:prstGeom prst="rect">
            <a:avLst/>
          </a:prstGeom>
          <a:ln>
            <a:noFill/>
          </a:ln>
        </p:spPr>
      </p:pic>
      <p:sp>
        <p:nvSpPr>
          <p:cNvPr id="333" name="CustomShape 6"/>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Le calendrier </a:t>
            </a:r>
            <a:endParaRPr b="0" lang="fr-FR" sz="3200" spc="-1" strike="noStrike">
              <a:latin typeface="Arial"/>
            </a:endParaRPr>
          </a:p>
          <a:p>
            <a:pPr>
              <a:lnSpc>
                <a:spcPct val="100000"/>
              </a:lnSpc>
            </a:pPr>
            <a:r>
              <a:rPr b="0" lang="fr-FR" sz="3200" spc="-1" strike="noStrike">
                <a:solidFill>
                  <a:srgbClr val="ffffff"/>
                </a:solidFill>
                <a:latin typeface="Arial"/>
                <a:ea typeface="DejaVu Sans"/>
              </a:rPr>
              <a:t>de</a:t>
            </a:r>
            <a:endParaRPr b="0" lang="fr-FR" sz="3200" spc="-1" strike="noStrike">
              <a:latin typeface="Arial"/>
            </a:endParaRPr>
          </a:p>
          <a:p>
            <a:pPr>
              <a:lnSpc>
                <a:spcPct val="100000"/>
              </a:lnSpc>
            </a:pPr>
            <a:r>
              <a:rPr b="0" lang="fr-FR" sz="3200" spc="-1" strike="noStrike">
                <a:solidFill>
                  <a:srgbClr val="ffffff"/>
                </a:solidFill>
                <a:latin typeface="Arial"/>
                <a:ea typeface="DejaVu Sans"/>
              </a:rPr>
              <a:t>réouverture</a:t>
            </a:r>
            <a:endParaRPr b="0" lang="fr-FR" sz="3200" spc="-1" strike="noStrike">
              <a:latin typeface="Arial"/>
            </a:endParaRPr>
          </a:p>
          <a:p>
            <a:pPr>
              <a:lnSpc>
                <a:spcPct val="100000"/>
              </a:lnSpc>
            </a:pPr>
            <a:endParaRPr b="0" lang="fr-FR" sz="3200" spc="-1" strike="noStrike">
              <a:latin typeface="Arial"/>
            </a:endParaRPr>
          </a:p>
        </p:txBody>
      </p:sp>
      <p:grpSp>
        <p:nvGrpSpPr>
          <p:cNvPr id="334" name="Group 7"/>
          <p:cNvGrpSpPr/>
          <p:nvPr/>
        </p:nvGrpSpPr>
        <p:grpSpPr>
          <a:xfrm>
            <a:off x="464040" y="4577400"/>
            <a:ext cx="3348360" cy="1914120"/>
            <a:chOff x="464040" y="4577400"/>
            <a:chExt cx="3348360" cy="1914120"/>
          </a:xfrm>
        </p:grpSpPr>
        <p:sp>
          <p:nvSpPr>
            <p:cNvPr id="335" name="CustomShape 8"/>
            <p:cNvSpPr/>
            <p:nvPr/>
          </p:nvSpPr>
          <p:spPr>
            <a:xfrm>
              <a:off x="464040" y="45774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pic>
          <p:nvPicPr>
            <p:cNvPr id="336" name="" descr=""/>
            <p:cNvPicPr/>
            <p:nvPr/>
          </p:nvPicPr>
          <p:blipFill>
            <a:blip r:embed="rId4"/>
            <a:stretch/>
          </p:blipFill>
          <p:spPr>
            <a:xfrm>
              <a:off x="1008000" y="4680000"/>
              <a:ext cx="1998000" cy="1655280"/>
            </a:xfrm>
            <a:prstGeom prst="rect">
              <a:avLst/>
            </a:prstGeom>
            <a:ln>
              <a:noFill/>
            </a:ln>
          </p:spPr>
        </p:pic>
      </p:gr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ustomShape 1"/>
          <p:cNvSpPr/>
          <p:nvPr/>
        </p:nvSpPr>
        <p:spPr>
          <a:xfrm>
            <a:off x="466200" y="731520"/>
            <a:ext cx="3348360" cy="3171600"/>
          </a:xfrm>
          <a:prstGeom prst="rect">
            <a:avLst/>
          </a:prstGeom>
          <a:noFill/>
          <a:ln>
            <a:noFill/>
          </a:ln>
        </p:spPr>
        <p:style>
          <a:lnRef idx="0"/>
          <a:fillRef idx="0"/>
          <a:effectRef idx="0"/>
          <a:fontRef idx="minor"/>
        </p:style>
      </p:sp>
      <p:sp>
        <p:nvSpPr>
          <p:cNvPr id="338" name="CustomShape 2"/>
          <p:cNvSpPr/>
          <p:nvPr/>
        </p:nvSpPr>
        <p:spPr>
          <a:xfrm>
            <a:off x="3960000" y="588960"/>
            <a:ext cx="7707240" cy="5902560"/>
          </a:xfrm>
          <a:prstGeom prst="rect">
            <a:avLst/>
          </a:prstGeom>
          <a:noFill/>
          <a:ln>
            <a:noFill/>
          </a:ln>
        </p:spPr>
        <p:style>
          <a:lnRef idx="0"/>
          <a:fillRef idx="0"/>
          <a:effectRef idx="0"/>
          <a:fontRef idx="minor"/>
        </p:style>
      </p:sp>
      <p:pic>
        <p:nvPicPr>
          <p:cNvPr id="339" name="Image 80" descr=""/>
          <p:cNvPicPr/>
          <p:nvPr/>
        </p:nvPicPr>
        <p:blipFill>
          <a:blip r:embed="rId1"/>
          <a:stretch/>
        </p:blipFill>
        <p:spPr>
          <a:xfrm>
            <a:off x="0" y="0"/>
            <a:ext cx="588240" cy="486360"/>
          </a:xfrm>
          <a:prstGeom prst="rect">
            <a:avLst/>
          </a:prstGeom>
          <a:ln>
            <a:noFill/>
          </a:ln>
        </p:spPr>
      </p:pic>
      <p:pic>
        <p:nvPicPr>
          <p:cNvPr id="340" name="" descr=""/>
          <p:cNvPicPr/>
          <p:nvPr/>
        </p:nvPicPr>
        <p:blipFill>
          <a:blip r:embed="rId2"/>
          <a:stretch/>
        </p:blipFill>
        <p:spPr>
          <a:xfrm>
            <a:off x="4211280" y="360"/>
            <a:ext cx="3752280" cy="6855840"/>
          </a:xfrm>
          <a:prstGeom prst="rect">
            <a:avLst/>
          </a:prstGeom>
          <a:ln>
            <a:noFill/>
          </a:ln>
        </p:spPr>
      </p:pic>
      <p:pic>
        <p:nvPicPr>
          <p:cNvPr id="341" name="" descr=""/>
          <p:cNvPicPr/>
          <p:nvPr/>
        </p:nvPicPr>
        <p:blipFill>
          <a:blip r:embed="rId3"/>
          <a:stretch/>
        </p:blipFill>
        <p:spPr>
          <a:xfrm>
            <a:off x="8168400" y="-72000"/>
            <a:ext cx="3637800" cy="6855840"/>
          </a:xfrm>
          <a:prstGeom prst="rect">
            <a:avLst/>
          </a:prstGeom>
          <a:ln>
            <a:noFill/>
          </a:ln>
        </p:spPr>
      </p:pic>
      <p:sp>
        <p:nvSpPr>
          <p:cNvPr id="342" name="CustomShape 3"/>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Le calendrier </a:t>
            </a:r>
            <a:endParaRPr b="0" lang="fr-FR" sz="3200" spc="-1" strike="noStrike">
              <a:latin typeface="Arial"/>
            </a:endParaRPr>
          </a:p>
          <a:p>
            <a:pPr>
              <a:lnSpc>
                <a:spcPct val="100000"/>
              </a:lnSpc>
            </a:pPr>
            <a:r>
              <a:rPr b="0" lang="fr-FR" sz="3200" spc="-1" strike="noStrike">
                <a:solidFill>
                  <a:srgbClr val="ffffff"/>
                </a:solidFill>
                <a:latin typeface="Arial"/>
                <a:ea typeface="DejaVu Sans"/>
              </a:rPr>
              <a:t>de</a:t>
            </a:r>
            <a:endParaRPr b="0" lang="fr-FR" sz="3200" spc="-1" strike="noStrike">
              <a:latin typeface="Arial"/>
            </a:endParaRPr>
          </a:p>
          <a:p>
            <a:pPr>
              <a:lnSpc>
                <a:spcPct val="100000"/>
              </a:lnSpc>
            </a:pPr>
            <a:r>
              <a:rPr b="0" lang="fr-FR" sz="3200" spc="-1" strike="noStrike">
                <a:solidFill>
                  <a:srgbClr val="ffffff"/>
                </a:solidFill>
                <a:latin typeface="Arial"/>
                <a:ea typeface="DejaVu Sans"/>
              </a:rPr>
              <a:t>réouverture</a:t>
            </a:r>
            <a:endParaRPr b="0" lang="fr-FR" sz="3200" spc="-1" strike="noStrike">
              <a:latin typeface="Arial"/>
            </a:endParaRPr>
          </a:p>
          <a:p>
            <a:pPr>
              <a:lnSpc>
                <a:spcPct val="100000"/>
              </a:lnSpc>
            </a:pPr>
            <a:endParaRPr b="0" lang="fr-FR" sz="3200" spc="-1" strike="noStrike">
              <a:latin typeface="Arial"/>
            </a:endParaRPr>
          </a:p>
        </p:txBody>
      </p:sp>
      <p:grpSp>
        <p:nvGrpSpPr>
          <p:cNvPr id="343" name="Group 4"/>
          <p:cNvGrpSpPr/>
          <p:nvPr/>
        </p:nvGrpSpPr>
        <p:grpSpPr>
          <a:xfrm>
            <a:off x="464040" y="4577400"/>
            <a:ext cx="3348360" cy="1914120"/>
            <a:chOff x="464040" y="4577400"/>
            <a:chExt cx="3348360" cy="1914120"/>
          </a:xfrm>
        </p:grpSpPr>
        <p:sp>
          <p:nvSpPr>
            <p:cNvPr id="344" name="CustomShape 5"/>
            <p:cNvSpPr/>
            <p:nvPr/>
          </p:nvSpPr>
          <p:spPr>
            <a:xfrm>
              <a:off x="464040" y="45774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pic>
          <p:nvPicPr>
            <p:cNvPr id="345" name="" descr=""/>
            <p:cNvPicPr/>
            <p:nvPr/>
          </p:nvPicPr>
          <p:blipFill>
            <a:blip r:embed="rId4"/>
            <a:stretch/>
          </p:blipFill>
          <p:spPr>
            <a:xfrm>
              <a:off x="1008000" y="4680000"/>
              <a:ext cx="1998000" cy="1655280"/>
            </a:xfrm>
            <a:prstGeom prst="rect">
              <a:avLst/>
            </a:prstGeom>
            <a:ln>
              <a:noFill/>
            </a:ln>
          </p:spPr>
        </p:pic>
      </p:gr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Le calendrier </a:t>
            </a:r>
            <a:endParaRPr b="0" lang="fr-FR" sz="3200" spc="-1" strike="noStrike">
              <a:latin typeface="Arial"/>
            </a:endParaRPr>
          </a:p>
          <a:p>
            <a:pPr>
              <a:lnSpc>
                <a:spcPct val="100000"/>
              </a:lnSpc>
            </a:pPr>
            <a:r>
              <a:rPr b="0" lang="fr-FR" sz="3200" spc="-1" strike="noStrike">
                <a:solidFill>
                  <a:srgbClr val="ffffff"/>
                </a:solidFill>
                <a:latin typeface="Arial"/>
                <a:ea typeface="DejaVu Sans"/>
              </a:rPr>
              <a:t>de</a:t>
            </a:r>
            <a:endParaRPr b="0" lang="fr-FR" sz="3200" spc="-1" strike="noStrike">
              <a:latin typeface="Arial"/>
            </a:endParaRPr>
          </a:p>
          <a:p>
            <a:pPr>
              <a:lnSpc>
                <a:spcPct val="100000"/>
              </a:lnSpc>
            </a:pPr>
            <a:r>
              <a:rPr b="0" lang="fr-FR" sz="3200" spc="-1" strike="noStrike">
                <a:solidFill>
                  <a:srgbClr val="ffffff"/>
                </a:solidFill>
                <a:latin typeface="Arial"/>
                <a:ea typeface="DejaVu Sans"/>
              </a:rPr>
              <a:t>réouverture</a:t>
            </a:r>
            <a:endParaRPr b="0" lang="fr-FR" sz="3200" spc="-1" strike="noStrike">
              <a:latin typeface="Arial"/>
            </a:endParaRPr>
          </a:p>
          <a:p>
            <a:pPr>
              <a:lnSpc>
                <a:spcPct val="100000"/>
              </a:lnSpc>
            </a:pPr>
            <a:endParaRPr b="0" lang="fr-FR" sz="3200" spc="-1" strike="noStrike">
              <a:latin typeface="Arial"/>
            </a:endParaRPr>
          </a:p>
        </p:txBody>
      </p:sp>
      <p:sp>
        <p:nvSpPr>
          <p:cNvPr id="347" name="CustomShape 2"/>
          <p:cNvSpPr/>
          <p:nvPr/>
        </p:nvSpPr>
        <p:spPr>
          <a:xfrm>
            <a:off x="466200" y="731520"/>
            <a:ext cx="3348360" cy="3171600"/>
          </a:xfrm>
          <a:prstGeom prst="rect">
            <a:avLst/>
          </a:prstGeom>
          <a:noFill/>
          <a:ln>
            <a:noFill/>
          </a:ln>
        </p:spPr>
        <p:style>
          <a:lnRef idx="0"/>
          <a:fillRef idx="0"/>
          <a:effectRef idx="0"/>
          <a:fontRef idx="minor"/>
        </p:style>
      </p:sp>
      <p:sp>
        <p:nvSpPr>
          <p:cNvPr id="348" name="CustomShape 3"/>
          <p:cNvSpPr/>
          <p:nvPr/>
        </p:nvSpPr>
        <p:spPr>
          <a:xfrm>
            <a:off x="3960000" y="588960"/>
            <a:ext cx="7707240" cy="5902560"/>
          </a:xfrm>
          <a:prstGeom prst="rect">
            <a:avLst/>
          </a:prstGeom>
          <a:noFill/>
          <a:ln>
            <a:noFill/>
          </a:ln>
        </p:spPr>
        <p:style>
          <a:lnRef idx="0"/>
          <a:fillRef idx="0"/>
          <a:effectRef idx="0"/>
          <a:fontRef idx="minor"/>
        </p:style>
      </p:sp>
      <p:pic>
        <p:nvPicPr>
          <p:cNvPr id="349" name="Image 80" descr=""/>
          <p:cNvPicPr/>
          <p:nvPr/>
        </p:nvPicPr>
        <p:blipFill>
          <a:blip r:embed="rId1"/>
          <a:stretch/>
        </p:blipFill>
        <p:spPr>
          <a:xfrm>
            <a:off x="0" y="0"/>
            <a:ext cx="588240" cy="486360"/>
          </a:xfrm>
          <a:prstGeom prst="rect">
            <a:avLst/>
          </a:prstGeom>
          <a:ln>
            <a:noFill/>
          </a:ln>
        </p:spPr>
      </p:pic>
      <p:grpSp>
        <p:nvGrpSpPr>
          <p:cNvPr id="350" name="Group 4"/>
          <p:cNvGrpSpPr/>
          <p:nvPr/>
        </p:nvGrpSpPr>
        <p:grpSpPr>
          <a:xfrm>
            <a:off x="464040" y="4577400"/>
            <a:ext cx="3348360" cy="1914120"/>
            <a:chOff x="464040" y="4577400"/>
            <a:chExt cx="3348360" cy="1914120"/>
          </a:xfrm>
        </p:grpSpPr>
        <p:sp>
          <p:nvSpPr>
            <p:cNvPr id="351" name="CustomShape 5"/>
            <p:cNvSpPr/>
            <p:nvPr/>
          </p:nvSpPr>
          <p:spPr>
            <a:xfrm>
              <a:off x="464040" y="45774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pic>
          <p:nvPicPr>
            <p:cNvPr id="352" name="" descr=""/>
            <p:cNvPicPr/>
            <p:nvPr/>
          </p:nvPicPr>
          <p:blipFill>
            <a:blip r:embed="rId2"/>
            <a:stretch/>
          </p:blipFill>
          <p:spPr>
            <a:xfrm>
              <a:off x="1008000" y="4680000"/>
              <a:ext cx="1998000" cy="1655280"/>
            </a:xfrm>
            <a:prstGeom prst="rect">
              <a:avLst/>
            </a:prstGeom>
            <a:ln>
              <a:noFill/>
            </a:ln>
          </p:spPr>
        </p:pic>
      </p:grpSp>
      <p:pic>
        <p:nvPicPr>
          <p:cNvPr id="353" name="" descr=""/>
          <p:cNvPicPr/>
          <p:nvPr/>
        </p:nvPicPr>
        <p:blipFill>
          <a:blip r:embed="rId3"/>
          <a:stretch/>
        </p:blipFill>
        <p:spPr>
          <a:xfrm>
            <a:off x="5828760" y="719640"/>
            <a:ext cx="3817440" cy="539856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Le calendrier </a:t>
            </a:r>
            <a:endParaRPr b="0" lang="fr-FR" sz="3200" spc="-1" strike="noStrike">
              <a:latin typeface="Arial"/>
            </a:endParaRPr>
          </a:p>
          <a:p>
            <a:pPr>
              <a:lnSpc>
                <a:spcPct val="100000"/>
              </a:lnSpc>
            </a:pPr>
            <a:r>
              <a:rPr b="0" lang="fr-FR" sz="3200" spc="-1" strike="noStrike">
                <a:solidFill>
                  <a:srgbClr val="ffffff"/>
                </a:solidFill>
                <a:latin typeface="Arial"/>
                <a:ea typeface="DejaVu Sans"/>
              </a:rPr>
              <a:t>de</a:t>
            </a:r>
            <a:endParaRPr b="0" lang="fr-FR" sz="3200" spc="-1" strike="noStrike">
              <a:latin typeface="Arial"/>
            </a:endParaRPr>
          </a:p>
          <a:p>
            <a:pPr>
              <a:lnSpc>
                <a:spcPct val="100000"/>
              </a:lnSpc>
            </a:pPr>
            <a:r>
              <a:rPr b="0" lang="fr-FR" sz="3200" spc="-1" strike="noStrike">
                <a:solidFill>
                  <a:srgbClr val="ffffff"/>
                </a:solidFill>
                <a:latin typeface="Arial"/>
                <a:ea typeface="DejaVu Sans"/>
              </a:rPr>
              <a:t>réouverture</a:t>
            </a:r>
            <a:endParaRPr b="0" lang="fr-FR" sz="3200" spc="-1" strike="noStrike">
              <a:latin typeface="Arial"/>
            </a:endParaRPr>
          </a:p>
          <a:p>
            <a:pPr>
              <a:lnSpc>
                <a:spcPct val="100000"/>
              </a:lnSpc>
            </a:pPr>
            <a:endParaRPr b="0" lang="fr-FR" sz="3200" spc="-1" strike="noStrike">
              <a:latin typeface="Arial"/>
            </a:endParaRPr>
          </a:p>
        </p:txBody>
      </p:sp>
      <p:sp>
        <p:nvSpPr>
          <p:cNvPr id="355" name="CustomShape 2"/>
          <p:cNvSpPr/>
          <p:nvPr/>
        </p:nvSpPr>
        <p:spPr>
          <a:xfrm>
            <a:off x="466200" y="731520"/>
            <a:ext cx="3348360" cy="3171600"/>
          </a:xfrm>
          <a:prstGeom prst="rect">
            <a:avLst/>
          </a:prstGeom>
          <a:noFill/>
          <a:ln>
            <a:noFill/>
          </a:ln>
        </p:spPr>
        <p:style>
          <a:lnRef idx="0"/>
          <a:fillRef idx="0"/>
          <a:effectRef idx="0"/>
          <a:fontRef idx="minor"/>
        </p:style>
      </p:sp>
      <p:sp>
        <p:nvSpPr>
          <p:cNvPr id="356" name="CustomShape 3"/>
          <p:cNvSpPr/>
          <p:nvPr/>
        </p:nvSpPr>
        <p:spPr>
          <a:xfrm>
            <a:off x="3960000" y="588960"/>
            <a:ext cx="7707240" cy="5902560"/>
          </a:xfrm>
          <a:prstGeom prst="rect">
            <a:avLst/>
          </a:prstGeom>
          <a:noFill/>
          <a:ln>
            <a:noFill/>
          </a:ln>
        </p:spPr>
        <p:style>
          <a:lnRef idx="0"/>
          <a:fillRef idx="0"/>
          <a:effectRef idx="0"/>
          <a:fontRef idx="minor"/>
        </p:style>
      </p:sp>
      <p:pic>
        <p:nvPicPr>
          <p:cNvPr id="357" name="Image 80" descr=""/>
          <p:cNvPicPr/>
          <p:nvPr/>
        </p:nvPicPr>
        <p:blipFill>
          <a:blip r:embed="rId1"/>
          <a:stretch/>
        </p:blipFill>
        <p:spPr>
          <a:xfrm>
            <a:off x="0" y="0"/>
            <a:ext cx="588240" cy="486360"/>
          </a:xfrm>
          <a:prstGeom prst="rect">
            <a:avLst/>
          </a:prstGeom>
          <a:ln>
            <a:noFill/>
          </a:ln>
        </p:spPr>
      </p:pic>
      <p:grpSp>
        <p:nvGrpSpPr>
          <p:cNvPr id="358" name="Group 4"/>
          <p:cNvGrpSpPr/>
          <p:nvPr/>
        </p:nvGrpSpPr>
        <p:grpSpPr>
          <a:xfrm>
            <a:off x="464040" y="4577400"/>
            <a:ext cx="3348360" cy="1914120"/>
            <a:chOff x="464040" y="4577400"/>
            <a:chExt cx="3348360" cy="1914120"/>
          </a:xfrm>
        </p:grpSpPr>
        <p:sp>
          <p:nvSpPr>
            <p:cNvPr id="359" name="CustomShape 5"/>
            <p:cNvSpPr/>
            <p:nvPr/>
          </p:nvSpPr>
          <p:spPr>
            <a:xfrm>
              <a:off x="464040" y="45774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pic>
          <p:nvPicPr>
            <p:cNvPr id="360" name="" descr=""/>
            <p:cNvPicPr/>
            <p:nvPr/>
          </p:nvPicPr>
          <p:blipFill>
            <a:blip r:embed="rId2"/>
            <a:stretch/>
          </p:blipFill>
          <p:spPr>
            <a:xfrm>
              <a:off x="1368000" y="4636800"/>
              <a:ext cx="1693440" cy="1769400"/>
            </a:xfrm>
            <a:prstGeom prst="rect">
              <a:avLst/>
            </a:prstGeom>
            <a:ln>
              <a:noFill/>
            </a:ln>
          </p:spPr>
        </p:pic>
      </p:grpSp>
      <p:pic>
        <p:nvPicPr>
          <p:cNvPr id="361" name="" descr=""/>
          <p:cNvPicPr/>
          <p:nvPr/>
        </p:nvPicPr>
        <p:blipFill>
          <a:blip r:embed="rId3"/>
          <a:stretch/>
        </p:blipFill>
        <p:spPr>
          <a:xfrm>
            <a:off x="4032000" y="889560"/>
            <a:ext cx="3627000" cy="4436640"/>
          </a:xfrm>
          <a:prstGeom prst="rect">
            <a:avLst/>
          </a:prstGeom>
          <a:ln>
            <a:noFill/>
          </a:ln>
        </p:spPr>
      </p:pic>
      <p:pic>
        <p:nvPicPr>
          <p:cNvPr id="362" name="" descr=""/>
          <p:cNvPicPr/>
          <p:nvPr/>
        </p:nvPicPr>
        <p:blipFill>
          <a:blip r:embed="rId4"/>
          <a:stretch/>
        </p:blipFill>
        <p:spPr>
          <a:xfrm>
            <a:off x="7920000" y="1827000"/>
            <a:ext cx="3931560" cy="27792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Le calendrier </a:t>
            </a:r>
            <a:endParaRPr b="0" lang="fr-FR" sz="3200" spc="-1" strike="noStrike">
              <a:latin typeface="Arial"/>
            </a:endParaRPr>
          </a:p>
          <a:p>
            <a:pPr>
              <a:lnSpc>
                <a:spcPct val="100000"/>
              </a:lnSpc>
            </a:pPr>
            <a:r>
              <a:rPr b="0" lang="fr-FR" sz="3200" spc="-1" strike="noStrike">
                <a:solidFill>
                  <a:srgbClr val="ffffff"/>
                </a:solidFill>
                <a:latin typeface="Arial"/>
                <a:ea typeface="DejaVu Sans"/>
              </a:rPr>
              <a:t>de</a:t>
            </a:r>
            <a:endParaRPr b="0" lang="fr-FR" sz="3200" spc="-1" strike="noStrike">
              <a:latin typeface="Arial"/>
            </a:endParaRPr>
          </a:p>
          <a:p>
            <a:pPr>
              <a:lnSpc>
                <a:spcPct val="100000"/>
              </a:lnSpc>
            </a:pPr>
            <a:r>
              <a:rPr b="0" lang="fr-FR" sz="3200" spc="-1" strike="noStrike">
                <a:solidFill>
                  <a:srgbClr val="ffffff"/>
                </a:solidFill>
                <a:latin typeface="Arial"/>
                <a:ea typeface="DejaVu Sans"/>
              </a:rPr>
              <a:t>réouverture</a:t>
            </a:r>
            <a:endParaRPr b="0" lang="fr-FR" sz="3200" spc="-1" strike="noStrike">
              <a:latin typeface="Arial"/>
            </a:endParaRPr>
          </a:p>
          <a:p>
            <a:pPr>
              <a:lnSpc>
                <a:spcPct val="100000"/>
              </a:lnSpc>
            </a:pPr>
            <a:endParaRPr b="0" lang="fr-FR" sz="3200" spc="-1" strike="noStrike">
              <a:latin typeface="Arial"/>
            </a:endParaRPr>
          </a:p>
        </p:txBody>
      </p:sp>
      <p:sp>
        <p:nvSpPr>
          <p:cNvPr id="364" name="CustomShape 2"/>
          <p:cNvSpPr/>
          <p:nvPr/>
        </p:nvSpPr>
        <p:spPr>
          <a:xfrm>
            <a:off x="466200" y="731520"/>
            <a:ext cx="3348360" cy="3171600"/>
          </a:xfrm>
          <a:prstGeom prst="rect">
            <a:avLst/>
          </a:prstGeom>
          <a:noFill/>
          <a:ln>
            <a:noFill/>
          </a:ln>
        </p:spPr>
        <p:style>
          <a:lnRef idx="0"/>
          <a:fillRef idx="0"/>
          <a:effectRef idx="0"/>
          <a:fontRef idx="minor"/>
        </p:style>
      </p:sp>
      <p:sp>
        <p:nvSpPr>
          <p:cNvPr id="365" name="CustomShape 3"/>
          <p:cNvSpPr/>
          <p:nvPr/>
        </p:nvSpPr>
        <p:spPr>
          <a:xfrm>
            <a:off x="3960000" y="588960"/>
            <a:ext cx="7707240" cy="5902560"/>
          </a:xfrm>
          <a:prstGeom prst="rect">
            <a:avLst/>
          </a:prstGeom>
          <a:noFill/>
          <a:ln>
            <a:noFill/>
          </a:ln>
        </p:spPr>
        <p:style>
          <a:lnRef idx="0"/>
          <a:fillRef idx="0"/>
          <a:effectRef idx="0"/>
          <a:fontRef idx="minor"/>
        </p:style>
      </p:sp>
      <p:pic>
        <p:nvPicPr>
          <p:cNvPr id="366" name="Image 80" descr=""/>
          <p:cNvPicPr/>
          <p:nvPr/>
        </p:nvPicPr>
        <p:blipFill>
          <a:blip r:embed="rId1"/>
          <a:stretch/>
        </p:blipFill>
        <p:spPr>
          <a:xfrm>
            <a:off x="0" y="0"/>
            <a:ext cx="588240" cy="486360"/>
          </a:xfrm>
          <a:prstGeom prst="rect">
            <a:avLst/>
          </a:prstGeom>
          <a:ln>
            <a:noFill/>
          </a:ln>
        </p:spPr>
      </p:pic>
      <p:grpSp>
        <p:nvGrpSpPr>
          <p:cNvPr id="367" name="Group 4"/>
          <p:cNvGrpSpPr/>
          <p:nvPr/>
        </p:nvGrpSpPr>
        <p:grpSpPr>
          <a:xfrm>
            <a:off x="464040" y="4577400"/>
            <a:ext cx="3348360" cy="1914120"/>
            <a:chOff x="464040" y="4577400"/>
            <a:chExt cx="3348360" cy="1914120"/>
          </a:xfrm>
        </p:grpSpPr>
        <p:sp>
          <p:nvSpPr>
            <p:cNvPr id="368" name="CustomShape 5"/>
            <p:cNvSpPr/>
            <p:nvPr/>
          </p:nvSpPr>
          <p:spPr>
            <a:xfrm>
              <a:off x="464040" y="45774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pic>
          <p:nvPicPr>
            <p:cNvPr id="369" name="" descr=""/>
            <p:cNvPicPr/>
            <p:nvPr/>
          </p:nvPicPr>
          <p:blipFill>
            <a:blip r:embed="rId2"/>
            <a:stretch/>
          </p:blipFill>
          <p:spPr>
            <a:xfrm>
              <a:off x="1368000" y="4636800"/>
              <a:ext cx="1693440" cy="1769400"/>
            </a:xfrm>
            <a:prstGeom prst="rect">
              <a:avLst/>
            </a:prstGeom>
            <a:ln>
              <a:noFill/>
            </a:ln>
          </p:spPr>
        </p:pic>
      </p:grpSp>
      <p:pic>
        <p:nvPicPr>
          <p:cNvPr id="370" name="" descr=""/>
          <p:cNvPicPr/>
          <p:nvPr/>
        </p:nvPicPr>
        <p:blipFill>
          <a:blip r:embed="rId3"/>
          <a:stretch/>
        </p:blipFill>
        <p:spPr>
          <a:xfrm>
            <a:off x="4104000" y="360"/>
            <a:ext cx="3549600" cy="6855840"/>
          </a:xfrm>
          <a:prstGeom prst="rect">
            <a:avLst/>
          </a:prstGeom>
          <a:ln>
            <a:noFill/>
          </a:ln>
        </p:spPr>
      </p:pic>
      <p:pic>
        <p:nvPicPr>
          <p:cNvPr id="371" name="" descr=""/>
          <p:cNvPicPr/>
          <p:nvPr/>
        </p:nvPicPr>
        <p:blipFill>
          <a:blip r:embed="rId4"/>
          <a:stretch/>
        </p:blipFill>
        <p:spPr>
          <a:xfrm>
            <a:off x="8280000" y="0"/>
            <a:ext cx="3716280" cy="685584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Le calendrier </a:t>
            </a:r>
            <a:endParaRPr b="0" lang="fr-FR" sz="3200" spc="-1" strike="noStrike">
              <a:latin typeface="Arial"/>
            </a:endParaRPr>
          </a:p>
          <a:p>
            <a:pPr>
              <a:lnSpc>
                <a:spcPct val="100000"/>
              </a:lnSpc>
            </a:pPr>
            <a:r>
              <a:rPr b="0" lang="fr-FR" sz="3200" spc="-1" strike="noStrike">
                <a:solidFill>
                  <a:srgbClr val="ffffff"/>
                </a:solidFill>
                <a:latin typeface="Arial"/>
                <a:ea typeface="DejaVu Sans"/>
              </a:rPr>
              <a:t>de</a:t>
            </a:r>
            <a:endParaRPr b="0" lang="fr-FR" sz="3200" spc="-1" strike="noStrike">
              <a:latin typeface="Arial"/>
            </a:endParaRPr>
          </a:p>
          <a:p>
            <a:pPr>
              <a:lnSpc>
                <a:spcPct val="100000"/>
              </a:lnSpc>
            </a:pPr>
            <a:r>
              <a:rPr b="0" lang="fr-FR" sz="3200" spc="-1" strike="noStrike">
                <a:solidFill>
                  <a:srgbClr val="ffffff"/>
                </a:solidFill>
                <a:latin typeface="Arial"/>
                <a:ea typeface="DejaVu Sans"/>
              </a:rPr>
              <a:t>réouverture</a:t>
            </a:r>
            <a:endParaRPr b="0" lang="fr-FR" sz="3200" spc="-1" strike="noStrike">
              <a:latin typeface="Arial"/>
            </a:endParaRPr>
          </a:p>
          <a:p>
            <a:pPr>
              <a:lnSpc>
                <a:spcPct val="100000"/>
              </a:lnSpc>
            </a:pPr>
            <a:endParaRPr b="0" lang="fr-FR" sz="3200" spc="-1" strike="noStrike">
              <a:latin typeface="Arial"/>
            </a:endParaRPr>
          </a:p>
        </p:txBody>
      </p:sp>
      <p:sp>
        <p:nvSpPr>
          <p:cNvPr id="373" name="CustomShape 2"/>
          <p:cNvSpPr/>
          <p:nvPr/>
        </p:nvSpPr>
        <p:spPr>
          <a:xfrm>
            <a:off x="466200" y="731520"/>
            <a:ext cx="3348360" cy="3171600"/>
          </a:xfrm>
          <a:prstGeom prst="rect">
            <a:avLst/>
          </a:prstGeom>
          <a:noFill/>
          <a:ln>
            <a:noFill/>
          </a:ln>
        </p:spPr>
        <p:style>
          <a:lnRef idx="0"/>
          <a:fillRef idx="0"/>
          <a:effectRef idx="0"/>
          <a:fontRef idx="minor"/>
        </p:style>
      </p:sp>
      <p:sp>
        <p:nvSpPr>
          <p:cNvPr id="374" name="CustomShape 3"/>
          <p:cNvSpPr/>
          <p:nvPr/>
        </p:nvSpPr>
        <p:spPr>
          <a:xfrm>
            <a:off x="3960000" y="588960"/>
            <a:ext cx="7707240" cy="5902560"/>
          </a:xfrm>
          <a:prstGeom prst="rect">
            <a:avLst/>
          </a:prstGeom>
          <a:noFill/>
          <a:ln>
            <a:noFill/>
          </a:ln>
        </p:spPr>
        <p:style>
          <a:lnRef idx="0"/>
          <a:fillRef idx="0"/>
          <a:effectRef idx="0"/>
          <a:fontRef idx="minor"/>
        </p:style>
      </p:sp>
      <p:pic>
        <p:nvPicPr>
          <p:cNvPr id="375" name="Image 80" descr=""/>
          <p:cNvPicPr/>
          <p:nvPr/>
        </p:nvPicPr>
        <p:blipFill>
          <a:blip r:embed="rId1"/>
          <a:stretch/>
        </p:blipFill>
        <p:spPr>
          <a:xfrm>
            <a:off x="0" y="0"/>
            <a:ext cx="588240" cy="486360"/>
          </a:xfrm>
          <a:prstGeom prst="rect">
            <a:avLst/>
          </a:prstGeom>
          <a:ln>
            <a:noFill/>
          </a:ln>
        </p:spPr>
      </p:pic>
      <p:grpSp>
        <p:nvGrpSpPr>
          <p:cNvPr id="376" name="Group 4"/>
          <p:cNvGrpSpPr/>
          <p:nvPr/>
        </p:nvGrpSpPr>
        <p:grpSpPr>
          <a:xfrm>
            <a:off x="464040" y="4577400"/>
            <a:ext cx="3348360" cy="1914120"/>
            <a:chOff x="464040" y="4577400"/>
            <a:chExt cx="3348360" cy="1914120"/>
          </a:xfrm>
        </p:grpSpPr>
        <p:sp>
          <p:nvSpPr>
            <p:cNvPr id="377" name="CustomShape 5"/>
            <p:cNvSpPr/>
            <p:nvPr/>
          </p:nvSpPr>
          <p:spPr>
            <a:xfrm>
              <a:off x="464040" y="45774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pic>
          <p:nvPicPr>
            <p:cNvPr id="378" name="" descr=""/>
            <p:cNvPicPr/>
            <p:nvPr/>
          </p:nvPicPr>
          <p:blipFill>
            <a:blip r:embed="rId2"/>
            <a:stretch/>
          </p:blipFill>
          <p:spPr>
            <a:xfrm>
              <a:off x="1368000" y="4636800"/>
              <a:ext cx="1693440" cy="1769400"/>
            </a:xfrm>
            <a:prstGeom prst="rect">
              <a:avLst/>
            </a:prstGeom>
            <a:ln>
              <a:noFill/>
            </a:ln>
          </p:spPr>
        </p:pic>
      </p:grpSp>
      <p:pic>
        <p:nvPicPr>
          <p:cNvPr id="379" name="" descr=""/>
          <p:cNvPicPr/>
          <p:nvPr/>
        </p:nvPicPr>
        <p:blipFill>
          <a:blip r:embed="rId3"/>
          <a:stretch/>
        </p:blipFill>
        <p:spPr>
          <a:xfrm>
            <a:off x="4320000" y="360"/>
            <a:ext cx="3616560" cy="6855840"/>
          </a:xfrm>
          <a:prstGeom prst="rect">
            <a:avLst/>
          </a:prstGeom>
          <a:ln>
            <a:noFill/>
          </a:ln>
        </p:spPr>
      </p:pic>
      <p:pic>
        <p:nvPicPr>
          <p:cNvPr id="380" name="" descr=""/>
          <p:cNvPicPr/>
          <p:nvPr/>
        </p:nvPicPr>
        <p:blipFill>
          <a:blip r:embed="rId4"/>
          <a:stretch/>
        </p:blipFill>
        <p:spPr>
          <a:xfrm>
            <a:off x="8224200" y="360"/>
            <a:ext cx="3582000" cy="685584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Le calendrier </a:t>
            </a:r>
            <a:endParaRPr b="0" lang="fr-FR" sz="3200" spc="-1" strike="noStrike">
              <a:latin typeface="Arial"/>
            </a:endParaRPr>
          </a:p>
          <a:p>
            <a:pPr>
              <a:lnSpc>
                <a:spcPct val="100000"/>
              </a:lnSpc>
            </a:pPr>
            <a:r>
              <a:rPr b="0" lang="fr-FR" sz="3200" spc="-1" strike="noStrike">
                <a:solidFill>
                  <a:srgbClr val="ffffff"/>
                </a:solidFill>
                <a:latin typeface="Arial"/>
                <a:ea typeface="DejaVu Sans"/>
              </a:rPr>
              <a:t>de</a:t>
            </a:r>
            <a:endParaRPr b="0" lang="fr-FR" sz="3200" spc="-1" strike="noStrike">
              <a:latin typeface="Arial"/>
            </a:endParaRPr>
          </a:p>
          <a:p>
            <a:pPr>
              <a:lnSpc>
                <a:spcPct val="100000"/>
              </a:lnSpc>
            </a:pPr>
            <a:r>
              <a:rPr b="0" lang="fr-FR" sz="3200" spc="-1" strike="noStrike">
                <a:solidFill>
                  <a:srgbClr val="ffffff"/>
                </a:solidFill>
                <a:latin typeface="Arial"/>
                <a:ea typeface="DejaVu Sans"/>
              </a:rPr>
              <a:t>réouverture</a:t>
            </a:r>
            <a:endParaRPr b="0" lang="fr-FR" sz="3200" spc="-1" strike="noStrike">
              <a:latin typeface="Arial"/>
            </a:endParaRPr>
          </a:p>
          <a:p>
            <a:pPr>
              <a:lnSpc>
                <a:spcPct val="100000"/>
              </a:lnSpc>
            </a:pPr>
            <a:endParaRPr b="0" lang="fr-FR" sz="3200" spc="-1" strike="noStrike">
              <a:latin typeface="Arial"/>
            </a:endParaRPr>
          </a:p>
        </p:txBody>
      </p:sp>
      <p:sp>
        <p:nvSpPr>
          <p:cNvPr id="382" name="CustomShape 2"/>
          <p:cNvSpPr/>
          <p:nvPr/>
        </p:nvSpPr>
        <p:spPr>
          <a:xfrm>
            <a:off x="466200" y="731520"/>
            <a:ext cx="3348360" cy="3171600"/>
          </a:xfrm>
          <a:prstGeom prst="rect">
            <a:avLst/>
          </a:prstGeom>
          <a:noFill/>
          <a:ln>
            <a:noFill/>
          </a:ln>
        </p:spPr>
        <p:style>
          <a:lnRef idx="0"/>
          <a:fillRef idx="0"/>
          <a:effectRef idx="0"/>
          <a:fontRef idx="minor"/>
        </p:style>
      </p:sp>
      <p:sp>
        <p:nvSpPr>
          <p:cNvPr id="383" name="CustomShape 3"/>
          <p:cNvSpPr/>
          <p:nvPr/>
        </p:nvSpPr>
        <p:spPr>
          <a:xfrm>
            <a:off x="3960000" y="588960"/>
            <a:ext cx="7707240" cy="5902560"/>
          </a:xfrm>
          <a:prstGeom prst="rect">
            <a:avLst/>
          </a:prstGeom>
          <a:noFill/>
          <a:ln>
            <a:noFill/>
          </a:ln>
        </p:spPr>
        <p:style>
          <a:lnRef idx="0"/>
          <a:fillRef idx="0"/>
          <a:effectRef idx="0"/>
          <a:fontRef idx="minor"/>
        </p:style>
      </p:sp>
      <p:pic>
        <p:nvPicPr>
          <p:cNvPr id="384" name="Image 80" descr=""/>
          <p:cNvPicPr/>
          <p:nvPr/>
        </p:nvPicPr>
        <p:blipFill>
          <a:blip r:embed="rId1"/>
          <a:stretch/>
        </p:blipFill>
        <p:spPr>
          <a:xfrm>
            <a:off x="0" y="0"/>
            <a:ext cx="588240" cy="486360"/>
          </a:xfrm>
          <a:prstGeom prst="rect">
            <a:avLst/>
          </a:prstGeom>
          <a:ln>
            <a:noFill/>
          </a:ln>
        </p:spPr>
      </p:pic>
      <p:grpSp>
        <p:nvGrpSpPr>
          <p:cNvPr id="385" name="Group 4"/>
          <p:cNvGrpSpPr/>
          <p:nvPr/>
        </p:nvGrpSpPr>
        <p:grpSpPr>
          <a:xfrm>
            <a:off x="464040" y="4577400"/>
            <a:ext cx="3348360" cy="1914120"/>
            <a:chOff x="464040" y="4577400"/>
            <a:chExt cx="3348360" cy="1914120"/>
          </a:xfrm>
        </p:grpSpPr>
        <p:sp>
          <p:nvSpPr>
            <p:cNvPr id="386" name="CustomShape 5"/>
            <p:cNvSpPr/>
            <p:nvPr/>
          </p:nvSpPr>
          <p:spPr>
            <a:xfrm>
              <a:off x="464040" y="45774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pic>
          <p:nvPicPr>
            <p:cNvPr id="387" name="" descr=""/>
            <p:cNvPicPr/>
            <p:nvPr/>
          </p:nvPicPr>
          <p:blipFill>
            <a:blip r:embed="rId2"/>
            <a:stretch/>
          </p:blipFill>
          <p:spPr>
            <a:xfrm>
              <a:off x="1368000" y="4636800"/>
              <a:ext cx="1693440" cy="1769400"/>
            </a:xfrm>
            <a:prstGeom prst="rect">
              <a:avLst/>
            </a:prstGeom>
            <a:ln>
              <a:noFill/>
            </a:ln>
          </p:spPr>
        </p:pic>
      </p:grpSp>
      <p:pic>
        <p:nvPicPr>
          <p:cNvPr id="388" name="" descr=""/>
          <p:cNvPicPr/>
          <p:nvPr/>
        </p:nvPicPr>
        <p:blipFill>
          <a:blip r:embed="rId3"/>
          <a:stretch/>
        </p:blipFill>
        <p:spPr>
          <a:xfrm>
            <a:off x="5904000" y="2088000"/>
            <a:ext cx="3769920" cy="276948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3" name="Image 80" descr=""/>
          <p:cNvPicPr/>
          <p:nvPr/>
        </p:nvPicPr>
        <p:blipFill>
          <a:blip r:embed="rId1"/>
          <a:stretch/>
        </p:blipFill>
        <p:spPr>
          <a:xfrm>
            <a:off x="0" y="0"/>
            <a:ext cx="593640" cy="491760"/>
          </a:xfrm>
          <a:prstGeom prst="rect">
            <a:avLst/>
          </a:prstGeom>
          <a:ln>
            <a:noFill/>
          </a:ln>
        </p:spPr>
      </p:pic>
      <p:sp>
        <p:nvSpPr>
          <p:cNvPr id="174" name="CustomShape 1"/>
          <p:cNvSpPr/>
          <p:nvPr/>
        </p:nvSpPr>
        <p:spPr>
          <a:xfrm>
            <a:off x="466200" y="497880"/>
            <a:ext cx="3361680" cy="3699000"/>
          </a:xfrm>
          <a:prstGeom prst="rect">
            <a:avLst/>
          </a:prstGeom>
          <a:solidFill>
            <a:srgbClr val="595959"/>
          </a:solidFill>
          <a:ln w="25560">
            <a:noFill/>
          </a:ln>
        </p:spPr>
        <p:style>
          <a:lnRef idx="0"/>
          <a:fillRef idx="0"/>
          <a:effectRef idx="0"/>
          <a:fontRef idx="minor"/>
        </p:style>
      </p:sp>
      <p:sp>
        <p:nvSpPr>
          <p:cNvPr id="175" name="CustomShape 2"/>
          <p:cNvSpPr/>
          <p:nvPr/>
        </p:nvSpPr>
        <p:spPr>
          <a:xfrm>
            <a:off x="466200" y="731520"/>
            <a:ext cx="3361680" cy="31849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2800" spc="-1" strike="noStrike">
                <a:solidFill>
                  <a:srgbClr val="e7e6e6"/>
                </a:solidFill>
                <a:latin typeface="Arial"/>
                <a:ea typeface="Arial Hebrew"/>
              </a:rPr>
              <a:t>Point de situation épidémiologique</a:t>
            </a:r>
            <a:br/>
            <a:endParaRPr b="0" lang="fr-FR" sz="2800" spc="-1" strike="noStrike">
              <a:latin typeface="Arial"/>
            </a:endParaRPr>
          </a:p>
        </p:txBody>
      </p:sp>
      <p:sp>
        <p:nvSpPr>
          <p:cNvPr id="176" name="CustomShape 3"/>
          <p:cNvSpPr/>
          <p:nvPr/>
        </p:nvSpPr>
        <p:spPr>
          <a:xfrm>
            <a:off x="466200" y="4419360"/>
            <a:ext cx="3361680" cy="1927440"/>
          </a:xfrm>
          <a:prstGeom prst="rect">
            <a:avLst/>
          </a:prstGeom>
          <a:solidFill>
            <a:srgbClr val="4f81bd">
              <a:alpha val="95000"/>
            </a:srgbClr>
          </a:solidFill>
          <a:ln w="25560">
            <a:noFill/>
          </a:ln>
        </p:spPr>
        <p:style>
          <a:lnRef idx="0"/>
          <a:fillRef idx="0"/>
          <a:effectRef idx="0"/>
          <a:fontRef idx="minor"/>
        </p:style>
      </p:sp>
      <p:sp>
        <p:nvSpPr>
          <p:cNvPr id="177" name="CustomShape 4"/>
          <p:cNvSpPr/>
          <p:nvPr/>
        </p:nvSpPr>
        <p:spPr>
          <a:xfrm>
            <a:off x="4124880" y="332640"/>
            <a:ext cx="7945560" cy="6014160"/>
          </a:xfrm>
          <a:prstGeom prst="rect">
            <a:avLst/>
          </a:prstGeom>
          <a:solidFill>
            <a:srgbClr val="808080">
              <a:alpha val="20000"/>
            </a:srgbClr>
          </a:solidFill>
          <a:ln w="25560">
            <a:noFill/>
          </a:ln>
        </p:spPr>
        <p:style>
          <a:lnRef idx="0"/>
          <a:fillRef idx="0"/>
          <a:effectRef idx="0"/>
          <a:fontRef idx="minor"/>
        </p:style>
      </p:sp>
      <p:sp>
        <p:nvSpPr>
          <p:cNvPr id="178" name="CustomShape 5"/>
          <p:cNvSpPr/>
          <p:nvPr/>
        </p:nvSpPr>
        <p:spPr>
          <a:xfrm>
            <a:off x="4141800" y="497880"/>
            <a:ext cx="6502680" cy="56836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endParaRPr b="0" lang="fr-FR" sz="1800" spc="-1" strike="noStrike">
              <a:latin typeface="Arial"/>
            </a:endParaRPr>
          </a:p>
          <a:p>
            <a:pPr>
              <a:lnSpc>
                <a:spcPct val="100000"/>
              </a:lnSpc>
            </a:pPr>
            <a:r>
              <a:rPr b="1" lang="fr-FR" sz="1500" spc="-1" strike="noStrike">
                <a:solidFill>
                  <a:srgbClr val="000000"/>
                </a:solidFill>
                <a:latin typeface="Arial"/>
                <a:ea typeface="DejaVu Sans"/>
              </a:rPr>
              <a:t>Evolution du taux d’incidence : </a:t>
            </a:r>
            <a:endParaRPr b="0" lang="fr-FR" sz="1500" spc="-1" strike="noStrike">
              <a:latin typeface="Arial"/>
            </a:endParaRPr>
          </a:p>
          <a:p>
            <a:pPr marL="457200">
              <a:lnSpc>
                <a:spcPct val="100000"/>
              </a:lnSpc>
            </a:pPr>
            <a:r>
              <a:rPr b="0" lang="fr-FR" sz="1400" spc="-1" strike="noStrike">
                <a:solidFill>
                  <a:srgbClr val="000000"/>
                </a:solidFill>
                <a:latin typeface="Arial"/>
                <a:ea typeface="DejaVu Sans"/>
              </a:rPr>
              <a:t>Semaine 46 : 357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47 : 177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48 : 141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49 : 135 pour 100 000 habitants </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50 : 153 pour 100 000 habitants </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51 : 191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52 : 169 pour 100 000 habitants </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53 : 181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1   : 265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2   : 267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3   : 289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4   : 258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5   : 232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6   : 240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7   : 221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8   : 230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9   : 221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10 : 266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11 : 317 pour 100 000 habitants </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12 : 436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13 : 483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14 : 404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15 : 397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16 : 364 pour 100 000 habitants</a:t>
            </a:r>
            <a:endParaRPr b="0" lang="fr-FR" sz="1400" spc="-1" strike="noStrike">
              <a:latin typeface="Arial"/>
            </a:endParaRPr>
          </a:p>
          <a:p>
            <a:pPr marL="457200">
              <a:lnSpc>
                <a:spcPct val="100000"/>
              </a:lnSpc>
            </a:pPr>
            <a:r>
              <a:rPr b="0" lang="fr-FR" sz="1400" spc="-1" strike="noStrike">
                <a:solidFill>
                  <a:srgbClr val="000000"/>
                </a:solidFill>
                <a:latin typeface="Arial"/>
                <a:ea typeface="DejaVu Sans"/>
              </a:rPr>
              <a:t>Semaine 17 : 275 pour 100 000 habitants</a:t>
            </a:r>
            <a:endParaRPr b="0" lang="fr-FR" sz="1400" spc="-1" strike="noStrike">
              <a:latin typeface="Arial"/>
            </a:endParaRPr>
          </a:p>
          <a:p>
            <a:pPr marL="457200">
              <a:lnSpc>
                <a:spcPct val="100000"/>
              </a:lnSpc>
            </a:pPr>
            <a:r>
              <a:rPr b="1" lang="fr-FR" sz="1600" spc="-1" strike="noStrike">
                <a:solidFill>
                  <a:srgbClr val="000000"/>
                </a:solidFill>
                <a:latin typeface="Arial"/>
                <a:ea typeface="DejaVu Sans"/>
              </a:rPr>
              <a:t>Semaine 18: 178 pour 100 000 habitants</a:t>
            </a:r>
            <a:endParaRPr b="0" lang="fr-FR" sz="1600" spc="-1" strike="noStrike">
              <a:latin typeface="Arial"/>
            </a:endParaRPr>
          </a:p>
          <a:p>
            <a:pPr marL="457200">
              <a:lnSpc>
                <a:spcPct val="100000"/>
              </a:lnSpc>
            </a:pPr>
            <a:r>
              <a:rPr b="1" lang="fr-FR" sz="1600" spc="-1" strike="noStrike">
                <a:solidFill>
                  <a:srgbClr val="ff0000"/>
                </a:solidFill>
                <a:latin typeface="Arial"/>
                <a:ea typeface="DejaVu Sans"/>
              </a:rPr>
              <a:t>Semaine 19: 110 pour 100 000 habitants</a:t>
            </a:r>
            <a:br/>
            <a:endParaRPr b="0" lang="fr-FR" sz="1600" spc="-1" strike="noStrike">
              <a:latin typeface="Arial"/>
            </a:endParaRPr>
          </a:p>
        </p:txBody>
      </p:sp>
      <p:sp>
        <p:nvSpPr>
          <p:cNvPr id="179" name="CustomShape 6"/>
          <p:cNvSpPr/>
          <p:nvPr/>
        </p:nvSpPr>
        <p:spPr>
          <a:xfrm>
            <a:off x="466200" y="4784400"/>
            <a:ext cx="3361680" cy="11973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600" spc="-1" strike="noStrike">
                <a:solidFill>
                  <a:srgbClr val="e7e6e6"/>
                </a:solidFill>
                <a:latin typeface="Arial"/>
                <a:ea typeface="DejaVu Sans"/>
              </a:rPr>
              <a:t>Incidence </a:t>
            </a:r>
            <a:r>
              <a:rPr b="1" lang="fr-FR" sz="2000" spc="-1" strike="noStrike">
                <a:solidFill>
                  <a:srgbClr val="e7e6e6"/>
                </a:solidFill>
                <a:latin typeface="Arial"/>
                <a:ea typeface="DejaVu Sans"/>
              </a:rPr>
              <a:t>(nouveaux cas pendant une semaine)</a:t>
            </a:r>
            <a:endParaRPr b="0" lang="fr-FR" sz="2000" spc="-1" strike="noStrike">
              <a:latin typeface="Arial"/>
            </a:endParaRPr>
          </a:p>
        </p:txBody>
      </p:sp>
      <p:sp>
        <p:nvSpPr>
          <p:cNvPr id="180" name="CustomShape 7"/>
          <p:cNvSpPr/>
          <p:nvPr/>
        </p:nvSpPr>
        <p:spPr>
          <a:xfrm>
            <a:off x="9120240" y="5265000"/>
            <a:ext cx="1299240" cy="380520"/>
          </a:xfrm>
          <a:prstGeom prst="rect">
            <a:avLst/>
          </a:prstGeom>
          <a:noFill/>
          <a:ln>
            <a:solidFill>
              <a:srgbClr val="ff0000"/>
            </a:solidFill>
          </a:ln>
        </p:spPr>
        <p:style>
          <a:lnRef idx="0"/>
          <a:fillRef idx="0"/>
          <a:effectRef idx="0"/>
          <a:fontRef idx="minor"/>
        </p:style>
        <p:txBody>
          <a:bodyPr lIns="90000" rIns="90000" tIns="45000" bIns="45000">
            <a:noAutofit/>
          </a:bodyPr>
          <a:p>
            <a:pPr algn="ctr">
              <a:lnSpc>
                <a:spcPct val="100000"/>
              </a:lnSpc>
            </a:pPr>
            <a:r>
              <a:rPr b="0" lang="fr-FR" sz="1000" spc="-1" strike="noStrike">
                <a:solidFill>
                  <a:srgbClr val="ff0000"/>
                </a:solidFill>
                <a:latin typeface="Arial"/>
                <a:ea typeface="DejaVu Sans"/>
              </a:rPr>
              <a:t>Passage en vigilance renforcée</a:t>
            </a:r>
            <a:endParaRPr b="0" lang="fr-FR" sz="1000" spc="-1" strike="noStrike">
              <a:latin typeface="Arial"/>
            </a:endParaRPr>
          </a:p>
        </p:txBody>
      </p:sp>
      <p:sp>
        <p:nvSpPr>
          <p:cNvPr id="181" name="CustomShape 8"/>
          <p:cNvSpPr/>
          <p:nvPr/>
        </p:nvSpPr>
        <p:spPr>
          <a:xfrm>
            <a:off x="4511880" y="6357600"/>
            <a:ext cx="7788600" cy="393120"/>
          </a:xfrm>
          <a:prstGeom prst="rect">
            <a:avLst/>
          </a:prstGeom>
          <a:noFill/>
          <a:ln w="19080">
            <a:noFill/>
          </a:ln>
        </p:spPr>
        <p:style>
          <a:lnRef idx="0"/>
          <a:fillRef idx="0"/>
          <a:effectRef idx="0"/>
          <a:fontRef idx="minor"/>
        </p:style>
        <p:txBody>
          <a:bodyPr lIns="90000" rIns="90000" tIns="45000" bIns="45000">
            <a:noAutofit/>
          </a:bodyPr>
          <a:p>
            <a:pPr>
              <a:lnSpc>
                <a:spcPct val="100000"/>
              </a:lnSpc>
            </a:pPr>
            <a:r>
              <a:rPr b="1" lang="fr-FR" sz="1800" spc="-1" strike="noStrike">
                <a:solidFill>
                  <a:srgbClr val="ff0000"/>
                </a:solidFill>
                <a:latin typeface="Arial"/>
                <a:ea typeface="DejaVu Sans"/>
              </a:rPr>
              <a:t>Incidence en baisse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Le calendrier </a:t>
            </a:r>
            <a:endParaRPr b="0" lang="fr-FR" sz="3200" spc="-1" strike="noStrike">
              <a:latin typeface="Arial"/>
            </a:endParaRPr>
          </a:p>
          <a:p>
            <a:pPr>
              <a:lnSpc>
                <a:spcPct val="100000"/>
              </a:lnSpc>
            </a:pPr>
            <a:r>
              <a:rPr b="0" lang="fr-FR" sz="3200" spc="-1" strike="noStrike">
                <a:solidFill>
                  <a:srgbClr val="ffffff"/>
                </a:solidFill>
                <a:latin typeface="Arial"/>
                <a:ea typeface="DejaVu Sans"/>
              </a:rPr>
              <a:t>de</a:t>
            </a:r>
            <a:endParaRPr b="0" lang="fr-FR" sz="3200" spc="-1" strike="noStrike">
              <a:latin typeface="Arial"/>
            </a:endParaRPr>
          </a:p>
          <a:p>
            <a:pPr>
              <a:lnSpc>
                <a:spcPct val="100000"/>
              </a:lnSpc>
            </a:pPr>
            <a:r>
              <a:rPr b="0" lang="fr-FR" sz="3200" spc="-1" strike="noStrike">
                <a:solidFill>
                  <a:srgbClr val="ffffff"/>
                </a:solidFill>
                <a:latin typeface="Arial"/>
                <a:ea typeface="DejaVu Sans"/>
              </a:rPr>
              <a:t>réouverture</a:t>
            </a:r>
            <a:endParaRPr b="0" lang="fr-FR" sz="3200" spc="-1" strike="noStrike">
              <a:latin typeface="Arial"/>
            </a:endParaRPr>
          </a:p>
          <a:p>
            <a:pPr>
              <a:lnSpc>
                <a:spcPct val="100000"/>
              </a:lnSpc>
            </a:pPr>
            <a:endParaRPr b="0" lang="fr-FR" sz="3200" spc="-1" strike="noStrike">
              <a:latin typeface="Arial"/>
            </a:endParaRPr>
          </a:p>
        </p:txBody>
      </p:sp>
      <p:sp>
        <p:nvSpPr>
          <p:cNvPr id="390" name="CustomShape 2"/>
          <p:cNvSpPr/>
          <p:nvPr/>
        </p:nvSpPr>
        <p:spPr>
          <a:xfrm>
            <a:off x="466200" y="731520"/>
            <a:ext cx="3348360" cy="3171600"/>
          </a:xfrm>
          <a:prstGeom prst="rect">
            <a:avLst/>
          </a:prstGeom>
          <a:noFill/>
          <a:ln>
            <a:noFill/>
          </a:ln>
        </p:spPr>
        <p:style>
          <a:lnRef idx="0"/>
          <a:fillRef idx="0"/>
          <a:effectRef idx="0"/>
          <a:fontRef idx="minor"/>
        </p:style>
      </p:sp>
      <p:sp>
        <p:nvSpPr>
          <p:cNvPr id="391" name="CustomShape 3"/>
          <p:cNvSpPr/>
          <p:nvPr/>
        </p:nvSpPr>
        <p:spPr>
          <a:xfrm>
            <a:off x="3960000" y="588960"/>
            <a:ext cx="7707240" cy="5902560"/>
          </a:xfrm>
          <a:prstGeom prst="rect">
            <a:avLst/>
          </a:prstGeom>
          <a:noFill/>
          <a:ln>
            <a:noFill/>
          </a:ln>
        </p:spPr>
        <p:style>
          <a:lnRef idx="0"/>
          <a:fillRef idx="0"/>
          <a:effectRef idx="0"/>
          <a:fontRef idx="minor"/>
        </p:style>
      </p:sp>
      <p:pic>
        <p:nvPicPr>
          <p:cNvPr id="392" name="Image 80" descr=""/>
          <p:cNvPicPr/>
          <p:nvPr/>
        </p:nvPicPr>
        <p:blipFill>
          <a:blip r:embed="rId1"/>
          <a:stretch/>
        </p:blipFill>
        <p:spPr>
          <a:xfrm>
            <a:off x="0" y="0"/>
            <a:ext cx="588240" cy="486360"/>
          </a:xfrm>
          <a:prstGeom prst="rect">
            <a:avLst/>
          </a:prstGeom>
          <a:ln>
            <a:noFill/>
          </a:ln>
        </p:spPr>
      </p:pic>
      <p:grpSp>
        <p:nvGrpSpPr>
          <p:cNvPr id="393" name="Group 4"/>
          <p:cNvGrpSpPr/>
          <p:nvPr/>
        </p:nvGrpSpPr>
        <p:grpSpPr>
          <a:xfrm>
            <a:off x="464040" y="4577400"/>
            <a:ext cx="3348360" cy="1914120"/>
            <a:chOff x="464040" y="4577400"/>
            <a:chExt cx="3348360" cy="1914120"/>
          </a:xfrm>
        </p:grpSpPr>
        <p:sp>
          <p:nvSpPr>
            <p:cNvPr id="394" name="CustomShape 5"/>
            <p:cNvSpPr/>
            <p:nvPr/>
          </p:nvSpPr>
          <p:spPr>
            <a:xfrm>
              <a:off x="464040" y="45774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grpSp>
      <p:pic>
        <p:nvPicPr>
          <p:cNvPr id="395" name="" descr=""/>
          <p:cNvPicPr/>
          <p:nvPr/>
        </p:nvPicPr>
        <p:blipFill>
          <a:blip r:embed="rId2"/>
          <a:stretch/>
        </p:blipFill>
        <p:spPr>
          <a:xfrm>
            <a:off x="4248000" y="360"/>
            <a:ext cx="3461760" cy="6855840"/>
          </a:xfrm>
          <a:prstGeom prst="rect">
            <a:avLst/>
          </a:prstGeom>
          <a:ln>
            <a:noFill/>
          </a:ln>
        </p:spPr>
      </p:pic>
      <p:pic>
        <p:nvPicPr>
          <p:cNvPr id="396" name="" descr=""/>
          <p:cNvPicPr/>
          <p:nvPr/>
        </p:nvPicPr>
        <p:blipFill>
          <a:blip r:embed="rId3"/>
          <a:stretch/>
        </p:blipFill>
        <p:spPr>
          <a:xfrm>
            <a:off x="8352000" y="0"/>
            <a:ext cx="3260520" cy="6855840"/>
          </a:xfrm>
          <a:prstGeom prst="rect">
            <a:avLst/>
          </a:prstGeom>
          <a:ln>
            <a:noFill/>
          </a:ln>
        </p:spPr>
      </p:pic>
      <p:pic>
        <p:nvPicPr>
          <p:cNvPr id="397" name="" descr=""/>
          <p:cNvPicPr/>
          <p:nvPr/>
        </p:nvPicPr>
        <p:blipFill>
          <a:blip r:embed="rId4"/>
          <a:stretch/>
        </p:blipFill>
        <p:spPr>
          <a:xfrm>
            <a:off x="1267560" y="4680000"/>
            <a:ext cx="1826640" cy="170280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Le calendrier </a:t>
            </a:r>
            <a:endParaRPr b="0" lang="fr-FR" sz="3200" spc="-1" strike="noStrike">
              <a:latin typeface="Arial"/>
            </a:endParaRPr>
          </a:p>
          <a:p>
            <a:pPr>
              <a:lnSpc>
                <a:spcPct val="100000"/>
              </a:lnSpc>
            </a:pPr>
            <a:r>
              <a:rPr b="0" lang="fr-FR" sz="3200" spc="-1" strike="noStrike">
                <a:solidFill>
                  <a:srgbClr val="ffffff"/>
                </a:solidFill>
                <a:latin typeface="Arial"/>
                <a:ea typeface="DejaVu Sans"/>
              </a:rPr>
              <a:t>de</a:t>
            </a:r>
            <a:endParaRPr b="0" lang="fr-FR" sz="3200" spc="-1" strike="noStrike">
              <a:latin typeface="Arial"/>
            </a:endParaRPr>
          </a:p>
          <a:p>
            <a:pPr>
              <a:lnSpc>
                <a:spcPct val="100000"/>
              </a:lnSpc>
            </a:pPr>
            <a:r>
              <a:rPr b="0" lang="fr-FR" sz="3200" spc="-1" strike="noStrike">
                <a:solidFill>
                  <a:srgbClr val="ffffff"/>
                </a:solidFill>
                <a:latin typeface="Arial"/>
                <a:ea typeface="DejaVu Sans"/>
              </a:rPr>
              <a:t>réouverture</a:t>
            </a:r>
            <a:endParaRPr b="0" lang="fr-FR" sz="3200" spc="-1" strike="noStrike">
              <a:latin typeface="Arial"/>
            </a:endParaRPr>
          </a:p>
          <a:p>
            <a:pPr>
              <a:lnSpc>
                <a:spcPct val="100000"/>
              </a:lnSpc>
            </a:pPr>
            <a:endParaRPr b="0" lang="fr-FR" sz="3200" spc="-1" strike="noStrike">
              <a:latin typeface="Arial"/>
            </a:endParaRPr>
          </a:p>
        </p:txBody>
      </p:sp>
      <p:sp>
        <p:nvSpPr>
          <p:cNvPr id="399" name="CustomShape 2"/>
          <p:cNvSpPr/>
          <p:nvPr/>
        </p:nvSpPr>
        <p:spPr>
          <a:xfrm>
            <a:off x="466200" y="731520"/>
            <a:ext cx="3348360" cy="3171600"/>
          </a:xfrm>
          <a:prstGeom prst="rect">
            <a:avLst/>
          </a:prstGeom>
          <a:noFill/>
          <a:ln>
            <a:noFill/>
          </a:ln>
        </p:spPr>
        <p:style>
          <a:lnRef idx="0"/>
          <a:fillRef idx="0"/>
          <a:effectRef idx="0"/>
          <a:fontRef idx="minor"/>
        </p:style>
      </p:sp>
      <p:sp>
        <p:nvSpPr>
          <p:cNvPr id="400" name="CustomShape 3"/>
          <p:cNvSpPr/>
          <p:nvPr/>
        </p:nvSpPr>
        <p:spPr>
          <a:xfrm>
            <a:off x="3960000" y="588960"/>
            <a:ext cx="7707240" cy="5902560"/>
          </a:xfrm>
          <a:prstGeom prst="rect">
            <a:avLst/>
          </a:prstGeom>
          <a:noFill/>
          <a:ln>
            <a:noFill/>
          </a:ln>
        </p:spPr>
        <p:style>
          <a:lnRef idx="0"/>
          <a:fillRef idx="0"/>
          <a:effectRef idx="0"/>
          <a:fontRef idx="minor"/>
        </p:style>
      </p:sp>
      <p:pic>
        <p:nvPicPr>
          <p:cNvPr id="401" name="Image 80" descr=""/>
          <p:cNvPicPr/>
          <p:nvPr/>
        </p:nvPicPr>
        <p:blipFill>
          <a:blip r:embed="rId1"/>
          <a:stretch/>
        </p:blipFill>
        <p:spPr>
          <a:xfrm>
            <a:off x="0" y="0"/>
            <a:ext cx="588240" cy="486360"/>
          </a:xfrm>
          <a:prstGeom prst="rect">
            <a:avLst/>
          </a:prstGeom>
          <a:ln>
            <a:noFill/>
          </a:ln>
        </p:spPr>
      </p:pic>
      <p:grpSp>
        <p:nvGrpSpPr>
          <p:cNvPr id="402" name="Group 4"/>
          <p:cNvGrpSpPr/>
          <p:nvPr/>
        </p:nvGrpSpPr>
        <p:grpSpPr>
          <a:xfrm>
            <a:off x="464040" y="4577400"/>
            <a:ext cx="3348360" cy="1914120"/>
            <a:chOff x="464040" y="4577400"/>
            <a:chExt cx="3348360" cy="1914120"/>
          </a:xfrm>
        </p:grpSpPr>
        <p:sp>
          <p:nvSpPr>
            <p:cNvPr id="403" name="CustomShape 5"/>
            <p:cNvSpPr/>
            <p:nvPr/>
          </p:nvSpPr>
          <p:spPr>
            <a:xfrm>
              <a:off x="464040" y="45774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grpSp>
      <p:pic>
        <p:nvPicPr>
          <p:cNvPr id="404" name="" descr=""/>
          <p:cNvPicPr/>
          <p:nvPr/>
        </p:nvPicPr>
        <p:blipFill>
          <a:blip r:embed="rId2"/>
          <a:stretch/>
        </p:blipFill>
        <p:spPr>
          <a:xfrm>
            <a:off x="4392000" y="360"/>
            <a:ext cx="3207600" cy="6855840"/>
          </a:xfrm>
          <a:prstGeom prst="rect">
            <a:avLst/>
          </a:prstGeom>
          <a:ln>
            <a:noFill/>
          </a:ln>
        </p:spPr>
      </p:pic>
      <p:pic>
        <p:nvPicPr>
          <p:cNvPr id="405" name="" descr=""/>
          <p:cNvPicPr/>
          <p:nvPr/>
        </p:nvPicPr>
        <p:blipFill>
          <a:blip r:embed="rId3"/>
          <a:stretch/>
        </p:blipFill>
        <p:spPr>
          <a:xfrm>
            <a:off x="8424000" y="360"/>
            <a:ext cx="3241800" cy="6855840"/>
          </a:xfrm>
          <a:prstGeom prst="rect">
            <a:avLst/>
          </a:prstGeom>
          <a:ln>
            <a:noFill/>
          </a:ln>
        </p:spPr>
      </p:pic>
      <p:pic>
        <p:nvPicPr>
          <p:cNvPr id="406" name="" descr=""/>
          <p:cNvPicPr/>
          <p:nvPr/>
        </p:nvPicPr>
        <p:blipFill>
          <a:blip r:embed="rId4"/>
          <a:stretch/>
        </p:blipFill>
        <p:spPr>
          <a:xfrm>
            <a:off x="1296000" y="4680000"/>
            <a:ext cx="1826640" cy="170280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Le calendrier </a:t>
            </a:r>
            <a:endParaRPr b="0" lang="fr-FR" sz="3200" spc="-1" strike="noStrike">
              <a:latin typeface="Arial"/>
            </a:endParaRPr>
          </a:p>
          <a:p>
            <a:pPr>
              <a:lnSpc>
                <a:spcPct val="100000"/>
              </a:lnSpc>
            </a:pPr>
            <a:r>
              <a:rPr b="0" lang="fr-FR" sz="3200" spc="-1" strike="noStrike">
                <a:solidFill>
                  <a:srgbClr val="ffffff"/>
                </a:solidFill>
                <a:latin typeface="Arial"/>
                <a:ea typeface="DejaVu Sans"/>
              </a:rPr>
              <a:t>de</a:t>
            </a:r>
            <a:endParaRPr b="0" lang="fr-FR" sz="3200" spc="-1" strike="noStrike">
              <a:latin typeface="Arial"/>
            </a:endParaRPr>
          </a:p>
          <a:p>
            <a:pPr>
              <a:lnSpc>
                <a:spcPct val="100000"/>
              </a:lnSpc>
            </a:pPr>
            <a:r>
              <a:rPr b="0" lang="fr-FR" sz="3200" spc="-1" strike="noStrike">
                <a:solidFill>
                  <a:srgbClr val="ffffff"/>
                </a:solidFill>
                <a:latin typeface="Arial"/>
                <a:ea typeface="DejaVu Sans"/>
              </a:rPr>
              <a:t>réouverture</a:t>
            </a:r>
            <a:endParaRPr b="0" lang="fr-FR" sz="3200" spc="-1" strike="noStrike">
              <a:latin typeface="Arial"/>
            </a:endParaRPr>
          </a:p>
          <a:p>
            <a:pPr>
              <a:lnSpc>
                <a:spcPct val="100000"/>
              </a:lnSpc>
            </a:pPr>
            <a:endParaRPr b="0" lang="fr-FR" sz="3200" spc="-1" strike="noStrike">
              <a:latin typeface="Arial"/>
            </a:endParaRPr>
          </a:p>
        </p:txBody>
      </p:sp>
      <p:sp>
        <p:nvSpPr>
          <p:cNvPr id="408" name="CustomShape 2"/>
          <p:cNvSpPr/>
          <p:nvPr/>
        </p:nvSpPr>
        <p:spPr>
          <a:xfrm>
            <a:off x="466200" y="731520"/>
            <a:ext cx="3348360" cy="3171600"/>
          </a:xfrm>
          <a:prstGeom prst="rect">
            <a:avLst/>
          </a:prstGeom>
          <a:noFill/>
          <a:ln>
            <a:noFill/>
          </a:ln>
        </p:spPr>
        <p:style>
          <a:lnRef idx="0"/>
          <a:fillRef idx="0"/>
          <a:effectRef idx="0"/>
          <a:fontRef idx="minor"/>
        </p:style>
      </p:sp>
      <p:sp>
        <p:nvSpPr>
          <p:cNvPr id="409" name="CustomShape 3"/>
          <p:cNvSpPr/>
          <p:nvPr/>
        </p:nvSpPr>
        <p:spPr>
          <a:xfrm>
            <a:off x="3960000" y="588960"/>
            <a:ext cx="7707240" cy="5902560"/>
          </a:xfrm>
          <a:prstGeom prst="rect">
            <a:avLst/>
          </a:prstGeom>
          <a:noFill/>
          <a:ln>
            <a:noFill/>
          </a:ln>
        </p:spPr>
        <p:style>
          <a:lnRef idx="0"/>
          <a:fillRef idx="0"/>
          <a:effectRef idx="0"/>
          <a:fontRef idx="minor"/>
        </p:style>
      </p:sp>
      <p:pic>
        <p:nvPicPr>
          <p:cNvPr id="410" name="Image 80" descr=""/>
          <p:cNvPicPr/>
          <p:nvPr/>
        </p:nvPicPr>
        <p:blipFill>
          <a:blip r:embed="rId1"/>
          <a:stretch/>
        </p:blipFill>
        <p:spPr>
          <a:xfrm>
            <a:off x="0" y="0"/>
            <a:ext cx="588240" cy="486360"/>
          </a:xfrm>
          <a:prstGeom prst="rect">
            <a:avLst/>
          </a:prstGeom>
          <a:ln>
            <a:noFill/>
          </a:ln>
        </p:spPr>
      </p:pic>
      <p:grpSp>
        <p:nvGrpSpPr>
          <p:cNvPr id="411" name="Group 4"/>
          <p:cNvGrpSpPr/>
          <p:nvPr/>
        </p:nvGrpSpPr>
        <p:grpSpPr>
          <a:xfrm>
            <a:off x="464040" y="4577400"/>
            <a:ext cx="3348360" cy="1914120"/>
            <a:chOff x="464040" y="4577400"/>
            <a:chExt cx="3348360" cy="1914120"/>
          </a:xfrm>
        </p:grpSpPr>
        <p:sp>
          <p:nvSpPr>
            <p:cNvPr id="412" name="CustomShape 5"/>
            <p:cNvSpPr/>
            <p:nvPr/>
          </p:nvSpPr>
          <p:spPr>
            <a:xfrm>
              <a:off x="464040" y="45774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grpSp>
      <p:pic>
        <p:nvPicPr>
          <p:cNvPr id="413" name="" descr=""/>
          <p:cNvPicPr/>
          <p:nvPr/>
        </p:nvPicPr>
        <p:blipFill>
          <a:blip r:embed="rId2"/>
          <a:stretch/>
        </p:blipFill>
        <p:spPr>
          <a:xfrm>
            <a:off x="5976000" y="716760"/>
            <a:ext cx="3760200" cy="5617440"/>
          </a:xfrm>
          <a:prstGeom prst="rect">
            <a:avLst/>
          </a:prstGeom>
          <a:ln>
            <a:noFill/>
          </a:ln>
        </p:spPr>
      </p:pic>
      <p:pic>
        <p:nvPicPr>
          <p:cNvPr id="414" name="" descr=""/>
          <p:cNvPicPr/>
          <p:nvPr/>
        </p:nvPicPr>
        <p:blipFill>
          <a:blip r:embed="rId3"/>
          <a:stretch/>
        </p:blipFill>
        <p:spPr>
          <a:xfrm>
            <a:off x="1296000" y="4680000"/>
            <a:ext cx="1826640" cy="170280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2400" spc="-1" strike="noStrike">
                <a:solidFill>
                  <a:srgbClr val="ffffff"/>
                </a:solidFill>
                <a:latin typeface="Arial"/>
                <a:ea typeface="DejaVu Sans"/>
              </a:rPr>
              <a:t>La fête de la musique</a:t>
            </a:r>
            <a:endParaRPr b="0" lang="fr-FR" sz="2400" spc="-1" strike="noStrike">
              <a:latin typeface="Arial"/>
            </a:endParaRPr>
          </a:p>
        </p:txBody>
      </p:sp>
      <p:sp>
        <p:nvSpPr>
          <p:cNvPr id="416" name="CustomShape 2"/>
          <p:cNvSpPr/>
          <p:nvPr/>
        </p:nvSpPr>
        <p:spPr>
          <a:xfrm>
            <a:off x="466200" y="731520"/>
            <a:ext cx="3348360" cy="3171600"/>
          </a:xfrm>
          <a:prstGeom prst="rect">
            <a:avLst/>
          </a:prstGeom>
          <a:noFill/>
          <a:ln>
            <a:noFill/>
          </a:ln>
        </p:spPr>
        <p:style>
          <a:lnRef idx="0"/>
          <a:fillRef idx="0"/>
          <a:effectRef idx="0"/>
          <a:fontRef idx="minor"/>
        </p:style>
      </p:sp>
      <p:sp>
        <p:nvSpPr>
          <p:cNvPr id="417" name="CustomShape 3"/>
          <p:cNvSpPr/>
          <p:nvPr/>
        </p:nvSpPr>
        <p:spPr>
          <a:xfrm>
            <a:off x="466200" y="4577400"/>
            <a:ext cx="3348360" cy="1914120"/>
          </a:xfrm>
          <a:prstGeom prst="rect">
            <a:avLst/>
          </a:prstGeom>
          <a:solidFill>
            <a:srgbClr val="4f81bd">
              <a:alpha val="95000"/>
            </a:srgbClr>
          </a:solidFill>
          <a:ln w="25560">
            <a:noFill/>
          </a:ln>
        </p:spPr>
        <p:style>
          <a:lnRef idx="0"/>
          <a:fillRef idx="0"/>
          <a:effectRef idx="0"/>
          <a:fontRef idx="minor"/>
        </p:style>
      </p:sp>
      <p:sp>
        <p:nvSpPr>
          <p:cNvPr id="418" name="CustomShape 4"/>
          <p:cNvSpPr/>
          <p:nvPr/>
        </p:nvSpPr>
        <p:spPr>
          <a:xfrm>
            <a:off x="3960000" y="588960"/>
            <a:ext cx="7707240" cy="590256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r>
              <a:rPr b="0" lang="fr-FR" sz="1800" spc="-1" strike="noStrike" u="sng">
                <a:solidFill>
                  <a:srgbClr val="000000"/>
                </a:solidFill>
                <a:uFillTx/>
                <a:latin typeface="Arial"/>
                <a:ea typeface="DejaVu Sans"/>
              </a:rPr>
              <a:t>La fête de la musique</a:t>
            </a: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La fête de la musique a lieu le 21 juin, date à laquelle sont encore prévues des mesures de lutte contre la circulation du virus, notamment de limitation des rassemblements sur la voie publique. Comme l’année dernière, la fête de la musique ne pourra donc pas se tenir dans des conditions habituelles.</a:t>
            </a: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Un travail est en cours pour définir un protocole dédié permettant d’autoriser certains concerts dans le respect des règles sanitaires et en limitant les regroupements.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419" name="CustomShape 5"/>
          <p:cNvSpPr/>
          <p:nvPr/>
        </p:nvSpPr>
        <p:spPr>
          <a:xfrm>
            <a:off x="3960000" y="588960"/>
            <a:ext cx="7707240" cy="590256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 </a:t>
            </a:r>
            <a:endParaRPr b="0" lang="fr-FR" sz="5400" spc="-1" strike="noStrike">
              <a:latin typeface="Arial"/>
            </a:endParaRPr>
          </a:p>
        </p:txBody>
      </p:sp>
      <p:pic>
        <p:nvPicPr>
          <p:cNvPr id="420" name="Image 80" descr=""/>
          <p:cNvPicPr/>
          <p:nvPr/>
        </p:nvPicPr>
        <p:blipFill>
          <a:blip r:embed="rId1"/>
          <a:stretch/>
        </p:blipFill>
        <p:spPr>
          <a:xfrm>
            <a:off x="0" y="0"/>
            <a:ext cx="588240" cy="48636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2400" spc="-1" strike="noStrike">
                <a:solidFill>
                  <a:srgbClr val="ffffff"/>
                </a:solidFill>
                <a:latin typeface="Arial"/>
                <a:ea typeface="DejaVu Sans"/>
              </a:rPr>
              <a:t>L’installation des buvettes</a:t>
            </a:r>
            <a:endParaRPr b="0" lang="fr-FR" sz="2400" spc="-1" strike="noStrike">
              <a:latin typeface="Arial"/>
            </a:endParaRPr>
          </a:p>
        </p:txBody>
      </p:sp>
      <p:sp>
        <p:nvSpPr>
          <p:cNvPr id="422" name="CustomShape 2"/>
          <p:cNvSpPr/>
          <p:nvPr/>
        </p:nvSpPr>
        <p:spPr>
          <a:xfrm>
            <a:off x="466200" y="731520"/>
            <a:ext cx="3348360" cy="3171600"/>
          </a:xfrm>
          <a:prstGeom prst="rect">
            <a:avLst/>
          </a:prstGeom>
          <a:noFill/>
          <a:ln>
            <a:noFill/>
          </a:ln>
        </p:spPr>
        <p:style>
          <a:lnRef idx="0"/>
          <a:fillRef idx="0"/>
          <a:effectRef idx="0"/>
          <a:fontRef idx="minor"/>
        </p:style>
      </p:sp>
      <p:sp>
        <p:nvSpPr>
          <p:cNvPr id="423" name="CustomShape 3"/>
          <p:cNvSpPr/>
          <p:nvPr/>
        </p:nvSpPr>
        <p:spPr>
          <a:xfrm>
            <a:off x="466200" y="4577400"/>
            <a:ext cx="3348360" cy="1914120"/>
          </a:xfrm>
          <a:prstGeom prst="rect">
            <a:avLst/>
          </a:prstGeom>
          <a:solidFill>
            <a:srgbClr val="4f81bd">
              <a:alpha val="95000"/>
            </a:srgbClr>
          </a:solidFill>
          <a:ln w="25560">
            <a:noFill/>
          </a:ln>
        </p:spPr>
        <p:style>
          <a:lnRef idx="0"/>
          <a:fillRef idx="0"/>
          <a:effectRef idx="0"/>
          <a:fontRef idx="minor"/>
        </p:style>
      </p:sp>
      <p:sp>
        <p:nvSpPr>
          <p:cNvPr id="424" name="CustomShape 4"/>
          <p:cNvSpPr/>
          <p:nvPr/>
        </p:nvSpPr>
        <p:spPr>
          <a:xfrm>
            <a:off x="3960000" y="588960"/>
            <a:ext cx="7707240" cy="590256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r>
              <a:rPr b="0" lang="fr-FR" sz="1800" spc="-1" strike="noStrike" u="sng">
                <a:solidFill>
                  <a:srgbClr val="000000"/>
                </a:solidFill>
                <a:uFillTx/>
                <a:latin typeface="Arial"/>
                <a:ea typeface="DejaVu Sans"/>
              </a:rPr>
              <a:t>L’installation des buvettes</a:t>
            </a:r>
            <a:endParaRPr b="0" lang="fr-FR" sz="1800" spc="-1" strike="noStrike">
              <a:latin typeface="Arial"/>
            </a:endParaRPr>
          </a:p>
          <a:p>
            <a:pPr>
              <a:lnSpc>
                <a:spcPct val="100000"/>
              </a:lnSpc>
            </a:pP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Au 19 mai, l'installation d'un buvette dûment habilitée comme débit de boissons est possible mais elle doit être en extérieur et l'organisateur doit réaliser la distribution aux clients, qui, eux, doivent rester assis.</a:t>
            </a: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 </a:t>
            </a: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Par ailleurs, l'espace dédié à l’accueil doit être délimité pour un accueil à 50 % d'une jauge qui doit être déclarée avec une distanciation entre les tables suffisant ou des séparations physiques si il y a moins de 10 tables.</a:t>
            </a: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L'accueil debout et/ou en salle est interdit.</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425" name="CustomShape 5"/>
          <p:cNvSpPr/>
          <p:nvPr/>
        </p:nvSpPr>
        <p:spPr>
          <a:xfrm>
            <a:off x="3960000" y="588960"/>
            <a:ext cx="7707240" cy="590256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 </a:t>
            </a:r>
            <a:endParaRPr b="0" lang="fr-FR" sz="5400" spc="-1" strike="noStrike">
              <a:latin typeface="Arial"/>
            </a:endParaRPr>
          </a:p>
        </p:txBody>
      </p:sp>
      <p:pic>
        <p:nvPicPr>
          <p:cNvPr id="426" name="Image 80" descr=""/>
          <p:cNvPicPr/>
          <p:nvPr/>
        </p:nvPicPr>
        <p:blipFill>
          <a:blip r:embed="rId1"/>
          <a:stretch/>
        </p:blipFill>
        <p:spPr>
          <a:xfrm>
            <a:off x="0" y="0"/>
            <a:ext cx="588240" cy="48636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r>
              <a:rPr b="0" lang="fr-FR" sz="2400" spc="-1" strike="noStrike">
                <a:solidFill>
                  <a:srgbClr val="ffffff"/>
                </a:solidFill>
                <a:latin typeface="Arial"/>
                <a:ea typeface="DejaVu Sans"/>
              </a:rPr>
              <a:t>L’activité de restauration </a:t>
            </a:r>
            <a:endParaRPr b="0" lang="fr-FR" sz="2400" spc="-1" strike="noStrike">
              <a:latin typeface="Arial"/>
            </a:endParaRPr>
          </a:p>
          <a:p>
            <a:pPr>
              <a:lnSpc>
                <a:spcPct val="100000"/>
              </a:lnSpc>
            </a:pPr>
            <a:r>
              <a:rPr b="0" lang="fr-FR" sz="2400" spc="-1" strike="noStrike">
                <a:solidFill>
                  <a:srgbClr val="ffffff"/>
                </a:solidFill>
                <a:latin typeface="Arial"/>
                <a:ea typeface="DejaVu Sans"/>
              </a:rPr>
              <a:t>dans les autres établissements</a:t>
            </a:r>
            <a:endParaRPr b="0" lang="fr-FR" sz="2400" spc="-1" strike="noStrike">
              <a:latin typeface="Arial"/>
            </a:endParaRPr>
          </a:p>
        </p:txBody>
      </p:sp>
      <p:sp>
        <p:nvSpPr>
          <p:cNvPr id="428" name="CustomShape 2"/>
          <p:cNvSpPr/>
          <p:nvPr/>
        </p:nvSpPr>
        <p:spPr>
          <a:xfrm>
            <a:off x="466200" y="731520"/>
            <a:ext cx="3348360" cy="3171600"/>
          </a:xfrm>
          <a:prstGeom prst="rect">
            <a:avLst/>
          </a:prstGeom>
          <a:noFill/>
          <a:ln>
            <a:noFill/>
          </a:ln>
        </p:spPr>
        <p:style>
          <a:lnRef idx="0"/>
          <a:fillRef idx="0"/>
          <a:effectRef idx="0"/>
          <a:fontRef idx="minor"/>
        </p:style>
      </p:sp>
      <p:sp>
        <p:nvSpPr>
          <p:cNvPr id="429" name="CustomShape 3"/>
          <p:cNvSpPr/>
          <p:nvPr/>
        </p:nvSpPr>
        <p:spPr>
          <a:xfrm>
            <a:off x="466200" y="4577400"/>
            <a:ext cx="3348360" cy="1914120"/>
          </a:xfrm>
          <a:prstGeom prst="rect">
            <a:avLst/>
          </a:prstGeom>
          <a:solidFill>
            <a:srgbClr val="4f81bd">
              <a:alpha val="95000"/>
            </a:srgbClr>
          </a:solidFill>
          <a:ln w="25560">
            <a:noFill/>
          </a:ln>
        </p:spPr>
        <p:style>
          <a:lnRef idx="0"/>
          <a:fillRef idx="0"/>
          <a:effectRef idx="0"/>
          <a:fontRef idx="minor"/>
        </p:style>
      </p:sp>
      <p:sp>
        <p:nvSpPr>
          <p:cNvPr id="430" name="CustomShape 4"/>
          <p:cNvSpPr/>
          <p:nvPr/>
        </p:nvSpPr>
        <p:spPr>
          <a:xfrm>
            <a:off x="3960000" y="588960"/>
            <a:ext cx="7707240" cy="590256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r>
              <a:rPr b="0" lang="fr-FR" sz="1800" spc="-1" strike="noStrike" u="sng">
                <a:solidFill>
                  <a:srgbClr val="000000"/>
                </a:solidFill>
                <a:uFillTx/>
                <a:latin typeface="Arial"/>
                <a:ea typeface="DejaVu Sans"/>
              </a:rPr>
              <a:t>L’activité de restauration dans les  autres établissements</a:t>
            </a:r>
            <a:endParaRPr b="0" lang="fr-FR" sz="1800" spc="-1" strike="noStrike">
              <a:latin typeface="Arial"/>
            </a:endParaRPr>
          </a:p>
          <a:p>
            <a:pPr>
              <a:lnSpc>
                <a:spcPct val="100000"/>
              </a:lnSpc>
            </a:pP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L’activité de restauration dans les établissements culturels, sportifs, dans les salles polyvalentes ou de réception suivront les mêmes règles sanitaires que celles édictées pour les restaurants.</a:t>
            </a: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 </a:t>
            </a: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Seul le service en extérieur sera ainsi autorisé au 19 mai.</a:t>
            </a: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 </a:t>
            </a: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La restauration en intérieur pourra reprendre le 9 juin.</a:t>
            </a:r>
            <a:endParaRPr b="0" lang="fr-FR" sz="1800" spc="-1" strike="noStrike">
              <a:latin typeface="Arial"/>
            </a:endParaRPr>
          </a:p>
          <a:p>
            <a:pPr algn="just">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431" name="CustomShape 5"/>
          <p:cNvSpPr/>
          <p:nvPr/>
        </p:nvSpPr>
        <p:spPr>
          <a:xfrm>
            <a:off x="3960000" y="588960"/>
            <a:ext cx="7707240" cy="590256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 </a:t>
            </a:r>
            <a:endParaRPr b="0" lang="fr-FR" sz="5400" spc="-1" strike="noStrike">
              <a:latin typeface="Arial"/>
            </a:endParaRPr>
          </a:p>
        </p:txBody>
      </p:sp>
      <p:pic>
        <p:nvPicPr>
          <p:cNvPr id="432" name="Image 80" descr=""/>
          <p:cNvPicPr/>
          <p:nvPr/>
        </p:nvPicPr>
        <p:blipFill>
          <a:blip r:embed="rId1"/>
          <a:stretch/>
        </p:blipFill>
        <p:spPr>
          <a:xfrm>
            <a:off x="0" y="0"/>
            <a:ext cx="588240" cy="48636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r>
              <a:rPr b="0" lang="fr-FR" sz="2200" spc="-1" strike="noStrike">
                <a:solidFill>
                  <a:srgbClr val="ffffff"/>
                </a:solidFill>
                <a:latin typeface="Arial"/>
                <a:ea typeface="DejaVu Sans"/>
              </a:rPr>
              <a:t>Les cérémonies en mairie</a:t>
            </a:r>
            <a:endParaRPr b="0" lang="fr-FR" sz="2200" spc="-1" strike="noStrike">
              <a:latin typeface="Arial"/>
            </a:endParaRPr>
          </a:p>
        </p:txBody>
      </p:sp>
      <p:sp>
        <p:nvSpPr>
          <p:cNvPr id="434" name="CustomShape 2"/>
          <p:cNvSpPr/>
          <p:nvPr/>
        </p:nvSpPr>
        <p:spPr>
          <a:xfrm>
            <a:off x="466200" y="731520"/>
            <a:ext cx="3348360" cy="3171600"/>
          </a:xfrm>
          <a:prstGeom prst="rect">
            <a:avLst/>
          </a:prstGeom>
          <a:noFill/>
          <a:ln>
            <a:noFill/>
          </a:ln>
        </p:spPr>
        <p:style>
          <a:lnRef idx="0"/>
          <a:fillRef idx="0"/>
          <a:effectRef idx="0"/>
          <a:fontRef idx="minor"/>
        </p:style>
      </p:sp>
      <p:sp>
        <p:nvSpPr>
          <p:cNvPr id="435" name="CustomShape 3"/>
          <p:cNvSpPr/>
          <p:nvPr/>
        </p:nvSpPr>
        <p:spPr>
          <a:xfrm>
            <a:off x="466200" y="4577400"/>
            <a:ext cx="3348360" cy="1914120"/>
          </a:xfrm>
          <a:prstGeom prst="rect">
            <a:avLst/>
          </a:prstGeom>
          <a:solidFill>
            <a:srgbClr val="4f81bd">
              <a:alpha val="95000"/>
            </a:srgbClr>
          </a:solidFill>
          <a:ln w="25560">
            <a:noFill/>
          </a:ln>
        </p:spPr>
        <p:style>
          <a:lnRef idx="0"/>
          <a:fillRef idx="0"/>
          <a:effectRef idx="0"/>
          <a:fontRef idx="minor"/>
        </p:style>
      </p:sp>
      <p:sp>
        <p:nvSpPr>
          <p:cNvPr id="436" name="CustomShape 4"/>
          <p:cNvSpPr/>
          <p:nvPr/>
        </p:nvSpPr>
        <p:spPr>
          <a:xfrm>
            <a:off x="3960000" y="588960"/>
            <a:ext cx="7707240" cy="590256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gn="just">
              <a:lnSpc>
                <a:spcPct val="100000"/>
              </a:lnSpc>
            </a:pPr>
            <a:r>
              <a:rPr b="0" lang="fr-FR" sz="1800" spc="-1" strike="noStrike" u="sng">
                <a:solidFill>
                  <a:srgbClr val="000000"/>
                </a:solidFill>
                <a:uFillTx/>
                <a:latin typeface="Arial"/>
                <a:ea typeface="DejaVu Sans"/>
              </a:rPr>
              <a:t>Les cérémonies en mairie</a:t>
            </a: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800" spc="-1" strike="noStrike" u="sng">
                <a:solidFill>
                  <a:srgbClr val="000000"/>
                </a:solidFill>
                <a:uFillTx/>
                <a:latin typeface="Arial"/>
                <a:ea typeface="DejaVu Sans"/>
              </a:rPr>
              <a:t>Au 19 mai</a:t>
            </a:r>
            <a:r>
              <a:rPr b="0" lang="fr-FR" sz="1800" spc="-1" strike="noStrike">
                <a:solidFill>
                  <a:srgbClr val="000000"/>
                </a:solidFill>
                <a:latin typeface="Arial"/>
                <a:ea typeface="DejaVu Sans"/>
              </a:rPr>
              <a:t>, les mariages civils pourront toujours être célébrés en mairie. Le nombre de participants ne sera pas plafonné mais nécessairement limité puisque deux sièges devront être laissés libres entre chaque personne ou membres d’un même foyer, avec un positionnement en quinconce pour chaque rangée. Aucun participant ne pourra assister à la cérémonie debout.</a:t>
            </a: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A partir du </a:t>
            </a:r>
            <a:r>
              <a:rPr b="0" lang="fr-FR" sz="1800" spc="-1" strike="noStrike" u="sng">
                <a:solidFill>
                  <a:srgbClr val="000000"/>
                </a:solidFill>
                <a:uFillTx/>
                <a:latin typeface="Arial"/>
                <a:ea typeface="DejaVu Sans"/>
              </a:rPr>
              <a:t>9 juin et jusqu’au 30 juin</a:t>
            </a:r>
            <a:r>
              <a:rPr b="0" lang="fr-FR" sz="1800" spc="-1" strike="noStrike">
                <a:solidFill>
                  <a:srgbClr val="000000"/>
                </a:solidFill>
                <a:latin typeface="Arial"/>
                <a:ea typeface="DejaVu Sans"/>
              </a:rPr>
              <a:t>, il faudra seulement laisser libre un siège sur deux entre chaque personne ou membres d’un même foyer.</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437" name="CustomShape 5"/>
          <p:cNvSpPr/>
          <p:nvPr/>
        </p:nvSpPr>
        <p:spPr>
          <a:xfrm>
            <a:off x="3960000" y="588960"/>
            <a:ext cx="7707240" cy="590256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 </a:t>
            </a:r>
            <a:endParaRPr b="0" lang="fr-FR" sz="5400" spc="-1" strike="noStrike">
              <a:latin typeface="Arial"/>
            </a:endParaRPr>
          </a:p>
        </p:txBody>
      </p:sp>
      <p:pic>
        <p:nvPicPr>
          <p:cNvPr id="438" name="Image 80" descr=""/>
          <p:cNvPicPr/>
          <p:nvPr/>
        </p:nvPicPr>
        <p:blipFill>
          <a:blip r:embed="rId1"/>
          <a:stretch/>
        </p:blipFill>
        <p:spPr>
          <a:xfrm>
            <a:off x="0" y="0"/>
            <a:ext cx="588240" cy="48636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r>
              <a:rPr b="0" lang="fr-FR" sz="2400" spc="-1" strike="noStrike">
                <a:solidFill>
                  <a:srgbClr val="ffffff"/>
                </a:solidFill>
                <a:latin typeface="Arial"/>
                <a:ea typeface="DejaVu Sans"/>
              </a:rPr>
              <a:t>L’organisation </a:t>
            </a:r>
            <a:endParaRPr b="0" lang="fr-FR" sz="2400" spc="-1" strike="noStrike">
              <a:latin typeface="Arial"/>
            </a:endParaRPr>
          </a:p>
          <a:p>
            <a:pPr>
              <a:lnSpc>
                <a:spcPct val="100000"/>
              </a:lnSpc>
            </a:pPr>
            <a:r>
              <a:rPr b="0" lang="fr-FR" sz="2400" spc="-1" strike="noStrike">
                <a:solidFill>
                  <a:srgbClr val="ffffff"/>
                </a:solidFill>
                <a:latin typeface="Arial"/>
                <a:ea typeface="DejaVu Sans"/>
              </a:rPr>
              <a:t>des mariages</a:t>
            </a:r>
            <a:endParaRPr b="0" lang="fr-FR" sz="2400" spc="-1" strike="noStrike">
              <a:latin typeface="Arial"/>
            </a:endParaRPr>
          </a:p>
        </p:txBody>
      </p:sp>
      <p:sp>
        <p:nvSpPr>
          <p:cNvPr id="440" name="CustomShape 2"/>
          <p:cNvSpPr/>
          <p:nvPr/>
        </p:nvSpPr>
        <p:spPr>
          <a:xfrm>
            <a:off x="466200" y="731520"/>
            <a:ext cx="3348360" cy="3171600"/>
          </a:xfrm>
          <a:prstGeom prst="rect">
            <a:avLst/>
          </a:prstGeom>
          <a:noFill/>
          <a:ln>
            <a:noFill/>
          </a:ln>
        </p:spPr>
        <p:style>
          <a:lnRef idx="0"/>
          <a:fillRef idx="0"/>
          <a:effectRef idx="0"/>
          <a:fontRef idx="minor"/>
        </p:style>
      </p:sp>
      <p:sp>
        <p:nvSpPr>
          <p:cNvPr id="441" name="CustomShape 3"/>
          <p:cNvSpPr/>
          <p:nvPr/>
        </p:nvSpPr>
        <p:spPr>
          <a:xfrm>
            <a:off x="466200" y="4577400"/>
            <a:ext cx="3348360" cy="1914120"/>
          </a:xfrm>
          <a:prstGeom prst="rect">
            <a:avLst/>
          </a:prstGeom>
          <a:solidFill>
            <a:srgbClr val="4f81bd">
              <a:alpha val="95000"/>
            </a:srgbClr>
          </a:solidFill>
          <a:ln w="25560">
            <a:noFill/>
          </a:ln>
        </p:spPr>
        <p:style>
          <a:lnRef idx="0"/>
          <a:fillRef idx="0"/>
          <a:effectRef idx="0"/>
          <a:fontRef idx="minor"/>
        </p:style>
      </p:sp>
      <p:sp>
        <p:nvSpPr>
          <p:cNvPr id="442" name="CustomShape 4"/>
          <p:cNvSpPr/>
          <p:nvPr/>
        </p:nvSpPr>
        <p:spPr>
          <a:xfrm>
            <a:off x="3960000" y="588960"/>
            <a:ext cx="7707240" cy="590256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r>
              <a:rPr b="0" lang="fr-FR" sz="1800" spc="-1" strike="noStrike" u="sng">
                <a:solidFill>
                  <a:srgbClr val="000000"/>
                </a:solidFill>
                <a:uFillTx/>
                <a:latin typeface="Arial"/>
                <a:ea typeface="DejaVu Sans"/>
              </a:rPr>
              <a:t>l’organisation des mariages</a:t>
            </a:r>
            <a:endParaRPr b="0" lang="fr-FR" sz="1800" spc="-1" strike="noStrike">
              <a:latin typeface="Arial"/>
            </a:endParaRPr>
          </a:p>
          <a:p>
            <a:pPr>
              <a:lnSpc>
                <a:spcPct val="100000"/>
              </a:lnSpc>
            </a:pPr>
            <a:endParaRPr b="0" lang="fr-FR" sz="1800" spc="-1" strike="noStrike">
              <a:latin typeface="Arial"/>
            </a:endParaRPr>
          </a:p>
          <a:p>
            <a:pPr algn="just">
              <a:lnSpc>
                <a:spcPct val="100000"/>
              </a:lnSpc>
            </a:pPr>
            <a:r>
              <a:rPr b="0" lang="fr-FR" sz="1800" spc="-1" strike="noStrike" u="sng">
                <a:solidFill>
                  <a:srgbClr val="000000"/>
                </a:solidFill>
                <a:uFillTx/>
                <a:latin typeface="Arial"/>
                <a:ea typeface="DejaVu Sans"/>
              </a:rPr>
              <a:t>A</a:t>
            </a:r>
            <a:r>
              <a:rPr b="0" lang="fr-FR" sz="1600" spc="-1" strike="noStrike" u="sng">
                <a:solidFill>
                  <a:srgbClr val="000000"/>
                </a:solidFill>
                <a:uFillTx/>
                <a:latin typeface="Arial"/>
                <a:ea typeface="DejaVu Sans"/>
              </a:rPr>
              <a:t>u 19 mai</a:t>
            </a:r>
            <a:r>
              <a:rPr b="0" lang="fr-FR" sz="1600" spc="-1" strike="noStrike">
                <a:solidFill>
                  <a:srgbClr val="000000"/>
                </a:solidFill>
                <a:latin typeface="Arial"/>
                <a:ea typeface="DejaVu Sans"/>
              </a:rPr>
              <a:t>, la restauration n’étant pas autorisée en intérieur, les fêtes et repas de mariage ne pourront être organisés qu’en extérieur dans le respect des protocoles sanitaires et, le cas échéant, des jauges applicables aux établissements qui les accueillent, comme par exemple les restaurants, les gîtes, les hôtels, les domaines ou les châteaux. Le nombre de convives sera donc défini en fonction des types d’établissements et de leur capacité d’accueil. Les invités devront se restaurer assis, à raison de six personnes maximum par table.</a:t>
            </a:r>
            <a:endParaRPr b="0" lang="fr-FR" sz="1600" spc="-1" strike="noStrike">
              <a:latin typeface="Arial"/>
            </a:endParaRPr>
          </a:p>
          <a:p>
            <a:pPr algn="just">
              <a:lnSpc>
                <a:spcPct val="100000"/>
              </a:lnSpc>
            </a:pPr>
            <a:endParaRPr b="0" lang="fr-FR" sz="1600" spc="-1" strike="noStrike">
              <a:latin typeface="Arial"/>
            </a:endParaRPr>
          </a:p>
          <a:p>
            <a:pPr algn="just">
              <a:lnSpc>
                <a:spcPct val="100000"/>
              </a:lnSpc>
            </a:pPr>
            <a:r>
              <a:rPr b="0" lang="fr-FR" sz="1600" spc="-1" strike="noStrike" u="sng">
                <a:solidFill>
                  <a:srgbClr val="000000"/>
                </a:solidFill>
                <a:uFillTx/>
                <a:latin typeface="Arial"/>
                <a:ea typeface="DejaVu Sans"/>
              </a:rPr>
              <a:t>A compter du 9 juin et jusqu’au 30 juin</a:t>
            </a:r>
            <a:r>
              <a:rPr b="0" lang="fr-FR" sz="1600" spc="-1" strike="noStrike">
                <a:solidFill>
                  <a:srgbClr val="000000"/>
                </a:solidFill>
                <a:latin typeface="Arial"/>
                <a:ea typeface="DejaVu Sans"/>
              </a:rPr>
              <a:t>, les repas de mariage seront de nouveau autorisés en intérieur mais les participants devront rester assis et leur nombre ne devra pas dépasser 50% de la capacité d’accueil de la salle, avec un maximum de six personnes par table. La restauration debout, comme les cocktails et les buffets, ainsi que les pistes de danse en intérieur demeureront interdits.</a:t>
            </a:r>
            <a:endParaRPr b="0" lang="fr-FR" sz="1600" spc="-1" strike="noStrike">
              <a:latin typeface="Arial"/>
            </a:endParaRPr>
          </a:p>
          <a:p>
            <a:pPr algn="just">
              <a:lnSpc>
                <a:spcPct val="100000"/>
              </a:lnSpc>
            </a:pPr>
            <a:r>
              <a:rPr b="0" lang="fr-FR" sz="1600" spc="-1" strike="noStrike">
                <a:solidFill>
                  <a:srgbClr val="000000"/>
                </a:solidFill>
                <a:latin typeface="Arial"/>
                <a:ea typeface="DejaVu Sans"/>
              </a:rPr>
              <a:t>Par ailleurs, entre le 19 mai et le 30 juin, les fêtes de mariage organisées dans l’espace public, par exemple les parcs et jardins publics, seront, comme tous les autres rassemblements, limitées à 10 personnes.</a:t>
            </a:r>
            <a:endParaRPr b="0" lang="fr-FR" sz="1600" spc="-1" strike="noStrike">
              <a:latin typeface="Arial"/>
            </a:endParaRPr>
          </a:p>
          <a:p>
            <a:pPr algn="just">
              <a:lnSpc>
                <a:spcPct val="100000"/>
              </a:lnSpc>
            </a:pPr>
            <a:endParaRPr b="0" lang="fr-FR" sz="1600" spc="-1" strike="noStrike">
              <a:latin typeface="Arial"/>
            </a:endParaRPr>
          </a:p>
          <a:p>
            <a:pPr algn="just">
              <a:lnSpc>
                <a:spcPct val="100000"/>
              </a:lnSpc>
            </a:pPr>
            <a:r>
              <a:rPr b="0" lang="fr-FR" sz="1600" spc="-1" strike="noStrike">
                <a:solidFill>
                  <a:srgbClr val="000000"/>
                </a:solidFill>
                <a:latin typeface="Arial"/>
                <a:ea typeface="DejaVu Sans"/>
              </a:rPr>
              <a:t>Enfin, </a:t>
            </a:r>
            <a:r>
              <a:rPr b="0" lang="fr-FR" sz="1600" spc="-1" strike="noStrike" u="sng">
                <a:solidFill>
                  <a:srgbClr val="000000"/>
                </a:solidFill>
                <a:uFillTx/>
                <a:latin typeface="Arial"/>
                <a:ea typeface="DejaVu Sans"/>
              </a:rPr>
              <a:t>à compter du 30 juin,</a:t>
            </a:r>
            <a:r>
              <a:rPr b="0" lang="fr-FR" sz="1600" spc="-1" strike="noStrike">
                <a:solidFill>
                  <a:srgbClr val="000000"/>
                </a:solidFill>
                <a:latin typeface="Arial"/>
                <a:ea typeface="DejaVu Sans"/>
              </a:rPr>
              <a:t> les mariages pourront être organisés sans restrictions, en intérieur comme en extérieur, mais dans le respect des gestes barrières et des règles de distanciation</a:t>
            </a:r>
            <a:endParaRPr b="0" lang="fr-FR" sz="1600" spc="-1" strike="noStrike">
              <a:latin typeface="Arial"/>
            </a:endParaRPr>
          </a:p>
          <a:p>
            <a:pPr>
              <a:lnSpc>
                <a:spcPct val="100000"/>
              </a:lnSpc>
            </a:pPr>
            <a:endParaRPr b="0" lang="fr-FR" sz="1600" spc="-1" strike="noStrike">
              <a:latin typeface="Arial"/>
            </a:endParaRPr>
          </a:p>
        </p:txBody>
      </p:sp>
      <p:sp>
        <p:nvSpPr>
          <p:cNvPr id="443" name="CustomShape 5"/>
          <p:cNvSpPr/>
          <p:nvPr/>
        </p:nvSpPr>
        <p:spPr>
          <a:xfrm>
            <a:off x="3960000" y="588960"/>
            <a:ext cx="7707240" cy="590256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 </a:t>
            </a:r>
            <a:endParaRPr b="0" lang="fr-FR" sz="5400" spc="-1" strike="noStrike">
              <a:latin typeface="Arial"/>
            </a:endParaRPr>
          </a:p>
        </p:txBody>
      </p:sp>
      <p:pic>
        <p:nvPicPr>
          <p:cNvPr id="444" name="Image 80" descr=""/>
          <p:cNvPicPr/>
          <p:nvPr/>
        </p:nvPicPr>
        <p:blipFill>
          <a:blip r:embed="rId1"/>
          <a:stretch/>
        </p:blipFill>
        <p:spPr>
          <a:xfrm>
            <a:off x="0" y="0"/>
            <a:ext cx="588240" cy="48636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r>
              <a:rPr b="0" lang="fr-FR" sz="2400" spc="-1" strike="noStrike">
                <a:solidFill>
                  <a:srgbClr val="ffffff"/>
                </a:solidFill>
                <a:latin typeface="Arial"/>
                <a:ea typeface="DejaVu Sans"/>
              </a:rPr>
              <a:t>Organisation </a:t>
            </a:r>
            <a:endParaRPr b="0" lang="fr-FR" sz="2400" spc="-1" strike="noStrike">
              <a:latin typeface="Arial"/>
            </a:endParaRPr>
          </a:p>
          <a:p>
            <a:pPr>
              <a:lnSpc>
                <a:spcPct val="100000"/>
              </a:lnSpc>
            </a:pPr>
            <a:r>
              <a:rPr b="0" lang="fr-FR" sz="2400" spc="-1" strike="noStrike">
                <a:solidFill>
                  <a:srgbClr val="ffffff"/>
                </a:solidFill>
                <a:latin typeface="Arial"/>
                <a:ea typeface="DejaVu Sans"/>
              </a:rPr>
              <a:t>des  </a:t>
            </a:r>
            <a:endParaRPr b="0" lang="fr-FR" sz="2400" spc="-1" strike="noStrike">
              <a:latin typeface="Arial"/>
            </a:endParaRPr>
          </a:p>
          <a:p>
            <a:pPr>
              <a:lnSpc>
                <a:spcPct val="100000"/>
              </a:lnSpc>
            </a:pPr>
            <a:r>
              <a:rPr b="0" lang="fr-FR" sz="2400" spc="-1" strike="noStrike">
                <a:solidFill>
                  <a:srgbClr val="ffffff"/>
                </a:solidFill>
                <a:latin typeface="Arial"/>
                <a:ea typeface="DejaVu Sans"/>
              </a:rPr>
              <a:t>réunions électorales</a:t>
            </a:r>
            <a:endParaRPr b="0" lang="fr-FR" sz="2400" spc="-1" strike="noStrike">
              <a:latin typeface="Arial"/>
            </a:endParaRPr>
          </a:p>
        </p:txBody>
      </p:sp>
      <p:sp>
        <p:nvSpPr>
          <p:cNvPr id="446" name="CustomShape 2"/>
          <p:cNvSpPr/>
          <p:nvPr/>
        </p:nvSpPr>
        <p:spPr>
          <a:xfrm>
            <a:off x="466200" y="731520"/>
            <a:ext cx="3348360" cy="3171600"/>
          </a:xfrm>
          <a:prstGeom prst="rect">
            <a:avLst/>
          </a:prstGeom>
          <a:noFill/>
          <a:ln>
            <a:noFill/>
          </a:ln>
        </p:spPr>
        <p:style>
          <a:lnRef idx="0"/>
          <a:fillRef idx="0"/>
          <a:effectRef idx="0"/>
          <a:fontRef idx="minor"/>
        </p:style>
      </p:sp>
      <p:sp>
        <p:nvSpPr>
          <p:cNvPr id="447" name="CustomShape 3"/>
          <p:cNvSpPr/>
          <p:nvPr/>
        </p:nvSpPr>
        <p:spPr>
          <a:xfrm>
            <a:off x="466200" y="4577400"/>
            <a:ext cx="3348360" cy="1914120"/>
          </a:xfrm>
          <a:prstGeom prst="rect">
            <a:avLst/>
          </a:prstGeom>
          <a:solidFill>
            <a:srgbClr val="4f81bd">
              <a:alpha val="95000"/>
            </a:srgbClr>
          </a:solidFill>
          <a:ln w="25560">
            <a:noFill/>
          </a:ln>
        </p:spPr>
        <p:style>
          <a:lnRef idx="0"/>
          <a:fillRef idx="0"/>
          <a:effectRef idx="0"/>
          <a:fontRef idx="minor"/>
        </p:style>
      </p:sp>
      <p:sp>
        <p:nvSpPr>
          <p:cNvPr id="448" name="CustomShape 4"/>
          <p:cNvSpPr/>
          <p:nvPr/>
        </p:nvSpPr>
        <p:spPr>
          <a:xfrm>
            <a:off x="3960000" y="588960"/>
            <a:ext cx="7707240" cy="590256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r>
              <a:rPr b="0" lang="fr-FR" sz="1800" spc="-1" strike="noStrike" u="sng">
                <a:solidFill>
                  <a:srgbClr val="000000"/>
                </a:solidFill>
                <a:uFillTx/>
                <a:latin typeface="Arial"/>
                <a:ea typeface="DejaVu Sans"/>
              </a:rPr>
              <a:t>Organisation des  réunions électorales</a:t>
            </a:r>
            <a:endParaRPr b="0" lang="fr-FR" sz="1800" spc="-1" strike="noStrike">
              <a:latin typeface="Arial"/>
            </a:endParaRPr>
          </a:p>
          <a:p>
            <a:pPr>
              <a:lnSpc>
                <a:spcPct val="100000"/>
              </a:lnSpc>
            </a:pP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Les réunions électorales peuvent avoir lieu dans les établissements recevant du public en fonction des jauges et plafonds qui leur sont applicables. Ainsi, au 19 mai, dans un gymnase (ERP de type X), une salle de réunion ou polyvalente, (ERP de type L) ou un chapiteau (ERP de type CTS), le public accueilli ne pourra pas dépasser 35% de la capacité d’accueil de la salle et un plafond de 800 personnes. </a:t>
            </a: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Dans un stade de plein air (ERP de type PA), le public accueilli ne pourra pas dépasser 35% de la capacité d’accueil de l’établissement et un plafond de 1 000 personnes.</a:t>
            </a:r>
            <a:endParaRPr b="0" lang="fr-FR" sz="1800" spc="-1" strike="noStrike">
              <a:latin typeface="Arial"/>
            </a:endParaRPr>
          </a:p>
          <a:p>
            <a:pPr>
              <a:lnSpc>
                <a:spcPct val="100000"/>
              </a:lnSpc>
            </a:pPr>
            <a:endParaRPr b="0" lang="fr-FR" sz="1800" spc="-1" strike="noStrike">
              <a:latin typeface="Arial"/>
            </a:endParaRPr>
          </a:p>
        </p:txBody>
      </p:sp>
      <p:sp>
        <p:nvSpPr>
          <p:cNvPr id="449" name="CustomShape 5"/>
          <p:cNvSpPr/>
          <p:nvPr/>
        </p:nvSpPr>
        <p:spPr>
          <a:xfrm>
            <a:off x="3960000" y="588960"/>
            <a:ext cx="7707240" cy="590256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 </a:t>
            </a:r>
            <a:endParaRPr b="0" lang="fr-FR" sz="5400" spc="-1" strike="noStrike">
              <a:latin typeface="Arial"/>
            </a:endParaRPr>
          </a:p>
        </p:txBody>
      </p:sp>
      <p:pic>
        <p:nvPicPr>
          <p:cNvPr id="450" name="Image 80" descr=""/>
          <p:cNvPicPr/>
          <p:nvPr/>
        </p:nvPicPr>
        <p:blipFill>
          <a:blip r:embed="rId1"/>
          <a:stretch/>
        </p:blipFill>
        <p:spPr>
          <a:xfrm>
            <a:off x="0" y="0"/>
            <a:ext cx="588240" cy="48636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CustomShape 1"/>
          <p:cNvSpPr/>
          <p:nvPr/>
        </p:nvSpPr>
        <p:spPr>
          <a:xfrm>
            <a:off x="466200" y="588960"/>
            <a:ext cx="3348360" cy="38858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Le  pass sanitaire</a:t>
            </a:r>
            <a:endParaRPr b="0" lang="fr-FR" sz="3200" spc="-1" strike="noStrike">
              <a:latin typeface="Arial"/>
            </a:endParaRPr>
          </a:p>
        </p:txBody>
      </p:sp>
      <p:sp>
        <p:nvSpPr>
          <p:cNvPr id="452" name="CustomShape 2"/>
          <p:cNvSpPr/>
          <p:nvPr/>
        </p:nvSpPr>
        <p:spPr>
          <a:xfrm>
            <a:off x="466200" y="731520"/>
            <a:ext cx="3348360" cy="3171600"/>
          </a:xfrm>
          <a:prstGeom prst="rect">
            <a:avLst/>
          </a:prstGeom>
          <a:noFill/>
          <a:ln>
            <a:noFill/>
          </a:ln>
        </p:spPr>
        <p:style>
          <a:lnRef idx="0"/>
          <a:fillRef idx="0"/>
          <a:effectRef idx="0"/>
          <a:fontRef idx="minor"/>
        </p:style>
      </p:sp>
      <p:sp>
        <p:nvSpPr>
          <p:cNvPr id="453" name="CustomShape 3"/>
          <p:cNvSpPr/>
          <p:nvPr/>
        </p:nvSpPr>
        <p:spPr>
          <a:xfrm>
            <a:off x="464040" y="4476600"/>
            <a:ext cx="3348360" cy="1914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454" name="CustomShape 4"/>
          <p:cNvSpPr/>
          <p:nvPr/>
        </p:nvSpPr>
        <p:spPr>
          <a:xfrm>
            <a:off x="3960000" y="588960"/>
            <a:ext cx="7707240" cy="5902560"/>
          </a:xfrm>
          <a:prstGeom prst="rect">
            <a:avLst/>
          </a:prstGeom>
          <a:noFill/>
          <a:ln>
            <a:noFill/>
          </a:ln>
        </p:spPr>
        <p:style>
          <a:lnRef idx="0"/>
          <a:fillRef idx="0"/>
          <a:effectRef idx="0"/>
          <a:fontRef idx="minor"/>
        </p:style>
      </p:sp>
      <p:pic>
        <p:nvPicPr>
          <p:cNvPr id="455" name="Image 80" descr=""/>
          <p:cNvPicPr/>
          <p:nvPr/>
        </p:nvPicPr>
        <p:blipFill>
          <a:blip r:embed="rId1"/>
          <a:stretch/>
        </p:blipFill>
        <p:spPr>
          <a:xfrm>
            <a:off x="0" y="0"/>
            <a:ext cx="588240" cy="486360"/>
          </a:xfrm>
          <a:prstGeom prst="rect">
            <a:avLst/>
          </a:prstGeom>
          <a:ln>
            <a:noFill/>
          </a:ln>
        </p:spPr>
      </p:pic>
      <p:sp>
        <p:nvSpPr>
          <p:cNvPr id="456" name="CustomShape 5"/>
          <p:cNvSpPr/>
          <p:nvPr/>
        </p:nvSpPr>
        <p:spPr>
          <a:xfrm>
            <a:off x="504000" y="4539600"/>
            <a:ext cx="3166200" cy="1614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a:ea typeface="DejaVu Sans"/>
              </a:rPr>
              <a:t> </a:t>
            </a:r>
            <a:r>
              <a:rPr b="0" lang="fr-FR" sz="2000" spc="-1" strike="noStrike">
                <a:solidFill>
                  <a:srgbClr val="ffffff"/>
                </a:solidFill>
                <a:latin typeface="Arial"/>
                <a:ea typeface="AiglonPro-Demi"/>
              </a:rPr>
              <a:t>Il entrera en vigueur le 9  juin et s’appliquera aux grands évènements accueillant plus de    </a:t>
            </a:r>
            <a:endParaRPr b="0" lang="fr-FR" sz="2000" spc="-1" strike="noStrike">
              <a:latin typeface="Arial"/>
            </a:endParaRPr>
          </a:p>
          <a:p>
            <a:pPr>
              <a:lnSpc>
                <a:spcPct val="100000"/>
              </a:lnSpc>
            </a:pPr>
            <a:r>
              <a:rPr b="0" lang="fr-FR" sz="2000" spc="-1" strike="noStrike">
                <a:solidFill>
                  <a:srgbClr val="ffffff"/>
                </a:solidFill>
                <a:latin typeface="Arial"/>
                <a:ea typeface="AiglonPro-Demi"/>
              </a:rPr>
              <a:t>1 000 personnes</a:t>
            </a:r>
            <a:endParaRPr b="0" lang="fr-FR" sz="2000" spc="-1" strike="noStrike">
              <a:latin typeface="Arial"/>
            </a:endParaRPr>
          </a:p>
        </p:txBody>
      </p:sp>
      <p:pic>
        <p:nvPicPr>
          <p:cNvPr id="457" name="" descr=""/>
          <p:cNvPicPr/>
          <p:nvPr/>
        </p:nvPicPr>
        <p:blipFill>
          <a:blip r:embed="rId2"/>
          <a:stretch/>
        </p:blipFill>
        <p:spPr>
          <a:xfrm>
            <a:off x="4296600" y="360"/>
            <a:ext cx="2864160" cy="6855840"/>
          </a:xfrm>
          <a:prstGeom prst="rect">
            <a:avLst/>
          </a:prstGeom>
          <a:ln>
            <a:noFill/>
          </a:ln>
        </p:spPr>
      </p:pic>
      <p:pic>
        <p:nvPicPr>
          <p:cNvPr id="458" name="" descr=""/>
          <p:cNvPicPr/>
          <p:nvPr/>
        </p:nvPicPr>
        <p:blipFill>
          <a:blip r:embed="rId3"/>
          <a:stretch/>
        </p:blipFill>
        <p:spPr>
          <a:xfrm>
            <a:off x="7272000" y="916200"/>
            <a:ext cx="4941360" cy="41220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2" name="Image 80" descr=""/>
          <p:cNvPicPr/>
          <p:nvPr/>
        </p:nvPicPr>
        <p:blipFill>
          <a:blip r:embed="rId1"/>
          <a:stretch/>
        </p:blipFill>
        <p:spPr>
          <a:xfrm>
            <a:off x="0" y="0"/>
            <a:ext cx="593640" cy="491760"/>
          </a:xfrm>
          <a:prstGeom prst="rect">
            <a:avLst/>
          </a:prstGeom>
          <a:ln>
            <a:noFill/>
          </a:ln>
        </p:spPr>
      </p:pic>
      <p:graphicFrame>
        <p:nvGraphicFramePr>
          <p:cNvPr id="183" name="Graphique 4"/>
          <p:cNvGraphicFramePr/>
          <p:nvPr/>
        </p:nvGraphicFramePr>
        <p:xfrm>
          <a:off x="550440" y="1008000"/>
          <a:ext cx="11089080" cy="483984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CustomShape 1"/>
          <p:cNvSpPr/>
          <p:nvPr/>
        </p:nvSpPr>
        <p:spPr>
          <a:xfrm>
            <a:off x="466200" y="588960"/>
            <a:ext cx="3348000" cy="3885480"/>
          </a:xfrm>
          <a:prstGeom prst="rect">
            <a:avLst/>
          </a:prstGeom>
          <a:solidFill>
            <a:srgbClr val="595959"/>
          </a:solidFill>
          <a:ln w="25560">
            <a:noFill/>
          </a:ln>
        </p:spPr>
        <p:style>
          <a:lnRef idx="0"/>
          <a:fillRef idx="0"/>
          <a:effectRef idx="0"/>
          <a:fontRef idx="minor"/>
        </p:style>
      </p:sp>
      <p:sp>
        <p:nvSpPr>
          <p:cNvPr id="460" name="CustomShape 2"/>
          <p:cNvSpPr/>
          <p:nvPr/>
        </p:nvSpPr>
        <p:spPr>
          <a:xfrm>
            <a:off x="466200" y="731520"/>
            <a:ext cx="3348000" cy="3171240"/>
          </a:xfrm>
          <a:prstGeom prst="rect">
            <a:avLst/>
          </a:prstGeom>
          <a:noFill/>
          <a:ln>
            <a:noFill/>
          </a:ln>
        </p:spPr>
        <p:style>
          <a:lnRef idx="0"/>
          <a:fillRef idx="0"/>
          <a:effectRef idx="0"/>
          <a:fontRef idx="minor"/>
        </p:style>
      </p:sp>
      <p:sp>
        <p:nvSpPr>
          <p:cNvPr id="461" name="CustomShape 3"/>
          <p:cNvSpPr/>
          <p:nvPr/>
        </p:nvSpPr>
        <p:spPr>
          <a:xfrm>
            <a:off x="466200" y="4577400"/>
            <a:ext cx="3348000" cy="1913760"/>
          </a:xfrm>
          <a:prstGeom prst="rect">
            <a:avLst/>
          </a:prstGeom>
          <a:solidFill>
            <a:srgbClr val="4f81bd">
              <a:alpha val="95000"/>
            </a:srgbClr>
          </a:solidFill>
          <a:ln w="25560">
            <a:noFill/>
          </a:ln>
        </p:spPr>
        <p:style>
          <a:lnRef idx="0"/>
          <a:fillRef idx="0"/>
          <a:effectRef idx="0"/>
          <a:fontRef idx="minor"/>
        </p:style>
      </p:sp>
      <p:sp>
        <p:nvSpPr>
          <p:cNvPr id="462" name="CustomShape 4"/>
          <p:cNvSpPr/>
          <p:nvPr/>
        </p:nvSpPr>
        <p:spPr>
          <a:xfrm>
            <a:off x="3960000" y="588960"/>
            <a:ext cx="7706880" cy="5902200"/>
          </a:xfrm>
          <a:prstGeom prst="rect">
            <a:avLst/>
          </a:prstGeom>
          <a:solidFill>
            <a:srgbClr val="808080">
              <a:alpha val="20000"/>
            </a:srgbClr>
          </a:solidFill>
          <a:ln w="25560">
            <a:noFill/>
          </a:ln>
        </p:spPr>
        <p:style>
          <a:lnRef idx="0"/>
          <a:fillRef idx="0"/>
          <a:effectRef idx="0"/>
          <a:fontRef idx="minor"/>
        </p:style>
      </p:sp>
      <p:sp>
        <p:nvSpPr>
          <p:cNvPr id="463" name="CustomShape 5"/>
          <p:cNvSpPr/>
          <p:nvPr/>
        </p:nvSpPr>
        <p:spPr>
          <a:xfrm>
            <a:off x="3960000" y="588960"/>
            <a:ext cx="7706880" cy="590220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MESURES DE SOUTIEN A L’ECONOMIE</a:t>
            </a:r>
            <a:endParaRPr b="0" lang="fr-FR" sz="5400" spc="-1" strike="noStrike">
              <a:latin typeface="Arial"/>
            </a:endParaRPr>
          </a:p>
        </p:txBody>
      </p:sp>
      <p:pic>
        <p:nvPicPr>
          <p:cNvPr id="464" name="Image 80" descr=""/>
          <p:cNvPicPr/>
          <p:nvPr/>
        </p:nvPicPr>
        <p:blipFill>
          <a:blip r:embed="rId1"/>
          <a:stretch/>
        </p:blipFill>
        <p:spPr>
          <a:xfrm>
            <a:off x="0" y="0"/>
            <a:ext cx="587880" cy="486000"/>
          </a:xfrm>
          <a:prstGeom prst="rect">
            <a:avLst/>
          </a:prstGeom>
          <a:ln>
            <a:noFill/>
          </a:ln>
        </p:spPr>
      </p:pic>
      <p:sp>
        <p:nvSpPr>
          <p:cNvPr id="465" name="CustomShape 6"/>
          <p:cNvSpPr/>
          <p:nvPr/>
        </p:nvSpPr>
        <p:spPr>
          <a:xfrm>
            <a:off x="0" y="0"/>
            <a:ext cx="290880" cy="290880"/>
          </a:xfrm>
          <a:prstGeom prst="rect">
            <a:avLst/>
          </a:prstGeom>
          <a:noFill/>
          <a:ln>
            <a:noFill/>
          </a:ln>
        </p:spPr>
        <p:style>
          <a:lnRef idx="0"/>
          <a:fillRef idx="0"/>
          <a:effectRef idx="0"/>
          <a:fontRef idx="minor"/>
        </p:style>
      </p:sp>
      <p:pic>
        <p:nvPicPr>
          <p:cNvPr id="466" name="Image 2" descr=""/>
          <p:cNvPicPr/>
          <p:nvPr/>
        </p:nvPicPr>
        <p:blipFill>
          <a:blip r:embed="rId2"/>
          <a:stretch/>
        </p:blipFill>
        <p:spPr>
          <a:xfrm>
            <a:off x="6994080" y="4632120"/>
            <a:ext cx="1639080" cy="895320"/>
          </a:xfrm>
          <a:prstGeom prst="rect">
            <a:avLst/>
          </a:prstGeom>
          <a:ln>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467" name="CustomShape 1"/>
          <p:cNvSpPr/>
          <p:nvPr/>
        </p:nvSpPr>
        <p:spPr>
          <a:xfrm>
            <a:off x="466200" y="380520"/>
            <a:ext cx="3366360" cy="3753360"/>
          </a:xfrm>
          <a:prstGeom prst="rect">
            <a:avLst/>
          </a:prstGeom>
          <a:solidFill>
            <a:srgbClr val="595959"/>
          </a:solidFill>
          <a:ln w="25560">
            <a:noFill/>
          </a:ln>
        </p:spPr>
        <p:style>
          <a:lnRef idx="0"/>
          <a:fillRef idx="0"/>
          <a:effectRef idx="0"/>
          <a:fontRef idx="minor"/>
        </p:style>
      </p:sp>
      <p:sp>
        <p:nvSpPr>
          <p:cNvPr id="468" name="CustomShape 2"/>
          <p:cNvSpPr/>
          <p:nvPr/>
        </p:nvSpPr>
        <p:spPr>
          <a:xfrm>
            <a:off x="432000" y="224280"/>
            <a:ext cx="3366360" cy="318960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Allègement des mesures de confinement </a:t>
            </a:r>
            <a:endParaRPr b="0" lang="fr-FR" sz="3600" spc="-1" strike="noStrike">
              <a:latin typeface="Arial"/>
            </a:endParaRPr>
          </a:p>
        </p:txBody>
      </p:sp>
      <p:sp>
        <p:nvSpPr>
          <p:cNvPr id="469" name="CustomShape 3"/>
          <p:cNvSpPr/>
          <p:nvPr/>
        </p:nvSpPr>
        <p:spPr>
          <a:xfrm>
            <a:off x="466200" y="4419360"/>
            <a:ext cx="3366360" cy="1932120"/>
          </a:xfrm>
          <a:prstGeom prst="rect">
            <a:avLst/>
          </a:prstGeom>
          <a:solidFill>
            <a:srgbClr val="4f81bd">
              <a:alpha val="95000"/>
            </a:srgbClr>
          </a:solidFill>
          <a:ln w="25560">
            <a:noFill/>
          </a:ln>
        </p:spPr>
        <p:style>
          <a:lnRef idx="0"/>
          <a:fillRef idx="0"/>
          <a:effectRef idx="0"/>
          <a:fontRef idx="minor"/>
        </p:style>
      </p:sp>
      <p:sp>
        <p:nvSpPr>
          <p:cNvPr id="470" name="CustomShape 4"/>
          <p:cNvSpPr/>
          <p:nvPr/>
        </p:nvSpPr>
        <p:spPr>
          <a:xfrm>
            <a:off x="3836160" y="380520"/>
            <a:ext cx="8036640" cy="639396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gn="ct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1" i="1" lang="fr-FR" sz="1400" spc="-1" strike="noStrike" u="sng">
                <a:solidFill>
                  <a:srgbClr val="0000ff"/>
                </a:solidFill>
                <a:uFillTx/>
                <a:latin typeface="Marianne ExtraBold"/>
                <a:ea typeface="DejaVu Sans"/>
                <a:hlinkClick r:id="rId1"/>
              </a:rPr>
              <a:t>Accéder au tableau de bord interactif</a:t>
            </a:r>
            <a:endParaRPr b="0" lang="fr-FR" sz="1400" spc="-1" strike="noStrike">
              <a:latin typeface="Arial"/>
            </a:endParaRPr>
          </a:p>
        </p:txBody>
      </p:sp>
      <p:sp>
        <p:nvSpPr>
          <p:cNvPr id="471" name="CustomShape 5"/>
          <p:cNvSpPr/>
          <p:nvPr/>
        </p:nvSpPr>
        <p:spPr>
          <a:xfrm>
            <a:off x="4388040" y="552960"/>
            <a:ext cx="6989760" cy="5577840"/>
          </a:xfrm>
          <a:prstGeom prst="rect">
            <a:avLst/>
          </a:prstGeom>
          <a:noFill/>
          <a:ln>
            <a:noFill/>
          </a:ln>
        </p:spPr>
        <p:style>
          <a:lnRef idx="0"/>
          <a:fillRef idx="0"/>
          <a:effectRef idx="0"/>
          <a:fontRef idx="minor"/>
        </p:style>
        <p:txBody>
          <a:bodyPr lIns="90000" rIns="90000" tIns="45000" bIns="45000" anchor="ctr">
            <a:noAutofit/>
          </a:bodyPr>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80720" algn="just">
              <a:lnSpc>
                <a:spcPct val="100000"/>
              </a:lnSpc>
              <a:spcBef>
                <a:spcPts val="1001"/>
              </a:spcBef>
            </a:pPr>
            <a:endParaRPr b="0" lang="fr-FR" sz="2000" spc="-1" strike="noStrike">
              <a:latin typeface="Arial"/>
            </a:endParaRPr>
          </a:p>
        </p:txBody>
      </p:sp>
      <p:sp>
        <p:nvSpPr>
          <p:cNvPr id="472" name="CustomShape 6"/>
          <p:cNvSpPr/>
          <p:nvPr/>
        </p:nvSpPr>
        <p:spPr>
          <a:xfrm>
            <a:off x="466200" y="4505760"/>
            <a:ext cx="3366360" cy="1932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Calibri"/>
                <a:ea typeface="DejaVu Sans"/>
              </a:rPr>
              <a:t>Les Mesures de soutien à  l’économie </a:t>
            </a:r>
            <a:endParaRPr b="0" lang="fr-FR" sz="3600" spc="-1" strike="noStrike">
              <a:latin typeface="Arial"/>
            </a:endParaRPr>
          </a:p>
        </p:txBody>
      </p:sp>
      <p:pic>
        <p:nvPicPr>
          <p:cNvPr id="473" name="Image 80" descr=""/>
          <p:cNvPicPr/>
          <p:nvPr/>
        </p:nvPicPr>
        <p:blipFill>
          <a:blip r:embed="rId2"/>
          <a:stretch/>
        </p:blipFill>
        <p:spPr>
          <a:xfrm>
            <a:off x="0" y="0"/>
            <a:ext cx="597960" cy="496080"/>
          </a:xfrm>
          <a:prstGeom prst="rect">
            <a:avLst/>
          </a:prstGeom>
          <a:ln>
            <a:noFill/>
          </a:ln>
        </p:spPr>
      </p:pic>
      <p:pic>
        <p:nvPicPr>
          <p:cNvPr id="474" name="Image 332" descr=""/>
          <p:cNvPicPr/>
          <p:nvPr/>
        </p:nvPicPr>
        <p:blipFill>
          <a:blip r:embed="rId3"/>
          <a:stretch/>
        </p:blipFill>
        <p:spPr>
          <a:xfrm>
            <a:off x="3839400" y="379440"/>
            <a:ext cx="8033400" cy="625320"/>
          </a:xfrm>
          <a:prstGeom prst="rect">
            <a:avLst/>
          </a:prstGeom>
          <a:ln>
            <a:noFill/>
          </a:ln>
        </p:spPr>
      </p:pic>
      <p:pic>
        <p:nvPicPr>
          <p:cNvPr id="475" name="" descr=""/>
          <p:cNvPicPr/>
          <p:nvPr/>
        </p:nvPicPr>
        <p:blipFill>
          <a:blip r:embed="rId4"/>
          <a:stretch/>
        </p:blipFill>
        <p:spPr>
          <a:xfrm>
            <a:off x="3816360" y="5035320"/>
            <a:ext cx="4317120" cy="577440"/>
          </a:xfrm>
          <a:prstGeom prst="rect">
            <a:avLst/>
          </a:prstGeom>
          <a:ln>
            <a:noFill/>
          </a:ln>
        </p:spPr>
      </p:pic>
      <p:pic>
        <p:nvPicPr>
          <p:cNvPr id="476" name="" descr=""/>
          <p:cNvPicPr/>
          <p:nvPr/>
        </p:nvPicPr>
        <p:blipFill>
          <a:blip r:embed="rId5"/>
          <a:stretch/>
        </p:blipFill>
        <p:spPr>
          <a:xfrm>
            <a:off x="8136000" y="1080000"/>
            <a:ext cx="3587760" cy="356760"/>
          </a:xfrm>
          <a:prstGeom prst="rect">
            <a:avLst/>
          </a:prstGeom>
          <a:ln>
            <a:noFill/>
          </a:ln>
        </p:spPr>
      </p:pic>
      <p:pic>
        <p:nvPicPr>
          <p:cNvPr id="477" name="" descr=""/>
          <p:cNvPicPr/>
          <p:nvPr/>
        </p:nvPicPr>
        <p:blipFill>
          <a:blip r:embed="rId6"/>
          <a:stretch/>
        </p:blipFill>
        <p:spPr>
          <a:xfrm>
            <a:off x="8136000" y="4053600"/>
            <a:ext cx="3597480" cy="454320"/>
          </a:xfrm>
          <a:prstGeom prst="rect">
            <a:avLst/>
          </a:prstGeom>
          <a:ln>
            <a:noFill/>
          </a:ln>
        </p:spPr>
      </p:pic>
      <p:pic>
        <p:nvPicPr>
          <p:cNvPr id="478" name="" descr=""/>
          <p:cNvPicPr/>
          <p:nvPr/>
        </p:nvPicPr>
        <p:blipFill>
          <a:blip r:embed="rId7"/>
          <a:stretch/>
        </p:blipFill>
        <p:spPr>
          <a:xfrm>
            <a:off x="3960000" y="1084320"/>
            <a:ext cx="4030200" cy="3132000"/>
          </a:xfrm>
          <a:prstGeom prst="rect">
            <a:avLst/>
          </a:prstGeom>
          <a:ln>
            <a:noFill/>
          </a:ln>
        </p:spPr>
      </p:pic>
      <p:pic>
        <p:nvPicPr>
          <p:cNvPr id="479" name="" descr=""/>
          <p:cNvPicPr/>
          <p:nvPr/>
        </p:nvPicPr>
        <p:blipFill>
          <a:blip r:embed="rId8"/>
          <a:stretch/>
        </p:blipFill>
        <p:spPr>
          <a:xfrm>
            <a:off x="3960000" y="4252680"/>
            <a:ext cx="3939120" cy="713520"/>
          </a:xfrm>
          <a:prstGeom prst="rect">
            <a:avLst/>
          </a:prstGeom>
          <a:ln>
            <a:noFill/>
          </a:ln>
        </p:spPr>
      </p:pic>
      <p:pic>
        <p:nvPicPr>
          <p:cNvPr id="480" name="" descr=""/>
          <p:cNvPicPr/>
          <p:nvPr/>
        </p:nvPicPr>
        <p:blipFill>
          <a:blip r:embed="rId9"/>
          <a:stretch/>
        </p:blipFill>
        <p:spPr>
          <a:xfrm>
            <a:off x="8136000" y="1512000"/>
            <a:ext cx="3598200" cy="646200"/>
          </a:xfrm>
          <a:prstGeom prst="rect">
            <a:avLst/>
          </a:prstGeom>
          <a:ln>
            <a:noFill/>
          </a:ln>
        </p:spPr>
      </p:pic>
      <p:pic>
        <p:nvPicPr>
          <p:cNvPr id="481" name="" descr=""/>
          <p:cNvPicPr/>
          <p:nvPr/>
        </p:nvPicPr>
        <p:blipFill>
          <a:blip r:embed="rId10"/>
          <a:stretch/>
        </p:blipFill>
        <p:spPr>
          <a:xfrm>
            <a:off x="8111160" y="2388960"/>
            <a:ext cx="3623040" cy="1078200"/>
          </a:xfrm>
          <a:prstGeom prst="rect">
            <a:avLst/>
          </a:prstGeom>
          <a:ln>
            <a:noFill/>
          </a:ln>
        </p:spPr>
      </p:pic>
      <p:pic>
        <p:nvPicPr>
          <p:cNvPr id="482" name="" descr=""/>
          <p:cNvPicPr/>
          <p:nvPr/>
        </p:nvPicPr>
        <p:blipFill>
          <a:blip r:embed="rId11"/>
          <a:stretch/>
        </p:blipFill>
        <p:spPr>
          <a:xfrm>
            <a:off x="8142840" y="4509720"/>
            <a:ext cx="3591360" cy="218448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483" name="CustomShape 1"/>
          <p:cNvSpPr/>
          <p:nvPr/>
        </p:nvSpPr>
        <p:spPr>
          <a:xfrm>
            <a:off x="466200" y="380520"/>
            <a:ext cx="3366360" cy="3753360"/>
          </a:xfrm>
          <a:prstGeom prst="rect">
            <a:avLst/>
          </a:prstGeom>
          <a:solidFill>
            <a:srgbClr val="595959"/>
          </a:solidFill>
          <a:ln w="25560">
            <a:noFill/>
          </a:ln>
        </p:spPr>
        <p:style>
          <a:lnRef idx="0"/>
          <a:fillRef idx="0"/>
          <a:effectRef idx="0"/>
          <a:fontRef idx="minor"/>
        </p:style>
      </p:sp>
      <p:sp>
        <p:nvSpPr>
          <p:cNvPr id="484" name="CustomShape 2"/>
          <p:cNvSpPr/>
          <p:nvPr/>
        </p:nvSpPr>
        <p:spPr>
          <a:xfrm>
            <a:off x="432000" y="224280"/>
            <a:ext cx="3366360" cy="318960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Allègement des mesures de confinement </a:t>
            </a:r>
            <a:endParaRPr b="0" lang="fr-FR" sz="3600" spc="-1" strike="noStrike">
              <a:latin typeface="Arial"/>
            </a:endParaRPr>
          </a:p>
        </p:txBody>
      </p:sp>
      <p:sp>
        <p:nvSpPr>
          <p:cNvPr id="485" name="CustomShape 3"/>
          <p:cNvSpPr/>
          <p:nvPr/>
        </p:nvSpPr>
        <p:spPr>
          <a:xfrm>
            <a:off x="466200" y="4419360"/>
            <a:ext cx="3366360" cy="1932120"/>
          </a:xfrm>
          <a:prstGeom prst="rect">
            <a:avLst/>
          </a:prstGeom>
          <a:solidFill>
            <a:srgbClr val="4f81bd">
              <a:alpha val="95000"/>
            </a:srgbClr>
          </a:solidFill>
          <a:ln w="25560">
            <a:noFill/>
          </a:ln>
        </p:spPr>
        <p:style>
          <a:lnRef idx="0"/>
          <a:fillRef idx="0"/>
          <a:effectRef idx="0"/>
          <a:fontRef idx="minor"/>
        </p:style>
      </p:sp>
      <p:sp>
        <p:nvSpPr>
          <p:cNvPr id="486" name="CustomShape 4"/>
          <p:cNvSpPr/>
          <p:nvPr/>
        </p:nvSpPr>
        <p:spPr>
          <a:xfrm>
            <a:off x="3960000" y="84240"/>
            <a:ext cx="8036640" cy="639396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gn="ct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400" spc="-1" strike="noStrike">
                <a:solidFill>
                  <a:srgbClr val="000000"/>
                </a:solidFill>
                <a:latin typeface="Arial"/>
                <a:ea typeface="DejaVu Sans"/>
              </a:rPr>
              <a:t> </a:t>
            </a:r>
            <a:endParaRPr b="0" lang="fr-FR" sz="1400" spc="-1" strike="noStrike">
              <a:latin typeface="Arial"/>
            </a:endParaRPr>
          </a:p>
        </p:txBody>
      </p:sp>
      <p:sp>
        <p:nvSpPr>
          <p:cNvPr id="487" name="CustomShape 5"/>
          <p:cNvSpPr/>
          <p:nvPr/>
        </p:nvSpPr>
        <p:spPr>
          <a:xfrm>
            <a:off x="4388040" y="552960"/>
            <a:ext cx="6989760" cy="5577840"/>
          </a:xfrm>
          <a:prstGeom prst="rect">
            <a:avLst/>
          </a:prstGeom>
          <a:noFill/>
          <a:ln>
            <a:noFill/>
          </a:ln>
        </p:spPr>
        <p:style>
          <a:lnRef idx="0"/>
          <a:fillRef idx="0"/>
          <a:effectRef idx="0"/>
          <a:fontRef idx="minor"/>
        </p:style>
        <p:txBody>
          <a:bodyPr lIns="90000" rIns="90000" tIns="45000" bIns="45000" anchor="ctr">
            <a:noAutofit/>
          </a:bodyPr>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endParaRPr b="0" lang="fr-FR" sz="1800" spc="-1" strike="noStrike">
              <a:latin typeface="Arial"/>
            </a:endParaRPr>
          </a:p>
          <a:p>
            <a:pPr marL="228600" indent="-18072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80720" algn="just">
              <a:lnSpc>
                <a:spcPct val="100000"/>
              </a:lnSpc>
              <a:spcBef>
                <a:spcPts val="1001"/>
              </a:spcBef>
            </a:pPr>
            <a:endParaRPr b="0" lang="fr-FR" sz="2000" spc="-1" strike="noStrike">
              <a:latin typeface="Arial"/>
            </a:endParaRPr>
          </a:p>
        </p:txBody>
      </p:sp>
      <p:sp>
        <p:nvSpPr>
          <p:cNvPr id="488" name="CustomShape 6"/>
          <p:cNvSpPr/>
          <p:nvPr/>
        </p:nvSpPr>
        <p:spPr>
          <a:xfrm>
            <a:off x="466200" y="4505760"/>
            <a:ext cx="3366360" cy="193212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Calibri"/>
                <a:ea typeface="DejaVu Sans"/>
              </a:rPr>
              <a:t>Les Mesures de soutien à  l’économie </a:t>
            </a:r>
            <a:endParaRPr b="0" lang="fr-FR" sz="3600" spc="-1" strike="noStrike">
              <a:latin typeface="Arial"/>
            </a:endParaRPr>
          </a:p>
        </p:txBody>
      </p:sp>
      <p:pic>
        <p:nvPicPr>
          <p:cNvPr id="489" name="Image 80" descr=""/>
          <p:cNvPicPr/>
          <p:nvPr/>
        </p:nvPicPr>
        <p:blipFill>
          <a:blip r:embed="rId1"/>
          <a:stretch/>
        </p:blipFill>
        <p:spPr>
          <a:xfrm>
            <a:off x="0" y="0"/>
            <a:ext cx="597960" cy="496080"/>
          </a:xfrm>
          <a:prstGeom prst="rect">
            <a:avLst/>
          </a:prstGeom>
          <a:ln>
            <a:noFill/>
          </a:ln>
        </p:spPr>
      </p:pic>
      <p:sp>
        <p:nvSpPr>
          <p:cNvPr id="490" name="CustomShape 7"/>
          <p:cNvSpPr/>
          <p:nvPr/>
        </p:nvSpPr>
        <p:spPr>
          <a:xfrm>
            <a:off x="4680000" y="144000"/>
            <a:ext cx="5968800" cy="729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400" spc="-1" strike="noStrike" u="sng">
                <a:solidFill>
                  <a:srgbClr val="383d3c"/>
                </a:solidFill>
                <a:uFillTx/>
                <a:latin typeface="Marianne"/>
                <a:ea typeface="DejaVu Sans"/>
              </a:rPr>
              <a:t>Reports d'échéances fiscales en Vaucluse</a:t>
            </a:r>
            <a:endParaRPr b="0" lang="fr-FR" sz="1400" spc="-1" strike="noStrike">
              <a:latin typeface="Arial"/>
            </a:endParaRPr>
          </a:p>
          <a:p>
            <a:pPr algn="ctr">
              <a:lnSpc>
                <a:spcPct val="100000"/>
              </a:lnSpc>
            </a:pPr>
            <a:r>
              <a:rPr b="1" i="1" lang="fr-FR" sz="1400" spc="-1" strike="noStrike">
                <a:solidFill>
                  <a:srgbClr val="383d3c"/>
                </a:solidFill>
                <a:latin typeface="Marianne ExtraBold"/>
                <a:ea typeface="DejaVu Sans"/>
              </a:rPr>
              <a:t>Données actualisées au 18/05/2021</a:t>
            </a:r>
            <a:endParaRPr b="0" lang="fr-FR" sz="1400" spc="-1" strike="noStrike">
              <a:latin typeface="Arial"/>
            </a:endParaRPr>
          </a:p>
          <a:p>
            <a:pPr algn="ctr">
              <a:lnSpc>
                <a:spcPct val="100000"/>
              </a:lnSpc>
            </a:pPr>
            <a:r>
              <a:rPr b="1" lang="fr-FR" sz="1400" spc="-1" strike="noStrike">
                <a:solidFill>
                  <a:srgbClr val="383d3c"/>
                </a:solidFill>
                <a:latin typeface="Marianne"/>
                <a:ea typeface="DejaVu Sans"/>
              </a:rPr>
              <a:t>Montant : 10,11 M€ </a:t>
            </a:r>
            <a:r>
              <a:rPr b="1" lang="fr-FR" sz="1400" spc="-1" strike="noStrike">
                <a:solidFill>
                  <a:srgbClr val="383d3c"/>
                </a:solidFill>
                <a:latin typeface="Marianne"/>
                <a:ea typeface="DejaVu Sans"/>
              </a:rPr>
              <a:t>	</a:t>
            </a:r>
            <a:r>
              <a:rPr b="1" lang="fr-FR" sz="1400" spc="-1" strike="noStrike">
                <a:solidFill>
                  <a:srgbClr val="383d3c"/>
                </a:solidFill>
                <a:latin typeface="Marianne"/>
                <a:ea typeface="DejaVu Sans"/>
              </a:rPr>
              <a:t>	</a:t>
            </a:r>
            <a:r>
              <a:rPr b="1" lang="fr-FR" sz="1400" spc="-1" strike="noStrike">
                <a:solidFill>
                  <a:srgbClr val="383d3c"/>
                </a:solidFill>
                <a:latin typeface="Marianne"/>
                <a:ea typeface="DejaVu Sans"/>
              </a:rPr>
              <a:t>nombre 826 aides </a:t>
            </a:r>
            <a:endParaRPr b="0" lang="fr-FR" sz="1400" spc="-1" strike="noStrike">
              <a:latin typeface="Arial"/>
            </a:endParaRPr>
          </a:p>
        </p:txBody>
      </p:sp>
      <p:sp>
        <p:nvSpPr>
          <p:cNvPr id="491" name="CustomShape 8"/>
          <p:cNvSpPr/>
          <p:nvPr/>
        </p:nvSpPr>
        <p:spPr>
          <a:xfrm>
            <a:off x="4388040" y="873720"/>
            <a:ext cx="6850440" cy="1368360"/>
          </a:xfrm>
          <a:prstGeom prst="rect">
            <a:avLst/>
          </a:prstGeom>
          <a:noFill/>
          <a:ln>
            <a:solidFill>
              <a:srgbClr val="3465a4"/>
            </a:solidFill>
          </a:ln>
        </p:spPr>
        <p:style>
          <a:lnRef idx="0"/>
          <a:fillRef idx="0"/>
          <a:effectRef idx="0"/>
          <a:fontRef idx="minor"/>
        </p:style>
        <p:txBody>
          <a:bodyPr lIns="90000" rIns="90000" tIns="45000" bIns="45000">
            <a:spAutoFit/>
          </a:bodyPr>
          <a:p>
            <a:pPr>
              <a:lnSpc>
                <a:spcPct val="100000"/>
              </a:lnSpc>
            </a:pPr>
            <a:r>
              <a:rPr b="0" lang="fr-FR" sz="1400" spc="-1" strike="noStrike">
                <a:solidFill>
                  <a:srgbClr val="000000"/>
                </a:solidFill>
                <a:latin typeface="Marianne"/>
                <a:ea typeface="DejaVu Sans"/>
              </a:rPr>
              <a:t>Top 3 des reports d'échéances fiscales ventilés par code section NAF (en M€)</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fr-FR" sz="1400" spc="-1" strike="noStrike">
                <a:solidFill>
                  <a:srgbClr val="000000"/>
                </a:solidFill>
                <a:latin typeface="Marianne"/>
                <a:ea typeface="DejaVu Sans"/>
              </a:rPr>
              <a:t>Commerce</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3,5 M€</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a:t>
            </a:r>
            <a:endParaRPr b="0" lang="fr-FR" sz="1400" spc="-1" strike="noStrike">
              <a:latin typeface="Arial"/>
            </a:endParaRPr>
          </a:p>
          <a:p>
            <a:pPr>
              <a:lnSpc>
                <a:spcPct val="100000"/>
              </a:lnSpc>
            </a:pPr>
            <a:r>
              <a:rPr b="0" lang="fr-FR" sz="1400" spc="-1" strike="noStrike">
                <a:solidFill>
                  <a:srgbClr val="000000"/>
                </a:solidFill>
                <a:latin typeface="Marianne"/>
                <a:ea typeface="DejaVu Sans"/>
              </a:rPr>
              <a:t>Construction</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1,4 M€</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60 % du total</a:t>
            </a:r>
            <a:endParaRPr b="0" lang="fr-FR" sz="1400" spc="-1" strike="noStrike">
              <a:latin typeface="Arial"/>
            </a:endParaRPr>
          </a:p>
          <a:p>
            <a:pPr>
              <a:lnSpc>
                <a:spcPct val="100000"/>
              </a:lnSpc>
            </a:pPr>
            <a:r>
              <a:rPr b="0" lang="fr-FR" sz="1400" spc="-1" strike="noStrike">
                <a:solidFill>
                  <a:srgbClr val="000000"/>
                </a:solidFill>
                <a:latin typeface="Marianne"/>
                <a:ea typeface="DejaVu Sans"/>
              </a:rPr>
              <a:t>Hébergement / Restauration</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1,1 M€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a:t>
            </a:r>
            <a:endParaRPr b="0" lang="fr-FR" sz="1400" spc="-1" strike="noStrike">
              <a:latin typeface="Arial"/>
            </a:endParaRPr>
          </a:p>
          <a:p>
            <a:pPr>
              <a:lnSpc>
                <a:spcPct val="100000"/>
              </a:lnSpc>
            </a:pPr>
            <a:endParaRPr b="0" lang="fr-FR" sz="1400" spc="-1" strike="noStrike">
              <a:latin typeface="Arial"/>
            </a:endParaRPr>
          </a:p>
        </p:txBody>
      </p:sp>
      <p:sp>
        <p:nvSpPr>
          <p:cNvPr id="492" name="CustomShape 9"/>
          <p:cNvSpPr/>
          <p:nvPr/>
        </p:nvSpPr>
        <p:spPr>
          <a:xfrm>
            <a:off x="4824000" y="2304000"/>
            <a:ext cx="6306480" cy="78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600" spc="-1" strike="noStrike" u="sng">
                <a:solidFill>
                  <a:srgbClr val="383d3c"/>
                </a:solidFill>
                <a:uFillTx/>
                <a:latin typeface="Marianne"/>
                <a:ea typeface="DejaVu Sans"/>
              </a:rPr>
              <a:t>Prêts garantis par l'Etat – PGE en Vaucluse</a:t>
            </a:r>
            <a:endParaRPr b="0" lang="fr-FR" sz="1600" spc="-1" strike="noStrike">
              <a:latin typeface="Arial"/>
            </a:endParaRPr>
          </a:p>
          <a:p>
            <a:pPr algn="ctr">
              <a:lnSpc>
                <a:spcPct val="100000"/>
              </a:lnSpc>
            </a:pPr>
            <a:r>
              <a:rPr b="1" i="1" lang="fr-FR" sz="1400" spc="-1" strike="noStrike">
                <a:solidFill>
                  <a:srgbClr val="383d3c"/>
                </a:solidFill>
                <a:latin typeface="Marianne ExtraBold"/>
                <a:ea typeface="DejaVu Sans"/>
              </a:rPr>
              <a:t>Données actualisées au 18/05/2021</a:t>
            </a:r>
            <a:endParaRPr b="0" lang="fr-FR" sz="1400" spc="-1" strike="noStrike">
              <a:latin typeface="Arial"/>
            </a:endParaRPr>
          </a:p>
          <a:p>
            <a:pPr algn="ctr">
              <a:lnSpc>
                <a:spcPct val="100000"/>
              </a:lnSpc>
            </a:pPr>
            <a:r>
              <a:rPr b="0" lang="fr-FR" sz="1600" spc="-1" strike="noStrike">
                <a:solidFill>
                  <a:srgbClr val="383d3c"/>
                </a:solidFill>
                <a:latin typeface="Marianne"/>
                <a:ea typeface="DejaVu Sans"/>
              </a:rPr>
              <a:t>Montant : 1 044,38 M€</a:t>
            </a:r>
            <a:r>
              <a:rPr b="0" lang="fr-FR" sz="1600" spc="-1" strike="noStrike">
                <a:solidFill>
                  <a:srgbClr val="383d3c"/>
                </a:solidFill>
                <a:latin typeface="Marianne"/>
                <a:ea typeface="DejaVu Sans"/>
              </a:rPr>
              <a:t>	</a:t>
            </a:r>
            <a:r>
              <a:rPr b="0" lang="fr-FR" sz="1600" spc="-1" strike="noStrike">
                <a:solidFill>
                  <a:srgbClr val="383d3c"/>
                </a:solidFill>
                <a:latin typeface="Marianne"/>
                <a:ea typeface="DejaVu Sans"/>
              </a:rPr>
              <a:t>	</a:t>
            </a:r>
            <a:r>
              <a:rPr b="0" lang="fr-FR" sz="1600" spc="-1" strike="noStrike">
                <a:solidFill>
                  <a:srgbClr val="383d3c"/>
                </a:solidFill>
                <a:latin typeface="Marianne"/>
                <a:ea typeface="DejaVu Sans"/>
              </a:rPr>
              <a:t>nombre : 7 871 aides </a:t>
            </a:r>
            <a:endParaRPr b="0" lang="fr-FR" sz="1600" spc="-1" strike="noStrike">
              <a:latin typeface="Arial"/>
            </a:endParaRPr>
          </a:p>
        </p:txBody>
      </p:sp>
      <p:sp>
        <p:nvSpPr>
          <p:cNvPr id="493" name="CustomShape 10"/>
          <p:cNvSpPr/>
          <p:nvPr/>
        </p:nvSpPr>
        <p:spPr>
          <a:xfrm>
            <a:off x="4464000" y="3094200"/>
            <a:ext cx="6850440" cy="1368360"/>
          </a:xfrm>
          <a:prstGeom prst="rect">
            <a:avLst/>
          </a:prstGeom>
          <a:noFill/>
          <a:ln>
            <a:solidFill>
              <a:srgbClr val="3465a4"/>
            </a:solidFill>
          </a:ln>
        </p:spPr>
        <p:style>
          <a:lnRef idx="0"/>
          <a:fillRef idx="0"/>
          <a:effectRef idx="0"/>
          <a:fontRef idx="minor"/>
        </p:style>
        <p:txBody>
          <a:bodyPr lIns="90000" rIns="90000" tIns="45000" bIns="45000">
            <a:spAutoFit/>
          </a:bodyPr>
          <a:p>
            <a:pPr algn="ctr">
              <a:lnSpc>
                <a:spcPct val="100000"/>
              </a:lnSpc>
            </a:pPr>
            <a:r>
              <a:rPr b="0" lang="fr-FR" sz="1400" spc="-1" strike="noStrike">
                <a:solidFill>
                  <a:srgbClr val="000000"/>
                </a:solidFill>
                <a:latin typeface="Marianne"/>
                <a:ea typeface="DejaVu Sans"/>
              </a:rPr>
              <a:t>PGE ventilés par code section NAF (en M€)</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fr-FR" sz="1400" spc="-1" strike="noStrike">
                <a:solidFill>
                  <a:srgbClr val="000000"/>
                </a:solidFill>
                <a:latin typeface="Marianne"/>
                <a:ea typeface="DejaVu Sans"/>
              </a:rPr>
              <a:t>Commerce</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290,1 M€</a:t>
            </a:r>
            <a:r>
              <a:rPr b="0" lang="fr-FR" sz="1400" spc="-1" strike="noStrike">
                <a:solidFill>
                  <a:srgbClr val="000000"/>
                </a:solidFill>
                <a:latin typeface="Marianne"/>
                <a:ea typeface="DejaVu Sans"/>
              </a:rPr>
              <a:t>	</a:t>
            </a:r>
            <a:endParaRPr b="0" lang="fr-FR" sz="1400" spc="-1" strike="noStrike">
              <a:latin typeface="Arial"/>
            </a:endParaRPr>
          </a:p>
          <a:p>
            <a:pPr>
              <a:lnSpc>
                <a:spcPct val="100000"/>
              </a:lnSpc>
            </a:pPr>
            <a:r>
              <a:rPr b="0" lang="fr-FR" sz="1400" spc="-1" strike="noStrike">
                <a:solidFill>
                  <a:srgbClr val="000000"/>
                </a:solidFill>
                <a:latin typeface="Marianne"/>
                <a:ea typeface="DejaVu Sans"/>
              </a:rPr>
              <a:t>Construction</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95,1 M€</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endParaRPr b="0" lang="fr-FR" sz="1400" spc="-1" strike="noStrike">
              <a:latin typeface="Arial"/>
            </a:endParaRPr>
          </a:p>
          <a:p>
            <a:pPr>
              <a:lnSpc>
                <a:spcPct val="100000"/>
              </a:lnSpc>
            </a:pPr>
            <a:r>
              <a:rPr b="0" lang="fr-FR" sz="1400" spc="-1" strike="noStrike">
                <a:solidFill>
                  <a:srgbClr val="000000"/>
                </a:solidFill>
                <a:latin typeface="Marianne"/>
                <a:ea typeface="DejaVu Sans"/>
              </a:rPr>
              <a:t>Hébergement / Restauration</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86,5 M€</a:t>
            </a:r>
            <a:endParaRPr b="0" lang="fr-FR" sz="1400" spc="-1" strike="noStrike">
              <a:latin typeface="Arial"/>
            </a:endParaRPr>
          </a:p>
          <a:p>
            <a:pPr>
              <a:lnSpc>
                <a:spcPct val="100000"/>
              </a:lnSpc>
            </a:pPr>
            <a:endParaRPr b="0" lang="fr-FR" sz="1400" spc="-1" strike="noStrike">
              <a:latin typeface="Arial"/>
            </a:endParaRPr>
          </a:p>
        </p:txBody>
      </p:sp>
      <p:pic>
        <p:nvPicPr>
          <p:cNvPr id="494" name="" descr=""/>
          <p:cNvPicPr/>
          <p:nvPr/>
        </p:nvPicPr>
        <p:blipFill>
          <a:blip r:embed="rId2"/>
          <a:stretch/>
        </p:blipFill>
        <p:spPr>
          <a:xfrm>
            <a:off x="4464000" y="4536000"/>
            <a:ext cx="6913800" cy="195048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CustomShape 1"/>
          <p:cNvSpPr/>
          <p:nvPr/>
        </p:nvSpPr>
        <p:spPr>
          <a:xfrm>
            <a:off x="72000" y="432000"/>
            <a:ext cx="2149200" cy="3822840"/>
          </a:xfrm>
          <a:prstGeom prst="rect">
            <a:avLst/>
          </a:prstGeom>
          <a:solidFill>
            <a:srgbClr val="595959"/>
          </a:solidFill>
          <a:ln w="25560">
            <a:noFill/>
          </a:ln>
        </p:spPr>
        <p:style>
          <a:lnRef idx="0"/>
          <a:fillRef idx="0"/>
          <a:effectRef idx="0"/>
          <a:fontRef idx="minor"/>
        </p:style>
        <p:txBody>
          <a:bodyPr lIns="90000" rIns="90000" tIns="45000" bIns="45000" anchor="ctr">
            <a:noAutofit/>
          </a:bodyPr>
          <a:p>
            <a:pPr algn="ctr">
              <a:lnSpc>
                <a:spcPct val="100000"/>
              </a:lnSpc>
            </a:pPr>
            <a:r>
              <a:rPr b="1" lang="fr-FR" sz="2000" spc="-1" strike="noStrike">
                <a:solidFill>
                  <a:srgbClr val="ffffff"/>
                </a:solidFill>
                <a:latin typeface="Calibri Light"/>
                <a:ea typeface="DejaVu Sans"/>
              </a:rPr>
              <a:t>Point de situation épidémiologique</a:t>
            </a:r>
            <a:endParaRPr b="0" lang="fr-FR" sz="2000" spc="-1" strike="noStrike">
              <a:latin typeface="Arial"/>
            </a:endParaRPr>
          </a:p>
        </p:txBody>
      </p:sp>
      <p:sp>
        <p:nvSpPr>
          <p:cNvPr id="185" name="CustomShape 2"/>
          <p:cNvSpPr/>
          <p:nvPr/>
        </p:nvSpPr>
        <p:spPr>
          <a:xfrm>
            <a:off x="484920" y="504000"/>
            <a:ext cx="3363840" cy="2721960"/>
          </a:xfrm>
          <a:prstGeom prst="rect">
            <a:avLst/>
          </a:prstGeom>
          <a:noFill/>
          <a:ln>
            <a:noFill/>
          </a:ln>
        </p:spPr>
        <p:style>
          <a:lnRef idx="0"/>
          <a:fillRef idx="0"/>
          <a:effectRef idx="0"/>
          <a:fontRef idx="minor"/>
        </p:style>
      </p:sp>
      <p:sp>
        <p:nvSpPr>
          <p:cNvPr id="186" name="CustomShape 3"/>
          <p:cNvSpPr/>
          <p:nvPr/>
        </p:nvSpPr>
        <p:spPr>
          <a:xfrm>
            <a:off x="72000" y="4577400"/>
            <a:ext cx="2149200" cy="2035800"/>
          </a:xfrm>
          <a:prstGeom prst="rect">
            <a:avLst/>
          </a:prstGeom>
          <a:solidFill>
            <a:srgbClr val="4f81bd">
              <a:alpha val="95000"/>
            </a:srgbClr>
          </a:solidFill>
          <a:ln w="25560">
            <a:noFill/>
          </a:ln>
        </p:spPr>
        <p:style>
          <a:lnRef idx="0"/>
          <a:fillRef idx="0"/>
          <a:effectRef idx="0"/>
          <a:fontRef idx="minor"/>
        </p:style>
      </p:sp>
      <p:sp>
        <p:nvSpPr>
          <p:cNvPr id="187" name="CustomShape 4"/>
          <p:cNvSpPr/>
          <p:nvPr/>
        </p:nvSpPr>
        <p:spPr>
          <a:xfrm>
            <a:off x="7248240" y="980640"/>
            <a:ext cx="3395880" cy="5896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200" spc="-1" strike="noStrike">
                <a:solidFill>
                  <a:srgbClr val="1f497d"/>
                </a:solidFill>
                <a:latin typeface="Calibri Light"/>
                <a:ea typeface="DejaVu Sans"/>
              </a:rPr>
              <a:t> </a:t>
            </a:r>
            <a:endParaRPr b="0" lang="fr-FR" sz="3200" spc="-1" strike="noStrike">
              <a:latin typeface="Arial"/>
            </a:endParaRPr>
          </a:p>
        </p:txBody>
      </p:sp>
      <p:sp>
        <p:nvSpPr>
          <p:cNvPr id="188" name="CustomShape 5"/>
          <p:cNvSpPr/>
          <p:nvPr/>
        </p:nvSpPr>
        <p:spPr>
          <a:xfrm>
            <a:off x="72000" y="4577400"/>
            <a:ext cx="1933200" cy="19296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2600" spc="-1" strike="noStrike">
                <a:solidFill>
                  <a:srgbClr val="ffffff"/>
                </a:solidFill>
                <a:latin typeface="Calibri Light"/>
                <a:ea typeface="DejaVu Sans"/>
              </a:rPr>
              <a:t>Un virus circulant partout en Vaucluse</a:t>
            </a:r>
            <a:endParaRPr b="0" lang="fr-FR" sz="2600" spc="-1" strike="noStrike">
              <a:latin typeface="Arial"/>
            </a:endParaRPr>
          </a:p>
        </p:txBody>
      </p:sp>
      <p:graphicFrame>
        <p:nvGraphicFramePr>
          <p:cNvPr id="189" name="Table 6"/>
          <p:cNvGraphicFramePr/>
          <p:nvPr/>
        </p:nvGraphicFramePr>
        <p:xfrm>
          <a:off x="2279520" y="1276560"/>
          <a:ext cx="9871920" cy="4782600"/>
        </p:xfrm>
        <a:graphic>
          <a:graphicData uri="http://schemas.openxmlformats.org/drawingml/2006/table">
            <a:tbl>
              <a:tblPr/>
              <a:tblGrid>
                <a:gridCol w="3309480"/>
                <a:gridCol w="820080"/>
                <a:gridCol w="820080"/>
                <a:gridCol w="820080"/>
                <a:gridCol w="820080"/>
                <a:gridCol w="820080"/>
                <a:gridCol w="820080"/>
                <a:gridCol w="820080"/>
                <a:gridCol w="822240"/>
              </a:tblGrid>
              <a:tr h="442440">
                <a:tc>
                  <a:txBody>
                    <a:bodyPr lIns="8280" rIns="8280">
                      <a:noAutofit/>
                    </a:bodyPr>
                    <a:p>
                      <a:pPr>
                        <a:lnSpc>
                          <a:spcPct val="100000"/>
                        </a:lnSpc>
                      </a:pPr>
                      <a:r>
                        <a:rPr b="1" lang="fr-FR" sz="1200" spc="-1" strike="noStrike">
                          <a:solidFill>
                            <a:srgbClr val="c00000"/>
                          </a:solidFill>
                          <a:latin typeface="Calibri"/>
                        </a:rPr>
                        <a:t>Période analysée : 2021-05-10 - 2021-05-16 / Semaine 19</a:t>
                      </a:r>
                      <a:endParaRPr b="0" lang="fr-FR" sz="12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gridSpan="4">
                  <a:txBody>
                    <a:bodyPr lIns="8280" rIns="8280">
                      <a:noAutofit/>
                    </a:bodyPr>
                    <a:p>
                      <a:pPr algn="ctr">
                        <a:lnSpc>
                          <a:spcPct val="100000"/>
                        </a:lnSpc>
                      </a:pPr>
                      <a:r>
                        <a:rPr b="1" lang="fr-FR" sz="1000" spc="-1" strike="noStrike">
                          <a:solidFill>
                            <a:srgbClr val="000000"/>
                          </a:solidFill>
                          <a:latin typeface="Calibri"/>
                        </a:rPr>
                        <a:t>TOUS AGES</a:t>
                      </a:r>
                      <a:endParaRPr b="0" lang="fr-FR" sz="10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gridSpan="4">
                  <a:txBody>
                    <a:bodyPr lIns="8280" rIns="8280">
                      <a:noAutofit/>
                    </a:bodyPr>
                    <a:p>
                      <a:pPr algn="ctr">
                        <a:lnSpc>
                          <a:spcPct val="100000"/>
                        </a:lnSpc>
                      </a:pPr>
                      <a:r>
                        <a:rPr b="1" lang="fr-FR" sz="1000" spc="-1" strike="noStrike">
                          <a:solidFill>
                            <a:srgbClr val="c00000"/>
                          </a:solidFill>
                          <a:latin typeface="Calibri"/>
                        </a:rPr>
                        <a:t>65 ANS ET PLUS</a:t>
                      </a:r>
                      <a:endParaRPr b="0" lang="fr-FR" sz="10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258840">
                <a:tc>
                  <a:txBody>
                    <a:bodyPr lIns="8280" rIns="8280">
                      <a:noAutofit/>
                    </a:bodyPr>
                    <a:p>
                      <a:pPr>
                        <a:lnSpc>
                          <a:spcPct val="100000"/>
                        </a:lnSpc>
                      </a:pPr>
                      <a:r>
                        <a:rPr b="1" lang="fr-FR" sz="1100" spc="-1" strike="noStrike">
                          <a:solidFill>
                            <a:srgbClr val="000000"/>
                          </a:solidFill>
                          <a:latin typeface="Calibri"/>
                        </a:rPr>
                        <a:t>EPCI</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1" lang="fr-FR" sz="1100" spc="-1" strike="noStrike">
                          <a:solidFill>
                            <a:srgbClr val="000000"/>
                          </a:solidFill>
                          <a:latin typeface="Calibri"/>
                        </a:rPr>
                        <a:t>TEST</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1" lang="fr-FR" sz="1100" spc="-1" strike="noStrike">
                          <a:solidFill>
                            <a:srgbClr val="000000"/>
                          </a:solidFill>
                          <a:latin typeface="Calibri"/>
                        </a:rPr>
                        <a:t>POS</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1" lang="fr-FR" sz="1100" spc="-1" strike="noStrike">
                          <a:solidFill>
                            <a:srgbClr val="000000"/>
                          </a:solidFill>
                          <a:latin typeface="Calibri"/>
                        </a:rPr>
                        <a:t>INC</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1" lang="fr-FR" sz="1100" spc="-1" strike="noStrike">
                          <a:solidFill>
                            <a:srgbClr val="000000"/>
                          </a:solidFill>
                          <a:latin typeface="Calibri"/>
                        </a:rPr>
                        <a:t>TX POS</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1" lang="fr-FR" sz="1100" spc="-1" strike="noStrike">
                          <a:solidFill>
                            <a:srgbClr val="000000"/>
                          </a:solidFill>
                          <a:latin typeface="Calibri"/>
                        </a:rPr>
                        <a:t>TEST</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1" lang="fr-FR" sz="1100" spc="-1" strike="noStrike">
                          <a:solidFill>
                            <a:srgbClr val="000000"/>
                          </a:solidFill>
                          <a:latin typeface="Calibri"/>
                        </a:rPr>
                        <a:t>POS</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1" lang="fr-FR" sz="1100" spc="-1" strike="noStrike">
                          <a:solidFill>
                            <a:srgbClr val="000000"/>
                          </a:solidFill>
                          <a:latin typeface="Calibri"/>
                        </a:rPr>
                        <a:t>INC</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1" lang="fr-FR" sz="1100" spc="-1" strike="noStrike">
                          <a:solidFill>
                            <a:srgbClr val="000000"/>
                          </a:solidFill>
                          <a:latin typeface="Calibri"/>
                        </a:rPr>
                        <a:t>TX POS</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258840">
                <a:tc>
                  <a:txBody>
                    <a:bodyPr lIns="8280" rIns="8280">
                      <a:noAutofit/>
                    </a:bodyPr>
                    <a:p>
                      <a:pPr>
                        <a:lnSpc>
                          <a:spcPct val="100000"/>
                        </a:lnSpc>
                      </a:pPr>
                      <a:r>
                        <a:rPr b="0" lang="fr-FR" sz="1100" spc="-1" strike="noStrike">
                          <a:solidFill>
                            <a:srgbClr val="ff0000"/>
                          </a:solidFill>
                          <a:latin typeface="Calibri"/>
                        </a:rPr>
                        <a:t>CA du Grand Avignon (COGA)</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8280" rIns="8280">
                      <a:noAutofit/>
                    </a:bodyPr>
                    <a:p>
                      <a:pPr algn="ctr">
                        <a:lnSpc>
                          <a:spcPct val="100000"/>
                        </a:lnSpc>
                      </a:pPr>
                      <a:r>
                        <a:rPr b="0" lang="fr-FR" sz="1100" spc="-1" strike="noStrike">
                          <a:solidFill>
                            <a:srgbClr val="ff0000"/>
                          </a:solidFill>
                          <a:latin typeface="Calibri"/>
                        </a:rPr>
                        <a:t>5402</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8280" rIns="8280">
                      <a:noAutofit/>
                    </a:bodyPr>
                    <a:p>
                      <a:pPr algn="ctr">
                        <a:lnSpc>
                          <a:spcPct val="100000"/>
                        </a:lnSpc>
                      </a:pPr>
                      <a:r>
                        <a:rPr b="0" lang="fr-FR" sz="1100" spc="-1" strike="noStrike">
                          <a:solidFill>
                            <a:srgbClr val="ff0000"/>
                          </a:solidFill>
                          <a:latin typeface="Calibri"/>
                        </a:rPr>
                        <a:t>243</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8280" rIns="8280">
                      <a:noAutofit/>
                    </a:bodyPr>
                    <a:p>
                      <a:pPr algn="ctr">
                        <a:lnSpc>
                          <a:spcPct val="100000"/>
                        </a:lnSpc>
                      </a:pPr>
                      <a:r>
                        <a:rPr b="0" lang="fr-FR" sz="1100" spc="-1" strike="noStrike">
                          <a:solidFill>
                            <a:srgbClr val="ff0000"/>
                          </a:solidFill>
                          <a:latin typeface="Calibri"/>
                        </a:rPr>
                        <a:t>125</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8280" rIns="8280">
                      <a:noAutofit/>
                    </a:bodyPr>
                    <a:p>
                      <a:pPr algn="ctr">
                        <a:lnSpc>
                          <a:spcPct val="100000"/>
                        </a:lnSpc>
                      </a:pPr>
                      <a:r>
                        <a:rPr b="0" lang="fr-FR" sz="1100" spc="-1" strike="noStrike">
                          <a:solidFill>
                            <a:srgbClr val="ff0000"/>
                          </a:solidFill>
                          <a:latin typeface="Calibri"/>
                        </a:rPr>
                        <a:t>4,5</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8280" rIns="8280">
                      <a:noAutofit/>
                    </a:bodyPr>
                    <a:p>
                      <a:pPr algn="ctr">
                        <a:lnSpc>
                          <a:spcPct val="100000"/>
                        </a:lnSpc>
                      </a:pPr>
                      <a:r>
                        <a:rPr b="0" lang="fr-FR" sz="1100" spc="-1" strike="noStrike">
                          <a:solidFill>
                            <a:srgbClr val="ff0000"/>
                          </a:solidFill>
                          <a:latin typeface="Calibri"/>
                        </a:rPr>
                        <a:t>719</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8280" rIns="8280">
                      <a:noAutofit/>
                    </a:bodyPr>
                    <a:p>
                      <a:pPr algn="ctr">
                        <a:lnSpc>
                          <a:spcPct val="100000"/>
                        </a:lnSpc>
                      </a:pPr>
                      <a:r>
                        <a:rPr b="0" lang="fr-FR" sz="1100" spc="-1" strike="noStrike">
                          <a:solidFill>
                            <a:srgbClr val="ff0000"/>
                          </a:solidFill>
                          <a:latin typeface="Calibri"/>
                        </a:rPr>
                        <a:t>28</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8280" rIns="8280">
                      <a:noAutofit/>
                    </a:bodyPr>
                    <a:p>
                      <a:pPr algn="ctr">
                        <a:lnSpc>
                          <a:spcPct val="100000"/>
                        </a:lnSpc>
                      </a:pPr>
                      <a:r>
                        <a:rPr b="0" lang="fr-FR" sz="1100" spc="-1" strike="noStrike">
                          <a:solidFill>
                            <a:srgbClr val="ff0000"/>
                          </a:solidFill>
                          <a:latin typeface="Calibri"/>
                        </a:rPr>
                        <a:t>69</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8280" rIns="8280">
                      <a:noAutofit/>
                    </a:bodyPr>
                    <a:p>
                      <a:pPr algn="ctr">
                        <a:lnSpc>
                          <a:spcPct val="100000"/>
                        </a:lnSpc>
                      </a:pPr>
                      <a:r>
                        <a:rPr b="0" lang="fr-FR" sz="1100" spc="-1" strike="noStrike">
                          <a:solidFill>
                            <a:srgbClr val="ff0000"/>
                          </a:solidFill>
                          <a:latin typeface="Calibri"/>
                        </a:rPr>
                        <a:t>3,9</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r>
              <a:tr h="258840">
                <a:tc>
                  <a:txBody>
                    <a:bodyPr lIns="8280" rIns="8280">
                      <a:noAutofit/>
                    </a:bodyPr>
                    <a:p>
                      <a:pPr>
                        <a:lnSpc>
                          <a:spcPct val="100000"/>
                        </a:lnSpc>
                      </a:pPr>
                      <a:r>
                        <a:rPr b="0" lang="fr-FR" sz="1100" spc="-1" strike="noStrike">
                          <a:solidFill>
                            <a:srgbClr val="000000"/>
                          </a:solidFill>
                          <a:latin typeface="Calibri"/>
                        </a:rPr>
                        <a:t>CA Ventoux-Comtat-Venaissin (COVE)</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1774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100</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144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5,6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304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19</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112</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6,2</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258840">
                <a:tc>
                  <a:txBody>
                    <a:bodyPr lIns="8280" rIns="8280">
                      <a:noAutofit/>
                    </a:bodyPr>
                    <a:p>
                      <a:pPr>
                        <a:lnSpc>
                          <a:spcPct val="100000"/>
                        </a:lnSpc>
                      </a:pPr>
                      <a:r>
                        <a:rPr b="0" lang="fr-FR" sz="1100" spc="-1" strike="noStrike">
                          <a:solidFill>
                            <a:srgbClr val="000000"/>
                          </a:solidFill>
                          <a:latin typeface="Calibri"/>
                        </a:rPr>
                        <a:t>CA Luberon Monts de Vaucluse</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1668</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64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116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3,9</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249</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3</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23</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1,2</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258840">
                <a:tc>
                  <a:txBody>
                    <a:bodyPr lIns="8280" rIns="8280">
                      <a:noAutofit/>
                    </a:bodyPr>
                    <a:p>
                      <a:pPr>
                        <a:lnSpc>
                          <a:spcPct val="100000"/>
                        </a:lnSpc>
                      </a:pPr>
                      <a:r>
                        <a:rPr b="0" lang="fr-FR" sz="1100" spc="-1" strike="noStrike">
                          <a:solidFill>
                            <a:srgbClr val="000000"/>
                          </a:solidFill>
                          <a:latin typeface="Calibri"/>
                        </a:rPr>
                        <a:t>CC des Sorgues du Comtat</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1128</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46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94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4,1</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173</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10</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97</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5,8</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258840">
                <a:tc>
                  <a:txBody>
                    <a:bodyPr lIns="8280" rIns="8280">
                      <a:noAutofit/>
                    </a:bodyPr>
                    <a:p>
                      <a:pPr>
                        <a:lnSpc>
                          <a:spcPct val="100000"/>
                        </a:lnSpc>
                      </a:pPr>
                      <a:r>
                        <a:rPr b="0" lang="fr-FR" sz="1100" spc="-1" strike="noStrike">
                          <a:solidFill>
                            <a:srgbClr val="000000"/>
                          </a:solidFill>
                          <a:latin typeface="Calibri"/>
                        </a:rPr>
                        <a:t>CC du Pays Réuni d'Orange</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926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44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97</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4,7</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132</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40</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3</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396000">
                <a:tc>
                  <a:txBody>
                    <a:bodyPr lIns="8280" rIns="8280">
                      <a:noAutofit/>
                    </a:bodyPr>
                    <a:p>
                      <a:pPr>
                        <a:lnSpc>
                          <a:spcPct val="100000"/>
                        </a:lnSpc>
                      </a:pPr>
                      <a:r>
                        <a:rPr b="0" lang="fr-FR" sz="1100" spc="-1" strike="noStrike">
                          <a:solidFill>
                            <a:srgbClr val="000000"/>
                          </a:solidFill>
                          <a:latin typeface="Calibri"/>
                        </a:rPr>
                        <a:t>CC du Pays des Sorgues et des Monts de Vaucluse</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1026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34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101</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3,3</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185</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51</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2,2</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258840">
                <a:tc>
                  <a:txBody>
                    <a:bodyPr lIns="8280" rIns="8280">
                      <a:noAutofit/>
                    </a:bodyPr>
                    <a:p>
                      <a:pPr>
                        <a:lnSpc>
                          <a:spcPct val="100000"/>
                        </a:lnSpc>
                      </a:pPr>
                      <a:r>
                        <a:rPr b="0" lang="fr-FR" sz="1100" spc="-1" strike="noStrike">
                          <a:solidFill>
                            <a:srgbClr val="000000"/>
                          </a:solidFill>
                          <a:latin typeface="Calibri"/>
                        </a:rPr>
                        <a:t>CC Pays d'Apt-Luberon</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663</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23</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78</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3,5</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141</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47</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2,8</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258840">
                <a:tc>
                  <a:txBody>
                    <a:bodyPr lIns="8280" rIns="8280">
                      <a:noAutofit/>
                    </a:bodyPr>
                    <a:p>
                      <a:pPr>
                        <a:lnSpc>
                          <a:spcPct val="100000"/>
                        </a:lnSpc>
                      </a:pPr>
                      <a:r>
                        <a:rPr b="0" lang="fr-FR" sz="1100" spc="-1" strike="noStrike">
                          <a:solidFill>
                            <a:srgbClr val="000000"/>
                          </a:solidFill>
                          <a:latin typeface="Calibri"/>
                        </a:rPr>
                        <a:t>CC Territoriale Sud-Luberon</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618</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54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2,2</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119</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3</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55</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2,5</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258840">
                <a:tc>
                  <a:txBody>
                    <a:bodyPr lIns="8280" rIns="8280">
                      <a:noAutofit/>
                    </a:bodyPr>
                    <a:p>
                      <a:pPr>
                        <a:lnSpc>
                          <a:spcPct val="100000"/>
                        </a:lnSpc>
                      </a:pPr>
                      <a:r>
                        <a:rPr b="0" lang="fr-FR" sz="1100" spc="-1" strike="noStrike">
                          <a:solidFill>
                            <a:srgbClr val="000000"/>
                          </a:solidFill>
                          <a:latin typeface="Calibri"/>
                        </a:rPr>
                        <a:t>CC Rhône Lez Provence</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559</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35</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146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6,3</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67</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74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258840">
                <a:tc>
                  <a:txBody>
                    <a:bodyPr lIns="8280" rIns="8280">
                      <a:noAutofit/>
                    </a:bodyPr>
                    <a:p>
                      <a:pPr>
                        <a:lnSpc>
                          <a:spcPct val="100000"/>
                        </a:lnSpc>
                      </a:pPr>
                      <a:r>
                        <a:rPr b="0" lang="fr-FR" sz="1100" spc="-1" strike="noStrike">
                          <a:solidFill>
                            <a:srgbClr val="000000"/>
                          </a:solidFill>
                          <a:latin typeface="Calibri"/>
                        </a:rPr>
                        <a:t>CC Enclave des Papes-Pays de Grignan</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576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31</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134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5,4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86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5</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78</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5,7</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258840">
                <a:tc>
                  <a:txBody>
                    <a:bodyPr lIns="8280" rIns="8280">
                      <a:noAutofit/>
                    </a:bodyPr>
                    <a:p>
                      <a:pPr>
                        <a:lnSpc>
                          <a:spcPct val="100000"/>
                        </a:lnSpc>
                      </a:pPr>
                      <a:r>
                        <a:rPr b="0" lang="fr-FR" sz="1100" spc="-1" strike="noStrike">
                          <a:solidFill>
                            <a:srgbClr val="000000"/>
                          </a:solidFill>
                          <a:latin typeface="Calibri"/>
                        </a:rPr>
                        <a:t>CC Aygues-Ouvèze en Provence (CCAOP)</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427</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84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3,8</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65</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143</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8,9</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258840">
                <a:tc>
                  <a:txBody>
                    <a:bodyPr lIns="8280" rIns="8280">
                      <a:noAutofit/>
                    </a:bodyPr>
                    <a:p>
                      <a:pPr>
                        <a:lnSpc>
                          <a:spcPct val="100000"/>
                        </a:lnSpc>
                      </a:pPr>
                      <a:r>
                        <a:rPr b="0" lang="fr-FR" sz="1100" spc="-1" strike="noStrike">
                          <a:solidFill>
                            <a:srgbClr val="000000"/>
                          </a:solidFill>
                          <a:latin typeface="Calibri"/>
                        </a:rPr>
                        <a:t>CC Vaison Ventoux</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249</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3</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20</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72</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7</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258840">
                <a:tc>
                  <a:txBody>
                    <a:bodyPr lIns="8280" rIns="8280">
                      <a:noAutofit/>
                    </a:bodyPr>
                    <a:p>
                      <a:pPr>
                        <a:lnSpc>
                          <a:spcPct val="100000"/>
                        </a:lnSpc>
                      </a:pPr>
                      <a:r>
                        <a:rPr b="0" lang="fr-FR" sz="1100" spc="-1" strike="noStrike">
                          <a:solidFill>
                            <a:srgbClr val="000000"/>
                          </a:solidFill>
                          <a:latin typeface="Calibri"/>
                        </a:rPr>
                        <a:t>CC Ventoux Sud</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205</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4</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43</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2</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38</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1</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46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lIns="8280" rIns="8280">
                      <a:noAutofit/>
                    </a:bodyPr>
                    <a:p>
                      <a:pPr algn="ctr">
                        <a:lnSpc>
                          <a:spcPct val="100000"/>
                        </a:lnSpc>
                      </a:pPr>
                      <a:r>
                        <a:rPr b="0" lang="fr-FR" sz="1100" spc="-1" strike="noStrike">
                          <a:solidFill>
                            <a:srgbClr val="000000"/>
                          </a:solidFill>
                          <a:latin typeface="Calibri"/>
                        </a:rPr>
                        <a:t>2,6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347760">
                <a:tc>
                  <a:tcPr marL="8280" marR="8280">
                    <a:lnT w="6480">
                      <a:solidFill>
                        <a:srgbClr val="000000"/>
                      </a:solidFill>
                    </a:lnT>
                    <a:lnB w="6480">
                      <a:solidFill>
                        <a:srgbClr val="000000"/>
                      </a:solidFill>
                    </a:lnB>
                    <a:noFill/>
                  </a:tcPr>
                </a:tc>
                <a:tc>
                  <a:tcPr marL="8280" marR="8280">
                    <a:lnT w="6480">
                      <a:solidFill>
                        <a:srgbClr val="000000"/>
                      </a:solidFill>
                    </a:lnT>
                    <a:lnB w="6480">
                      <a:solidFill>
                        <a:srgbClr val="000000"/>
                      </a:solidFill>
                    </a:lnB>
                    <a:noFill/>
                  </a:tcPr>
                </a:tc>
                <a:tc>
                  <a:tcPr marL="8280" marR="8280">
                    <a:lnT w="6480">
                      <a:solidFill>
                        <a:srgbClr val="000000"/>
                      </a:solidFill>
                    </a:lnT>
                    <a:lnB w="6480">
                      <a:solidFill>
                        <a:srgbClr val="000000"/>
                      </a:solidFill>
                    </a:lnB>
                    <a:noFill/>
                  </a:tcPr>
                </a:tc>
                <a:tc>
                  <a:tcPr marL="8280" marR="8280">
                    <a:lnT w="6480">
                      <a:solidFill>
                        <a:srgbClr val="000000"/>
                      </a:solidFill>
                    </a:lnT>
                    <a:lnB w="6480">
                      <a:solidFill>
                        <a:srgbClr val="000000"/>
                      </a:solidFill>
                    </a:lnB>
                    <a:noFill/>
                  </a:tcPr>
                </a:tc>
                <a:tc>
                  <a:tcPr marL="8280" marR="8280">
                    <a:lnT w="6480">
                      <a:solidFill>
                        <a:srgbClr val="000000"/>
                      </a:solidFill>
                    </a:lnT>
                    <a:lnB w="6480">
                      <a:solidFill>
                        <a:srgbClr val="000000"/>
                      </a:solidFill>
                    </a:lnB>
                    <a:noFill/>
                  </a:tcPr>
                </a:tc>
                <a:tc>
                  <a:tcPr marL="8280" marR="8280">
                    <a:lnT w="6480">
                      <a:solidFill>
                        <a:srgbClr val="000000"/>
                      </a:solidFill>
                    </a:lnT>
                    <a:noFill/>
                  </a:tcPr>
                </a:tc>
                <a:tc>
                  <a:tcPr marL="8280" marR="8280">
                    <a:lnT w="6480">
                      <a:solidFill>
                        <a:srgbClr val="000000"/>
                      </a:solidFill>
                    </a:lnT>
                    <a:noFill/>
                  </a:tcPr>
                </a:tc>
                <a:tc>
                  <a:tcPr marL="8280" marR="8280">
                    <a:lnT w="6480">
                      <a:solidFill>
                        <a:srgbClr val="000000"/>
                      </a:solidFill>
                    </a:lnT>
                    <a:noFill/>
                  </a:tcPr>
                </a:tc>
                <a:tc>
                  <a:tcPr marL="8280" marR="8280">
                    <a:lnT w="6480">
                      <a:solidFill>
                        <a:srgbClr val="000000"/>
                      </a:solidFill>
                    </a:lnT>
                    <a:noFill/>
                  </a:tcPr>
                </a:tc>
              </a:tr>
              <a:tr h="231840">
                <a:tc>
                  <a:txBody>
                    <a:bodyPr lIns="8280" rIns="8280">
                      <a:noAutofit/>
                    </a:bodyPr>
                    <a:p>
                      <a:pPr>
                        <a:lnSpc>
                          <a:spcPct val="100000"/>
                        </a:lnSpc>
                      </a:pPr>
                      <a:r>
                        <a:rPr b="0" lang="fr-FR" sz="1100" spc="-1" strike="noStrike">
                          <a:solidFill>
                            <a:srgbClr val="000000"/>
                          </a:solidFill>
                          <a:latin typeface="Calibri"/>
                        </a:rPr>
                        <a:t>Pertuis</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516</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10</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145</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xBody>
                    <a:bodyPr lIns="8280" rIns="8280">
                      <a:noAutofit/>
                    </a:bodyPr>
                    <a:p>
                      <a:pPr algn="ctr">
                        <a:lnSpc>
                          <a:spcPct val="100000"/>
                        </a:lnSpc>
                      </a:pPr>
                      <a:r>
                        <a:rPr b="0" lang="fr-FR" sz="1100" spc="-1" strike="noStrike">
                          <a:solidFill>
                            <a:srgbClr val="000000"/>
                          </a:solidFill>
                          <a:latin typeface="Calibri"/>
                        </a:rPr>
                        <a:t>5,2</a:t>
                      </a:r>
                      <a:endParaRPr b="0" lang="fr-FR" sz="1100" spc="-1" strike="noStrike">
                        <a:latin typeface="Arial"/>
                      </a:endParaRPr>
                    </a:p>
                  </a:txBody>
                  <a:tcPr marL="8280" marR="8280">
                    <a:lnL w="6480">
                      <a:solidFill>
                        <a:srgbClr val="000000"/>
                      </a:solidFill>
                    </a:lnL>
                    <a:lnR w="6480">
                      <a:solidFill>
                        <a:srgbClr val="000000"/>
                      </a:solidFill>
                    </a:lnR>
                    <a:lnT w="6480">
                      <a:solidFill>
                        <a:srgbClr val="000000"/>
                      </a:solidFill>
                    </a:lnT>
                    <a:lnB w="6480">
                      <a:solidFill>
                        <a:srgbClr val="000000"/>
                      </a:solidFill>
                    </a:lnB>
                    <a:noFill/>
                  </a:tcPr>
                </a:tc>
                <a:tc>
                  <a:tcPr marL="8280" marR="8280">
                    <a:lnL w="6480">
                      <a:solidFill>
                        <a:srgbClr val="000000"/>
                      </a:solidFill>
                    </a:lnL>
                    <a:noFill/>
                  </a:tcPr>
                </a:tc>
                <a:tc>
                  <a:tcPr marL="8280" marR="8280">
                    <a:noFill/>
                  </a:tcPr>
                </a:tc>
                <a:tc>
                  <a:tcPr marL="8280" marR="8280">
                    <a:noFill/>
                  </a:tcPr>
                </a:tc>
                <a:tc>
                  <a:tcPr marL="8280" marR="8280">
                    <a:no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0" name="" descr=""/>
          <p:cNvPicPr/>
          <p:nvPr/>
        </p:nvPicPr>
        <p:blipFill>
          <a:blip r:embed="rId1"/>
          <a:stretch/>
        </p:blipFill>
        <p:spPr>
          <a:xfrm>
            <a:off x="1224000" y="-89640"/>
            <a:ext cx="9695880" cy="685584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1" name="Image 80" descr=""/>
          <p:cNvPicPr/>
          <p:nvPr/>
        </p:nvPicPr>
        <p:blipFill>
          <a:blip r:embed="rId1"/>
          <a:stretch/>
        </p:blipFill>
        <p:spPr>
          <a:xfrm>
            <a:off x="0" y="0"/>
            <a:ext cx="593640" cy="491760"/>
          </a:xfrm>
          <a:prstGeom prst="rect">
            <a:avLst/>
          </a:prstGeom>
          <a:ln>
            <a:noFill/>
          </a:ln>
        </p:spPr>
      </p:pic>
      <p:sp>
        <p:nvSpPr>
          <p:cNvPr id="192" name="CustomShape 1"/>
          <p:cNvSpPr/>
          <p:nvPr/>
        </p:nvSpPr>
        <p:spPr>
          <a:xfrm>
            <a:off x="6120000" y="441360"/>
            <a:ext cx="3618000" cy="1020240"/>
          </a:xfrm>
          <a:prstGeom prst="rect">
            <a:avLst/>
          </a:prstGeom>
          <a:noFill/>
          <a:ln>
            <a:noFill/>
          </a:ln>
        </p:spPr>
        <p:style>
          <a:lnRef idx="0"/>
          <a:fillRef idx="0"/>
          <a:effectRef idx="0"/>
          <a:fontRef idx="minor"/>
        </p:style>
        <p:txBody>
          <a:bodyPr lIns="90000" rIns="90000" tIns="45000" bIns="45000" anchor="ctr">
            <a:normAutofit fontScale="20000"/>
          </a:bodyPr>
          <a:p>
            <a:pPr>
              <a:lnSpc>
                <a:spcPct val="90000"/>
              </a:lnSpc>
            </a:pPr>
            <a:r>
              <a:rPr b="1" lang="fr-FR" sz="3700" spc="-1" strike="noStrike">
                <a:solidFill>
                  <a:srgbClr val="000000"/>
                </a:solidFill>
                <a:latin typeface="Calibri Light"/>
                <a:ea typeface="DejaVu Sans"/>
              </a:rPr>
              <a:t>Point de situation épidémiologique</a:t>
            </a:r>
            <a:endParaRPr b="0" lang="fr-FR" sz="3700" spc="-1" strike="noStrike">
              <a:latin typeface="Arial"/>
            </a:endParaRPr>
          </a:p>
          <a:p>
            <a:pPr>
              <a:lnSpc>
                <a:spcPct val="90000"/>
              </a:lnSpc>
            </a:pPr>
            <a:endParaRPr b="0" lang="fr-FR" sz="3700" spc="-1" strike="noStrike">
              <a:latin typeface="Arial"/>
            </a:endParaRPr>
          </a:p>
          <a:p>
            <a:pPr>
              <a:lnSpc>
                <a:spcPct val="90000"/>
              </a:lnSpc>
            </a:pPr>
            <a:r>
              <a:rPr b="1" lang="fr-FR" sz="3700" spc="-1" strike="noStrike">
                <a:solidFill>
                  <a:srgbClr val="000000"/>
                </a:solidFill>
                <a:latin typeface="Calibri Light"/>
                <a:ea typeface="DejaVu Sans"/>
              </a:rPr>
              <a:t>Prise en charge sanitaire</a:t>
            </a:r>
            <a:br/>
            <a:endParaRPr b="0" lang="fr-FR" sz="3700" spc="-1" strike="noStrike">
              <a:latin typeface="Arial"/>
            </a:endParaRPr>
          </a:p>
        </p:txBody>
      </p:sp>
      <p:sp>
        <p:nvSpPr>
          <p:cNvPr id="193" name="CustomShape 2"/>
          <p:cNvSpPr/>
          <p:nvPr/>
        </p:nvSpPr>
        <p:spPr>
          <a:xfrm>
            <a:off x="288000" y="2185560"/>
            <a:ext cx="4240440" cy="4218480"/>
          </a:xfrm>
          <a:prstGeom prst="rect">
            <a:avLst/>
          </a:prstGeom>
          <a:noFill/>
          <a:ln>
            <a:noFill/>
          </a:ln>
        </p:spPr>
        <p:style>
          <a:lnRef idx="0"/>
          <a:fillRef idx="0"/>
          <a:effectRef idx="0"/>
          <a:fontRef idx="minor"/>
        </p:style>
        <p:txBody>
          <a:bodyPr lIns="90000" rIns="90000" tIns="45000" bIns="45000">
            <a:normAutofit fontScale="54000"/>
          </a:bodyPr>
          <a:p>
            <a:pPr marL="33840">
              <a:lnSpc>
                <a:spcPct val="110000"/>
              </a:lnSpc>
              <a:spcBef>
                <a:spcPts val="1001"/>
              </a:spcBef>
              <a:spcAft>
                <a:spcPts val="1426"/>
              </a:spcAft>
            </a:pPr>
            <a:r>
              <a:rPr b="0" i="1" lang="fr-FR" sz="1800" spc="-1" strike="noStrike">
                <a:solidFill>
                  <a:srgbClr val="000000"/>
                </a:solidFill>
                <a:latin typeface="Arial"/>
                <a:ea typeface="DejaVu Sans"/>
              </a:rPr>
              <a:t>Données  arrêtées sur les extractions réalisées le 17/05 à 13h30</a:t>
            </a:r>
            <a:endParaRPr b="0" lang="fr-FR" sz="1800" spc="-1" strike="noStrike">
              <a:latin typeface="Arial"/>
            </a:endParaRPr>
          </a:p>
          <a:p>
            <a:pPr marL="33840">
              <a:lnSpc>
                <a:spcPct val="110000"/>
              </a:lnSpc>
              <a:spcBef>
                <a:spcPts val="1001"/>
              </a:spcBef>
              <a:spcAft>
                <a:spcPts val="1426"/>
              </a:spcAft>
            </a:pPr>
            <a:r>
              <a:rPr b="1" lang="fr-FR" sz="2000" spc="-1" strike="noStrike">
                <a:solidFill>
                  <a:srgbClr val="000000"/>
                </a:solidFill>
                <a:latin typeface="Arial"/>
                <a:ea typeface="DejaVu Sans"/>
              </a:rPr>
              <a:t>Rappel : </a:t>
            </a:r>
            <a:r>
              <a:rPr b="0" lang="fr-FR" sz="2000" spc="-1" strike="noStrike">
                <a:solidFill>
                  <a:srgbClr val="000000"/>
                </a:solidFill>
                <a:latin typeface="Arial"/>
                <a:ea typeface="DejaVu Sans"/>
              </a:rPr>
              <a:t>Le </a:t>
            </a:r>
            <a:r>
              <a:rPr b="1" lang="fr-FR" sz="2000" spc="-1" strike="noStrike">
                <a:solidFill>
                  <a:srgbClr val="000000"/>
                </a:solidFill>
                <a:latin typeface="Arial"/>
                <a:ea typeface="DejaVu Sans"/>
              </a:rPr>
              <a:t>pic</a:t>
            </a:r>
            <a:r>
              <a:rPr b="0" lang="fr-FR" sz="2000" spc="-1" strike="noStrike">
                <a:solidFill>
                  <a:srgbClr val="000000"/>
                </a:solidFill>
                <a:latin typeface="Arial"/>
                <a:ea typeface="DejaVu Sans"/>
              </a:rPr>
              <a:t> du nombre de personnes hospitalisées pour Covid a eu lieu le </a:t>
            </a:r>
            <a:r>
              <a:rPr b="1" lang="fr-FR" sz="2000" spc="-1" strike="noStrike">
                <a:solidFill>
                  <a:srgbClr val="000000"/>
                </a:solidFill>
                <a:latin typeface="Arial"/>
                <a:ea typeface="DejaVu Sans"/>
              </a:rPr>
              <a:t>17 novembre</a:t>
            </a:r>
            <a:r>
              <a:rPr b="0" lang="fr-FR" sz="2000" spc="-1" strike="noStrike">
                <a:solidFill>
                  <a:srgbClr val="000000"/>
                </a:solidFill>
                <a:latin typeface="Arial"/>
                <a:ea typeface="DejaVu Sans"/>
              </a:rPr>
              <a:t>, avec </a:t>
            </a:r>
            <a:r>
              <a:rPr b="1" lang="fr-FR" sz="2000" spc="-1" strike="noStrike">
                <a:solidFill>
                  <a:srgbClr val="000000"/>
                </a:solidFill>
                <a:latin typeface="Arial"/>
                <a:ea typeface="DejaVu Sans"/>
              </a:rPr>
              <a:t>526 personnes hospitalisées.</a:t>
            </a:r>
            <a:r>
              <a:rPr b="0" lang="fr-FR" sz="2000" spc="-1" strike="noStrike">
                <a:solidFill>
                  <a:srgbClr val="000000"/>
                </a:solidFill>
                <a:latin typeface="Arial"/>
                <a:ea typeface="DejaVu Sans"/>
              </a:rPr>
              <a:t> </a:t>
            </a:r>
            <a:endParaRPr b="0" lang="fr-FR" sz="2000" spc="-1" strike="noStrike">
              <a:latin typeface="Arial"/>
            </a:endParaRPr>
          </a:p>
          <a:p>
            <a:pPr marL="33840">
              <a:lnSpc>
                <a:spcPct val="110000"/>
              </a:lnSpc>
              <a:spcBef>
                <a:spcPts val="1001"/>
              </a:spcBef>
              <a:spcAft>
                <a:spcPts val="1426"/>
              </a:spcAft>
            </a:pPr>
            <a:r>
              <a:rPr b="1" lang="fr-FR" sz="2000" spc="-1" strike="noStrike">
                <a:solidFill>
                  <a:srgbClr val="000000"/>
                </a:solidFill>
                <a:latin typeface="Arial"/>
                <a:ea typeface="DejaVu Sans"/>
              </a:rPr>
              <a:t>Aujourd’hui 238 personnes sont hospitalisées </a:t>
            </a:r>
            <a:r>
              <a:rPr b="0" lang="fr-FR" sz="2000" spc="-1" strike="noStrike">
                <a:solidFill>
                  <a:srgbClr val="000000"/>
                </a:solidFill>
                <a:latin typeface="Arial"/>
                <a:ea typeface="DejaVu Sans"/>
              </a:rPr>
              <a:t>dont :</a:t>
            </a:r>
            <a:endParaRPr b="0" lang="fr-FR" sz="2000" spc="-1" strike="noStrike">
              <a:latin typeface="Arial"/>
            </a:endParaRPr>
          </a:p>
          <a:p>
            <a:pPr marL="376920" indent="-334800">
              <a:lnSpc>
                <a:spcPct val="110000"/>
              </a:lnSpc>
              <a:spcBef>
                <a:spcPts val="1001"/>
              </a:spcBef>
              <a:spcAft>
                <a:spcPts val="1426"/>
              </a:spcAft>
              <a:buClr>
                <a:srgbClr val="000000"/>
              </a:buClr>
              <a:buFont typeface="Arial"/>
              <a:buChar char="•"/>
            </a:pPr>
            <a:r>
              <a:rPr b="0" lang="fr-FR" sz="2000" spc="-1" strike="noStrike">
                <a:solidFill>
                  <a:srgbClr val="000000"/>
                </a:solidFill>
                <a:latin typeface="Arial"/>
                <a:ea typeface="DejaVu Sans"/>
              </a:rPr>
              <a:t>23 en réanimation et soins intensifs </a:t>
            </a:r>
            <a:endParaRPr b="0" lang="fr-FR" sz="2000" spc="-1" strike="noStrike">
              <a:latin typeface="Arial"/>
            </a:endParaRPr>
          </a:p>
          <a:p>
            <a:pPr marL="376920" indent="-334800">
              <a:lnSpc>
                <a:spcPct val="110000"/>
              </a:lnSpc>
              <a:spcBef>
                <a:spcPts val="1001"/>
              </a:spcBef>
              <a:spcAft>
                <a:spcPts val="1426"/>
              </a:spcAft>
              <a:buClr>
                <a:srgbClr val="000000"/>
              </a:buClr>
              <a:buFont typeface="Arial"/>
              <a:buChar char="•"/>
            </a:pPr>
            <a:r>
              <a:rPr b="0" lang="fr-FR" sz="2000" spc="-1" strike="noStrike">
                <a:solidFill>
                  <a:srgbClr val="000000"/>
                </a:solidFill>
                <a:latin typeface="Arial"/>
                <a:ea typeface="DejaVu Sans"/>
              </a:rPr>
              <a:t>116 en hospitalisation conventionnelle </a:t>
            </a:r>
            <a:endParaRPr b="0" lang="fr-FR" sz="2000" spc="-1" strike="noStrike">
              <a:latin typeface="Arial"/>
            </a:endParaRPr>
          </a:p>
          <a:p>
            <a:pPr marL="376920" indent="-334800">
              <a:lnSpc>
                <a:spcPct val="110000"/>
              </a:lnSpc>
              <a:spcBef>
                <a:spcPts val="1001"/>
              </a:spcBef>
              <a:spcAft>
                <a:spcPts val="1426"/>
              </a:spcAft>
              <a:buClr>
                <a:srgbClr val="000000"/>
              </a:buClr>
              <a:buFont typeface="Arial"/>
              <a:buChar char="•"/>
            </a:pPr>
            <a:r>
              <a:rPr b="0" lang="fr-FR" sz="2000" spc="-1" strike="noStrike">
                <a:solidFill>
                  <a:srgbClr val="000000"/>
                </a:solidFill>
                <a:latin typeface="Arial"/>
                <a:ea typeface="DejaVu Sans"/>
              </a:rPr>
              <a:t>99 en soins de suite et réadaptation.</a:t>
            </a:r>
            <a:endParaRPr b="0" lang="fr-FR" sz="2000" spc="-1" strike="noStrike">
              <a:latin typeface="Arial"/>
            </a:endParaRPr>
          </a:p>
        </p:txBody>
      </p:sp>
      <p:sp>
        <p:nvSpPr>
          <p:cNvPr id="194" name="CustomShape 3"/>
          <p:cNvSpPr/>
          <p:nvPr/>
        </p:nvSpPr>
        <p:spPr>
          <a:xfrm>
            <a:off x="4638960" y="0"/>
            <a:ext cx="7500600" cy="6805800"/>
          </a:xfrm>
          <a:prstGeom prst="rect">
            <a:avLst/>
          </a:prstGeom>
          <a:solidFill>
            <a:srgbClr val="c8caca"/>
          </a:solidFill>
          <a:ln w="25560">
            <a:noFill/>
          </a:ln>
        </p:spPr>
        <p:style>
          <a:lnRef idx="0"/>
          <a:fillRef idx="0"/>
          <a:effectRef idx="0"/>
          <a:fontRef idx="minor"/>
        </p:style>
      </p:sp>
      <p:sp>
        <p:nvSpPr>
          <p:cNvPr id="195" name="CustomShape 4"/>
          <p:cNvSpPr/>
          <p:nvPr/>
        </p:nvSpPr>
        <p:spPr>
          <a:xfrm>
            <a:off x="4683600" y="332640"/>
            <a:ext cx="7301160" cy="5913720"/>
          </a:xfrm>
          <a:prstGeom prst="roundRect">
            <a:avLst>
              <a:gd name="adj" fmla="val 0"/>
            </a:avLst>
          </a:prstGeom>
          <a:solidFill>
            <a:srgbClr val="ffffff"/>
          </a:solidFill>
          <a:ln w="9360">
            <a:solidFill>
              <a:srgbClr val="c8caca"/>
            </a:solidFill>
            <a:round/>
          </a:ln>
          <a:effectLst>
            <a:outerShdw dir="5400000" dist="19080">
              <a:srgbClr val="000000">
                <a:alpha val="63000"/>
              </a:srgbClr>
            </a:outerShdw>
          </a:effectLst>
        </p:spPr>
        <p:style>
          <a:lnRef idx="0"/>
          <a:fillRef idx="0"/>
          <a:effectRef idx="0"/>
          <a:fontRef idx="minor"/>
        </p:style>
      </p:sp>
      <p:sp>
        <p:nvSpPr>
          <p:cNvPr id="196" name="CustomShape 5"/>
          <p:cNvSpPr/>
          <p:nvPr/>
        </p:nvSpPr>
        <p:spPr>
          <a:xfrm>
            <a:off x="288000" y="648360"/>
            <a:ext cx="4078800" cy="11732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90000"/>
              </a:lnSpc>
            </a:pPr>
            <a:r>
              <a:rPr b="0" lang="fr-FR" sz="3200" spc="-1" strike="noStrike">
                <a:solidFill>
                  <a:srgbClr val="ffffff"/>
                </a:solidFill>
                <a:latin typeface="Arial"/>
                <a:ea typeface="Arial Hebrew"/>
              </a:rPr>
              <a:t>Point de situation épidémiologique</a:t>
            </a:r>
            <a:endParaRPr b="0" lang="fr-FR" sz="3200" spc="-1" strike="noStrike">
              <a:latin typeface="Arial"/>
            </a:endParaRPr>
          </a:p>
        </p:txBody>
      </p:sp>
      <p:graphicFrame>
        <p:nvGraphicFramePr>
          <p:cNvPr id="197" name="Graphique 8"/>
          <p:cNvGraphicFramePr/>
          <p:nvPr/>
        </p:nvGraphicFramePr>
        <p:xfrm>
          <a:off x="4683600" y="809640"/>
          <a:ext cx="7301160" cy="523656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8" name="Image 80" descr=""/>
          <p:cNvPicPr/>
          <p:nvPr/>
        </p:nvPicPr>
        <p:blipFill>
          <a:blip r:embed="rId1"/>
          <a:stretch/>
        </p:blipFill>
        <p:spPr>
          <a:xfrm>
            <a:off x="0" y="0"/>
            <a:ext cx="593640" cy="491760"/>
          </a:xfrm>
          <a:prstGeom prst="rect">
            <a:avLst/>
          </a:prstGeom>
          <a:ln>
            <a:noFill/>
          </a:ln>
        </p:spPr>
      </p:pic>
      <p:sp>
        <p:nvSpPr>
          <p:cNvPr id="199" name="CustomShape 1"/>
          <p:cNvSpPr/>
          <p:nvPr/>
        </p:nvSpPr>
        <p:spPr>
          <a:xfrm>
            <a:off x="6120000" y="441360"/>
            <a:ext cx="3617280" cy="1019520"/>
          </a:xfrm>
          <a:prstGeom prst="rect">
            <a:avLst/>
          </a:prstGeom>
          <a:noFill/>
          <a:ln>
            <a:noFill/>
          </a:ln>
        </p:spPr>
        <p:style>
          <a:lnRef idx="0"/>
          <a:fillRef idx="0"/>
          <a:effectRef idx="0"/>
          <a:fontRef idx="minor"/>
        </p:style>
        <p:txBody>
          <a:bodyPr lIns="90000" rIns="90000" tIns="45000" bIns="45000" anchor="ctr">
            <a:normAutofit fontScale="20000"/>
          </a:bodyPr>
          <a:p>
            <a:pPr>
              <a:lnSpc>
                <a:spcPct val="90000"/>
              </a:lnSpc>
            </a:pPr>
            <a:r>
              <a:rPr b="1" lang="fr-FR" sz="3700" spc="-1" strike="noStrike">
                <a:solidFill>
                  <a:srgbClr val="000000"/>
                </a:solidFill>
                <a:latin typeface="Calibri Light"/>
                <a:ea typeface="DejaVu Sans"/>
              </a:rPr>
              <a:t>Point de situation épidémiologique</a:t>
            </a:r>
            <a:endParaRPr b="0" lang="fr-FR" sz="3700" spc="-1" strike="noStrike">
              <a:latin typeface="Arial"/>
            </a:endParaRPr>
          </a:p>
          <a:p>
            <a:pPr>
              <a:lnSpc>
                <a:spcPct val="90000"/>
              </a:lnSpc>
            </a:pPr>
            <a:endParaRPr b="0" lang="fr-FR" sz="3700" spc="-1" strike="noStrike">
              <a:latin typeface="Arial"/>
            </a:endParaRPr>
          </a:p>
          <a:p>
            <a:pPr>
              <a:lnSpc>
                <a:spcPct val="90000"/>
              </a:lnSpc>
            </a:pPr>
            <a:r>
              <a:rPr b="1" lang="fr-FR" sz="3700" spc="-1" strike="noStrike">
                <a:solidFill>
                  <a:srgbClr val="000000"/>
                </a:solidFill>
                <a:latin typeface="Calibri Light"/>
                <a:ea typeface="DejaVu Sans"/>
              </a:rPr>
              <a:t>Prise en charge sanitaire</a:t>
            </a:r>
            <a:br/>
            <a:endParaRPr b="0" lang="fr-FR" sz="3700" spc="-1" strike="noStrike">
              <a:latin typeface="Arial"/>
            </a:endParaRPr>
          </a:p>
        </p:txBody>
      </p:sp>
      <p:sp>
        <p:nvSpPr>
          <p:cNvPr id="200" name="CustomShape 2"/>
          <p:cNvSpPr/>
          <p:nvPr/>
        </p:nvSpPr>
        <p:spPr>
          <a:xfrm>
            <a:off x="172440" y="2019600"/>
            <a:ext cx="4239720" cy="5128560"/>
          </a:xfrm>
          <a:prstGeom prst="rect">
            <a:avLst/>
          </a:prstGeom>
          <a:noFill/>
          <a:ln>
            <a:noFill/>
          </a:ln>
        </p:spPr>
        <p:style>
          <a:lnRef idx="0"/>
          <a:fillRef idx="0"/>
          <a:effectRef idx="0"/>
          <a:fontRef idx="minor"/>
        </p:style>
        <p:txBody>
          <a:bodyPr lIns="90000" rIns="90000" tIns="45000" bIns="45000">
            <a:normAutofit/>
          </a:bodyPr>
          <a:p>
            <a:pPr algn="just">
              <a:lnSpc>
                <a:spcPct val="100000"/>
              </a:lnSpc>
              <a:spcBef>
                <a:spcPts val="1001"/>
              </a:spcBef>
              <a:spcAft>
                <a:spcPts val="1426"/>
              </a:spcAft>
            </a:pPr>
            <a:endParaRPr b="0" lang="fr-FR" sz="1800" spc="-1" strike="noStrike">
              <a:latin typeface="Arial"/>
            </a:endParaRPr>
          </a:p>
          <a:p>
            <a:pPr algn="just">
              <a:lnSpc>
                <a:spcPct val="100000"/>
              </a:lnSpc>
              <a:spcBef>
                <a:spcPts val="1001"/>
              </a:spcBef>
              <a:spcAft>
                <a:spcPts val="1426"/>
              </a:spcAft>
            </a:pPr>
            <a:endParaRPr b="0" lang="fr-FR" sz="1800" spc="-1" strike="noStrike">
              <a:latin typeface="Arial"/>
            </a:endParaRPr>
          </a:p>
          <a:p>
            <a:pPr algn="just">
              <a:lnSpc>
                <a:spcPct val="100000"/>
              </a:lnSpc>
              <a:spcBef>
                <a:spcPts val="1001"/>
              </a:spcBef>
              <a:spcAft>
                <a:spcPts val="1426"/>
              </a:spcAft>
            </a:pPr>
            <a:endParaRPr b="0" lang="fr-FR" sz="1800" spc="-1" strike="noStrike">
              <a:latin typeface="Arial"/>
            </a:endParaRPr>
          </a:p>
        </p:txBody>
      </p:sp>
      <p:sp>
        <p:nvSpPr>
          <p:cNvPr id="201" name="CustomShape 3"/>
          <p:cNvSpPr/>
          <p:nvPr/>
        </p:nvSpPr>
        <p:spPr>
          <a:xfrm>
            <a:off x="4653360" y="0"/>
            <a:ext cx="7499880" cy="6805080"/>
          </a:xfrm>
          <a:prstGeom prst="rect">
            <a:avLst/>
          </a:prstGeom>
          <a:solidFill>
            <a:srgbClr val="c8caca"/>
          </a:solidFill>
          <a:ln w="25560">
            <a:noFill/>
          </a:ln>
        </p:spPr>
        <p:style>
          <a:lnRef idx="0"/>
          <a:fillRef idx="0"/>
          <a:effectRef idx="0"/>
          <a:fontRef idx="minor"/>
        </p:style>
      </p:sp>
      <p:sp>
        <p:nvSpPr>
          <p:cNvPr id="202" name="CustomShape 4"/>
          <p:cNvSpPr/>
          <p:nvPr/>
        </p:nvSpPr>
        <p:spPr>
          <a:xfrm>
            <a:off x="4809600" y="211320"/>
            <a:ext cx="7187400" cy="6452640"/>
          </a:xfrm>
          <a:prstGeom prst="roundRect">
            <a:avLst>
              <a:gd name="adj" fmla="val 0"/>
            </a:avLst>
          </a:prstGeom>
          <a:solidFill>
            <a:srgbClr val="ffffff"/>
          </a:solidFill>
          <a:ln w="9360">
            <a:solidFill>
              <a:srgbClr val="c8caca"/>
            </a:solidFill>
            <a:round/>
          </a:ln>
          <a:effectLst>
            <a:outerShdw dir="5400000" dist="19080">
              <a:srgbClr val="000000">
                <a:alpha val="63000"/>
              </a:srgbClr>
            </a:outerShdw>
          </a:effectLst>
        </p:spPr>
        <p:style>
          <a:lnRef idx="0"/>
          <a:fillRef idx="0"/>
          <a:effectRef idx="0"/>
          <a:fontRef idx="minor"/>
        </p:style>
      </p:sp>
      <p:sp>
        <p:nvSpPr>
          <p:cNvPr id="203" name="CustomShape 5"/>
          <p:cNvSpPr/>
          <p:nvPr/>
        </p:nvSpPr>
        <p:spPr>
          <a:xfrm>
            <a:off x="172440" y="1946520"/>
            <a:ext cx="4311720" cy="46969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fr-FR" sz="1600" spc="-1" strike="noStrike">
                <a:solidFill>
                  <a:srgbClr val="000000"/>
                </a:solidFill>
                <a:latin typeface="Arial"/>
                <a:ea typeface="DejaVu Sans"/>
              </a:rPr>
              <a:t> </a:t>
            </a:r>
            <a:r>
              <a:rPr b="0" i="1" lang="fr-FR" sz="1800" spc="-1" strike="noStrike">
                <a:solidFill>
                  <a:srgbClr val="000000"/>
                </a:solidFill>
                <a:latin typeface="Arial"/>
                <a:ea typeface="DejaVu Sans"/>
              </a:rPr>
              <a:t>Données arrêtées sur les extractions réalisées le 17/05 à 13h30.</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2400" spc="-1" strike="noStrike">
                <a:solidFill>
                  <a:srgbClr val="000000"/>
                </a:solidFill>
                <a:latin typeface="Arial"/>
                <a:ea typeface="DejaVu Sans"/>
              </a:rPr>
              <a:t>1 047 décès </a:t>
            </a:r>
            <a:r>
              <a:rPr b="0" lang="fr-FR" sz="2400" spc="-1" strike="noStrike">
                <a:solidFill>
                  <a:srgbClr val="000000"/>
                </a:solidFill>
                <a:latin typeface="Arial"/>
                <a:ea typeface="DejaVu Sans"/>
              </a:rPr>
              <a:t>en tout depuis le début de l’épidémie </a:t>
            </a:r>
            <a:r>
              <a:rPr b="1" lang="fr-FR" sz="2400" spc="-1" strike="noStrike">
                <a:solidFill>
                  <a:srgbClr val="000000"/>
                </a:solidFill>
                <a:latin typeface="Arial"/>
                <a:ea typeface="DejaVu Sans"/>
              </a:rPr>
              <a:t>:</a:t>
            </a:r>
            <a:endParaRPr b="0" lang="fr-FR" sz="2400" spc="-1" strike="noStrike">
              <a:latin typeface="Arial"/>
            </a:endParaRPr>
          </a:p>
          <a:p>
            <a:pPr>
              <a:lnSpc>
                <a:spcPct val="100000"/>
              </a:lnSpc>
            </a:pPr>
            <a:endParaRPr b="0" lang="fr-FR" sz="2400" spc="-1" strike="noStrike">
              <a:latin typeface="Arial"/>
            </a:endParaRPr>
          </a:p>
          <a:p>
            <a:pPr marL="343080" indent="-322200">
              <a:lnSpc>
                <a:spcPct val="100000"/>
              </a:lnSpc>
              <a:buClr>
                <a:srgbClr val="000000"/>
              </a:buClr>
              <a:buFont typeface="Arial"/>
              <a:buChar char="•"/>
            </a:pPr>
            <a:r>
              <a:rPr b="1" lang="fr-FR" sz="2400" spc="-1" strike="noStrike">
                <a:solidFill>
                  <a:srgbClr val="000000"/>
                </a:solidFill>
                <a:latin typeface="Arial"/>
                <a:ea typeface="DejaVu Sans"/>
              </a:rPr>
              <a:t>862 décès au total à l'hôpital</a:t>
            </a:r>
            <a:r>
              <a:rPr b="0" lang="fr-FR" sz="2400" spc="-1" strike="noStrike">
                <a:solidFill>
                  <a:srgbClr val="000000"/>
                </a:solidFill>
                <a:latin typeface="Arial"/>
                <a:ea typeface="DejaVu Sans"/>
              </a:rPr>
              <a:t>, dont 16 la semaine 17</a:t>
            </a:r>
            <a:r>
              <a:rPr b="1" lang="fr-FR" sz="2400" spc="-1" strike="noStrike">
                <a:solidFill>
                  <a:srgbClr val="000000"/>
                </a:solidFill>
                <a:latin typeface="Arial"/>
                <a:ea typeface="DejaVu Sans"/>
              </a:rPr>
              <a:t>; </a:t>
            </a:r>
            <a:endParaRPr b="0" lang="fr-FR" sz="2400" spc="-1" strike="noStrike">
              <a:latin typeface="Arial"/>
            </a:endParaRPr>
          </a:p>
          <a:p>
            <a:pPr marL="343080" indent="-322200">
              <a:lnSpc>
                <a:spcPct val="100000"/>
              </a:lnSpc>
              <a:buClr>
                <a:srgbClr val="000000"/>
              </a:buClr>
              <a:buFont typeface="Arial"/>
              <a:buChar char="•"/>
            </a:pPr>
            <a:r>
              <a:rPr b="1" lang="fr-FR" sz="2400" spc="-1" strike="noStrike">
                <a:solidFill>
                  <a:srgbClr val="000000"/>
                </a:solidFill>
                <a:latin typeface="Arial"/>
                <a:ea typeface="DejaVu Sans"/>
              </a:rPr>
              <a:t>185 en EHPAD, </a:t>
            </a:r>
            <a:r>
              <a:rPr b="0" lang="fr-FR" sz="2400" spc="-1" strike="noStrike">
                <a:solidFill>
                  <a:srgbClr val="000000"/>
                </a:solidFill>
                <a:latin typeface="Arial"/>
                <a:ea typeface="DejaVu Sans"/>
              </a:rPr>
              <a:t>(données S17 en cours de consolidation) </a:t>
            </a:r>
            <a:endParaRPr b="0" lang="fr-FR" sz="2400" spc="-1" strike="noStrike">
              <a:latin typeface="Arial"/>
            </a:endParaRPr>
          </a:p>
          <a:p>
            <a:pPr>
              <a:lnSpc>
                <a:spcPct val="100000"/>
              </a:lnSpc>
            </a:pPr>
            <a:endParaRPr b="0" lang="fr-FR" sz="2400" spc="-1" strike="noStrike">
              <a:latin typeface="Arial"/>
            </a:endParaRPr>
          </a:p>
          <a:p>
            <a:pPr algn="just">
              <a:lnSpc>
                <a:spcPct val="100000"/>
              </a:lnSpc>
              <a:spcBef>
                <a:spcPts val="1001"/>
              </a:spcBef>
              <a:spcAft>
                <a:spcPts val="1426"/>
              </a:spcAft>
            </a:pPr>
            <a:endParaRPr b="0" lang="fr-FR" sz="2400" spc="-1" strike="noStrike">
              <a:latin typeface="Arial"/>
            </a:endParaRPr>
          </a:p>
        </p:txBody>
      </p:sp>
      <p:sp>
        <p:nvSpPr>
          <p:cNvPr id="204" name="CustomShape 6"/>
          <p:cNvSpPr/>
          <p:nvPr/>
        </p:nvSpPr>
        <p:spPr>
          <a:xfrm>
            <a:off x="288000" y="648360"/>
            <a:ext cx="4078800" cy="117324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90000"/>
              </a:lnSpc>
            </a:pPr>
            <a:r>
              <a:rPr b="0" lang="fr-FR" sz="3200" spc="-1" strike="noStrike">
                <a:solidFill>
                  <a:srgbClr val="ffffff"/>
                </a:solidFill>
                <a:latin typeface="Arial"/>
                <a:ea typeface="Arial Hebrew"/>
              </a:rPr>
              <a:t>Point de situation épidémiologique</a:t>
            </a:r>
            <a:endParaRPr b="0" lang="fr-FR" sz="3200" spc="-1" strike="noStrike">
              <a:latin typeface="Arial"/>
            </a:endParaRPr>
          </a:p>
        </p:txBody>
      </p:sp>
      <p:graphicFrame>
        <p:nvGraphicFramePr>
          <p:cNvPr id="205" name="Graphique 10"/>
          <p:cNvGraphicFramePr/>
          <p:nvPr/>
        </p:nvGraphicFramePr>
        <p:xfrm>
          <a:off x="4943880" y="168120"/>
          <a:ext cx="7053120" cy="646884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288000" y="260280"/>
            <a:ext cx="4140720" cy="2401920"/>
          </a:xfrm>
          <a:prstGeom prst="rect">
            <a:avLst/>
          </a:prstGeom>
          <a:solidFill>
            <a:srgbClr val="595959"/>
          </a:solidFill>
          <a:ln w="25560">
            <a:noFill/>
          </a:ln>
        </p:spPr>
        <p:style>
          <a:lnRef idx="0"/>
          <a:fillRef idx="0"/>
          <a:effectRef idx="0"/>
          <a:fontRef idx="minor"/>
        </p:style>
      </p:sp>
      <p:sp>
        <p:nvSpPr>
          <p:cNvPr id="207" name="CustomShape 2"/>
          <p:cNvSpPr/>
          <p:nvPr/>
        </p:nvSpPr>
        <p:spPr>
          <a:xfrm>
            <a:off x="585720" y="456120"/>
            <a:ext cx="4076280" cy="2466360"/>
          </a:xfrm>
          <a:prstGeom prst="rect">
            <a:avLst/>
          </a:prstGeom>
          <a:noFill/>
          <a:ln>
            <a:noFill/>
          </a:ln>
        </p:spPr>
        <p:style>
          <a:lnRef idx="0"/>
          <a:fillRef idx="0"/>
          <a:effectRef idx="0"/>
          <a:fontRef idx="minor"/>
        </p:style>
        <p:txBody>
          <a:bodyPr lIns="90000" rIns="90000" tIns="45000" bIns="45000" anchor="ctr">
            <a:normAutofit fontScale="88000"/>
          </a:bodyPr>
          <a:p>
            <a:pPr>
              <a:lnSpc>
                <a:spcPct val="90000"/>
              </a:lnSpc>
            </a:pPr>
            <a:r>
              <a:rPr b="1" lang="fr-FR" sz="3600" spc="-1" strike="noStrike">
                <a:solidFill>
                  <a:srgbClr val="e7e6e6"/>
                </a:solidFill>
                <a:latin typeface="Calibri Light"/>
                <a:ea typeface="DejaVu Sans"/>
              </a:rPr>
              <a:t>Evolution de la mortalité dans le Vaucluse </a:t>
            </a:r>
            <a:endParaRPr b="0" lang="fr-FR" sz="3600" spc="-1" strike="noStrike">
              <a:latin typeface="Arial"/>
            </a:endParaRPr>
          </a:p>
          <a:p>
            <a:pPr>
              <a:lnSpc>
                <a:spcPct val="90000"/>
              </a:lnSpc>
            </a:pPr>
            <a:r>
              <a:rPr b="1" lang="fr-FR" sz="3600" spc="-1" strike="noStrike">
                <a:solidFill>
                  <a:srgbClr val="e7e6e6"/>
                </a:solidFill>
                <a:latin typeface="Calibri Light"/>
                <a:ea typeface="DejaVu Sans"/>
              </a:rPr>
              <a:t>1 janvier au  9 mai</a:t>
            </a:r>
            <a:endParaRPr b="0" lang="fr-FR" sz="3600" spc="-1" strike="noStrike">
              <a:latin typeface="Arial"/>
            </a:endParaRPr>
          </a:p>
          <a:p>
            <a:pPr>
              <a:lnSpc>
                <a:spcPct val="90000"/>
              </a:lnSpc>
            </a:pPr>
            <a:r>
              <a:rPr b="1" lang="fr-FR" sz="2600" spc="-1" strike="noStrike">
                <a:solidFill>
                  <a:srgbClr val="e7e6e6"/>
                </a:solidFill>
                <a:latin typeface="Calibri Light"/>
                <a:ea typeface="DejaVu Sans"/>
              </a:rPr>
              <a:t>(données Insee non consolidées)</a:t>
            </a:r>
            <a:br/>
            <a:endParaRPr b="0" lang="fr-FR" sz="2600" spc="-1" strike="noStrike">
              <a:latin typeface="Arial"/>
            </a:endParaRPr>
          </a:p>
        </p:txBody>
      </p:sp>
      <p:sp>
        <p:nvSpPr>
          <p:cNvPr id="208" name="CustomShape 3"/>
          <p:cNvSpPr/>
          <p:nvPr/>
        </p:nvSpPr>
        <p:spPr>
          <a:xfrm>
            <a:off x="5296320" y="621720"/>
            <a:ext cx="8646480" cy="4990680"/>
          </a:xfrm>
          <a:prstGeom prst="rect">
            <a:avLst/>
          </a:prstGeom>
          <a:noFill/>
          <a:ln>
            <a:noFill/>
          </a:ln>
        </p:spPr>
        <p:style>
          <a:lnRef idx="0"/>
          <a:fillRef idx="0"/>
          <a:effectRef idx="0"/>
          <a:fontRef idx="minor"/>
        </p:style>
      </p:sp>
      <p:sp>
        <p:nvSpPr>
          <p:cNvPr id="209" name="CustomShape 4"/>
          <p:cNvSpPr/>
          <p:nvPr/>
        </p:nvSpPr>
        <p:spPr>
          <a:xfrm>
            <a:off x="558360" y="4249800"/>
            <a:ext cx="3575880" cy="1148400"/>
          </a:xfrm>
          <a:prstGeom prst="rect">
            <a:avLst/>
          </a:prstGeom>
          <a:noFill/>
          <a:ln>
            <a:noFill/>
          </a:ln>
        </p:spPr>
        <p:style>
          <a:lnRef idx="0"/>
          <a:fillRef idx="0"/>
          <a:effectRef idx="0"/>
          <a:fontRef idx="minor"/>
        </p:style>
      </p:sp>
      <p:sp>
        <p:nvSpPr>
          <p:cNvPr id="210" name="CustomShape 5"/>
          <p:cNvSpPr/>
          <p:nvPr/>
        </p:nvSpPr>
        <p:spPr>
          <a:xfrm>
            <a:off x="558360" y="3168000"/>
            <a:ext cx="3712680" cy="1992600"/>
          </a:xfrm>
          <a:prstGeom prst="rect">
            <a:avLst/>
          </a:prstGeom>
          <a:noFill/>
          <a:ln>
            <a:noFill/>
          </a:ln>
        </p:spPr>
        <p:style>
          <a:lnRef idx="0"/>
          <a:fillRef idx="0"/>
          <a:effectRef idx="0"/>
          <a:fontRef idx="minor"/>
        </p:style>
        <p:txBody>
          <a:bodyPr lIns="90000" rIns="90000" tIns="45000" bIns="45000">
            <a:noAutofit/>
          </a:bodyPr>
          <a:p>
            <a:pPr algn="just">
              <a:lnSpc>
                <a:spcPct val="100000"/>
              </a:lnSpc>
            </a:pPr>
            <a:endParaRPr b="0" lang="fr-FR" sz="1800" spc="-1" strike="noStrike">
              <a:latin typeface="Arial"/>
            </a:endParaRPr>
          </a:p>
          <a:p>
            <a:pPr algn="just">
              <a:lnSpc>
                <a:spcPct val="100000"/>
              </a:lnSpc>
            </a:pPr>
            <a:r>
              <a:rPr b="0" lang="fr-FR" sz="2200" spc="-1" strike="noStrike">
                <a:solidFill>
                  <a:srgbClr val="ffffff"/>
                </a:solidFill>
                <a:latin typeface="Arial"/>
                <a:ea typeface="DejaVu Sans"/>
              </a:rPr>
              <a:t>Une  augmentation  du nombre de décès de 20% par rapport à 2020.</a:t>
            </a:r>
            <a:endParaRPr b="0" lang="fr-FR" sz="2200" spc="-1" strike="noStrike">
              <a:latin typeface="Arial"/>
            </a:endParaRPr>
          </a:p>
          <a:p>
            <a:pPr algn="just">
              <a:lnSpc>
                <a:spcPct val="100000"/>
              </a:lnSpc>
            </a:pPr>
            <a:endParaRPr b="0" lang="fr-FR" sz="2200" spc="-1" strike="noStrike">
              <a:latin typeface="Arial"/>
            </a:endParaRPr>
          </a:p>
          <a:p>
            <a:pPr algn="just">
              <a:lnSpc>
                <a:spcPct val="100000"/>
              </a:lnSpc>
            </a:pPr>
            <a:r>
              <a:rPr b="0" lang="fr-FR" sz="2200" spc="-1" strike="noStrike">
                <a:solidFill>
                  <a:srgbClr val="ffffff"/>
                </a:solidFill>
                <a:latin typeface="Arial"/>
                <a:ea typeface="DejaVu Sans"/>
              </a:rPr>
              <a:t>2021 : 825 décès</a:t>
            </a:r>
            <a:endParaRPr b="0" lang="fr-FR" sz="2200" spc="-1" strike="noStrike">
              <a:latin typeface="Arial"/>
            </a:endParaRPr>
          </a:p>
          <a:p>
            <a:pPr algn="just">
              <a:lnSpc>
                <a:spcPct val="100000"/>
              </a:lnSpc>
            </a:pPr>
            <a:r>
              <a:rPr b="0" lang="fr-FR" sz="2200" spc="-1" strike="noStrike">
                <a:solidFill>
                  <a:srgbClr val="ffffff"/>
                </a:solidFill>
                <a:latin typeface="Arial"/>
                <a:ea typeface="DejaVu Sans"/>
              </a:rPr>
              <a:t>2020 : 686 décès</a:t>
            </a:r>
            <a:endParaRPr b="0" lang="fr-FR" sz="2200" spc="-1" strike="noStrike">
              <a:latin typeface="Arial"/>
            </a:endParaRPr>
          </a:p>
          <a:p>
            <a:pPr algn="just">
              <a:lnSpc>
                <a:spcPct val="100000"/>
              </a:lnSpc>
            </a:pPr>
            <a:endParaRPr b="0" lang="fr-FR" sz="2200" spc="-1" strike="noStrike">
              <a:latin typeface="Arial"/>
            </a:endParaRPr>
          </a:p>
          <a:p>
            <a:pPr algn="just">
              <a:lnSpc>
                <a:spcPct val="100000"/>
              </a:lnSpc>
            </a:pPr>
            <a:endParaRPr b="0" lang="fr-FR" sz="2200" spc="-1" strike="noStrike">
              <a:latin typeface="Arial"/>
            </a:endParaRPr>
          </a:p>
          <a:p>
            <a:pPr algn="just">
              <a:lnSpc>
                <a:spcPct val="100000"/>
              </a:lnSpc>
            </a:pPr>
            <a:endParaRPr b="0" lang="fr-FR" sz="2200" spc="-1" strike="noStrike">
              <a:latin typeface="Arial"/>
            </a:endParaRPr>
          </a:p>
          <a:p>
            <a:pPr algn="just">
              <a:lnSpc>
                <a:spcPct val="100000"/>
              </a:lnSpc>
            </a:pPr>
            <a:endParaRPr b="0" lang="fr-FR" sz="2200" spc="-1" strike="noStrike">
              <a:latin typeface="Arial"/>
            </a:endParaRPr>
          </a:p>
        </p:txBody>
      </p:sp>
      <p:sp>
        <p:nvSpPr>
          <p:cNvPr id="211" name="CustomShape 6"/>
          <p:cNvSpPr/>
          <p:nvPr/>
        </p:nvSpPr>
        <p:spPr>
          <a:xfrm>
            <a:off x="4789080" y="195480"/>
            <a:ext cx="7292160" cy="2058480"/>
          </a:xfrm>
          <a:prstGeom prst="rect">
            <a:avLst/>
          </a:prstGeom>
          <a:noFill/>
          <a:ln>
            <a:noFill/>
          </a:ln>
        </p:spPr>
        <p:style>
          <a:lnRef idx="0"/>
          <a:fillRef idx="0"/>
          <a:effectRef idx="0"/>
          <a:fontRef idx="minor"/>
        </p:style>
        <p:txBody>
          <a:bodyPr lIns="90000" rIns="90000" tIns="45000" bIns="45000">
            <a:noAutofit/>
          </a:bodyPr>
          <a:p>
            <a:pPr algn="just">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212" name="CustomShape 7"/>
          <p:cNvSpPr/>
          <p:nvPr/>
        </p:nvSpPr>
        <p:spPr>
          <a:xfrm>
            <a:off x="4941720" y="359640"/>
            <a:ext cx="7008480" cy="70992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fr-FR" sz="1600" spc="-1" strike="noStrike">
                <a:solidFill>
                  <a:srgbClr val="000000"/>
                </a:solidFill>
                <a:latin typeface="Arial"/>
                <a:ea typeface="DejaVu Sans"/>
              </a:rPr>
              <a:t>Le nombre de décès a augmenté de 11,7 % par rapport à 2020 et de 7,8 % par rapport à 2019, année hors Covid.</a:t>
            </a:r>
            <a:r>
              <a:rPr b="0" lang="fr-FR" sz="1800" spc="-1" strike="noStrike">
                <a:solidFill>
                  <a:srgbClr val="000000"/>
                </a:solidFill>
                <a:latin typeface="Arial"/>
                <a:ea typeface="DejaVu Sans"/>
              </a:rPr>
              <a:t> </a:t>
            </a:r>
            <a:endParaRPr b="0" lang="fr-FR" sz="1800" spc="-1" strike="noStrike">
              <a:latin typeface="Arial"/>
            </a:endParaRPr>
          </a:p>
          <a:p>
            <a:pPr algn="just">
              <a:lnSpc>
                <a:spcPct val="100000"/>
              </a:lnSpc>
            </a:pPr>
            <a:r>
              <a:rPr b="0" lang="fr-FR" sz="1800" spc="-1" strike="noStrike">
                <a:solidFill>
                  <a:srgbClr val="000000"/>
                </a:solidFill>
                <a:latin typeface="Arial"/>
                <a:ea typeface="DejaVu Sans"/>
              </a:rPr>
              <a:t>On note une </a:t>
            </a:r>
            <a:r>
              <a:rPr b="0" lang="fr-FR" sz="1600" spc="-1" strike="noStrike">
                <a:solidFill>
                  <a:srgbClr val="000000"/>
                </a:solidFill>
                <a:latin typeface="Arial"/>
                <a:ea typeface="DejaVu Sans"/>
              </a:rPr>
              <a:t> stabilisation depuis le 1 mars : + 3,63 % par rapport à 2020 et + 2,63 % par rapport à 2019.</a:t>
            </a:r>
            <a:endParaRPr b="0" lang="fr-FR" sz="1600" spc="-1" strike="noStrike">
              <a:latin typeface="Arial"/>
            </a:endParaRPr>
          </a:p>
          <a:p>
            <a:pPr algn="just">
              <a:lnSpc>
                <a:spcPct val="100000"/>
              </a:lnSpc>
            </a:pPr>
            <a:endParaRPr b="0" lang="fr-FR" sz="1600" spc="-1" strike="noStrike">
              <a:latin typeface="Arial"/>
            </a:endParaRPr>
          </a:p>
          <a:p>
            <a:pPr algn="just">
              <a:lnSpc>
                <a:spcPct val="100000"/>
              </a:lnSpc>
            </a:pPr>
            <a:endParaRPr b="0" lang="fr-FR" sz="1600" spc="-1" strike="noStrike">
              <a:latin typeface="Arial"/>
            </a:endParaRPr>
          </a:p>
          <a:p>
            <a:pPr algn="just">
              <a:lnSpc>
                <a:spcPct val="100000"/>
              </a:lnSpc>
            </a:pPr>
            <a:endParaRPr b="0" lang="fr-FR" sz="1600" spc="-1" strike="noStrike">
              <a:latin typeface="Arial"/>
            </a:endParaRPr>
          </a:p>
          <a:p>
            <a:pPr algn="just">
              <a:lnSpc>
                <a:spcPct val="100000"/>
              </a:lnSpc>
            </a:pPr>
            <a:endParaRPr b="0" lang="fr-FR" sz="1600" spc="-1" strike="noStrike">
              <a:latin typeface="Arial"/>
            </a:endParaRPr>
          </a:p>
          <a:p>
            <a:pPr algn="just">
              <a:lnSpc>
                <a:spcPct val="100000"/>
              </a:lnSpc>
            </a:pPr>
            <a:endParaRPr b="0" lang="fr-FR" sz="1600" spc="-1" strike="noStrike">
              <a:latin typeface="Arial"/>
            </a:endParaRPr>
          </a:p>
          <a:p>
            <a:pPr algn="just">
              <a:lnSpc>
                <a:spcPct val="100000"/>
              </a:lnSpc>
            </a:pPr>
            <a:endParaRPr b="0" lang="fr-FR" sz="1600" spc="-1" strike="noStrike">
              <a:latin typeface="Arial"/>
            </a:endParaRPr>
          </a:p>
          <a:p>
            <a:pPr>
              <a:lnSpc>
                <a:spcPct val="100000"/>
              </a:lnSpc>
            </a:pPr>
            <a:endParaRPr b="0" lang="fr-FR" sz="1600" spc="-1" strike="noStrike">
              <a:latin typeface="Arial"/>
            </a:endParaRPr>
          </a:p>
        </p:txBody>
      </p:sp>
      <p:pic>
        <p:nvPicPr>
          <p:cNvPr id="213" name="" descr=""/>
          <p:cNvPicPr/>
          <p:nvPr/>
        </p:nvPicPr>
        <p:blipFill>
          <a:blip r:embed="rId1"/>
          <a:stretch/>
        </p:blipFill>
        <p:spPr>
          <a:xfrm>
            <a:off x="5400000" y="1440000"/>
            <a:ext cx="4867200" cy="1541160"/>
          </a:xfrm>
          <a:prstGeom prst="rect">
            <a:avLst/>
          </a:prstGeom>
          <a:ln>
            <a:noFill/>
          </a:ln>
        </p:spPr>
      </p:pic>
      <p:pic>
        <p:nvPicPr>
          <p:cNvPr id="214" name="" descr=""/>
          <p:cNvPicPr/>
          <p:nvPr/>
        </p:nvPicPr>
        <p:blipFill>
          <a:blip r:embed="rId2"/>
          <a:stretch/>
        </p:blipFill>
        <p:spPr>
          <a:xfrm>
            <a:off x="972360" y="2857320"/>
            <a:ext cx="10445760" cy="41202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LibreOffice/6.2.8.2.M1$Windows_X86_64 LibreOffice_project/ba352b96595e9b31d57a5fb2829eccca433f28f7</Application>
  <Words>2967</Words>
  <Paragraphs>880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2021-05-18T09:19:03Z</dcterms:created>
  <dc:creator/>
  <dc:description/>
  <dc:language>fr-FR</dc:language>
  <cp:lastModifiedBy/>
  <cp:revision>1</cp:revision>
  <dc:subject/>
  <dc:title>Conférence de presse  Suivi de la situation sanitaire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15.0024</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9</vt:i4>
  </property>
  <property fmtid="{D5CDD505-2E9C-101B-9397-08002B2CF9AE}" pid="8" name="PresentationFormat">
    <vt:lpwstr>Grand écran</vt:lpwstr>
  </property>
  <property fmtid="{D5CDD505-2E9C-101B-9397-08002B2CF9AE}" pid="9" name="ScaleCrop">
    <vt:bool>0</vt:bool>
  </property>
  <property fmtid="{D5CDD505-2E9C-101B-9397-08002B2CF9AE}" pid="10" name="ShareDoc">
    <vt:bool>0</vt:bool>
  </property>
  <property fmtid="{D5CDD505-2E9C-101B-9397-08002B2CF9AE}" pid="11" name="Slides">
    <vt:i4>44</vt:i4>
  </property>
</Properties>
</file>